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5" r:id="rId23"/>
    <p:sldId id="296" r:id="rId24"/>
    <p:sldId id="277" r:id="rId25"/>
    <p:sldId id="278" r:id="rId26"/>
    <p:sldId id="291" r:id="rId27"/>
    <p:sldId id="292" r:id="rId28"/>
    <p:sldId id="293" r:id="rId29"/>
    <p:sldId id="294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8" r:id="rId42"/>
    <p:sldId id="302" r:id="rId43"/>
    <p:sldId id="297" r:id="rId44"/>
    <p:sldId id="299" r:id="rId45"/>
    <p:sldId id="300" r:id="rId46"/>
    <p:sldId id="301" r:id="rId47"/>
    <p:sldId id="290" r:id="rId48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50"/>
      <p:bold r:id="rId51"/>
      <p:italic r:id="rId52"/>
      <p:boldItalic r:id="rId53"/>
    </p:embeddedFont>
    <p:embeddedFont>
      <p:font typeface="Century Gothic" panose="020B0502020202020204" pitchFamily="3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Perpetua" panose="02020502060401020303" pitchFamily="18" charset="0"/>
      <p:regular r:id="rId62"/>
      <p:bold r:id="rId63"/>
      <p:italic r:id="rId64"/>
      <p:boldItalic r:id="rId65"/>
    </p:embeddedFont>
    <p:embeddedFont>
      <p:font typeface="Lucida Sans" panose="020B0602030504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iWLXJOjfDJAb1g3HJExZbQVrs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A4B"/>
    <a:srgbClr val="FCCB18"/>
    <a:srgbClr val="FA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43368-B5D1-422D-AAB7-16CB09153658}">
  <a:tblStyle styleId="{3EC43368-B5D1-422D-AAB7-16CB0915365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8"/>
          </a:solidFill>
        </a:fill>
      </a:tcStyle>
    </a:wholeTbl>
    <a:band1H>
      <a:tcTxStyle/>
      <a:tcStyle>
        <a:tcBdr/>
        <a:fill>
          <a:solidFill>
            <a:srgbClr val="FDE3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3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DAA939-C5F3-4186-A882-69C29C270D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8a01d0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8a01d0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28a01d08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49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6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-94006" y="1644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use / Screen Saver">
  <p:cSld name="Pause / Screen Sav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45"/>
          <p:cNvSpPr/>
          <p:nvPr/>
        </p:nvSpPr>
        <p:spPr>
          <a:xfrm>
            <a:off x="-80054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45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5"/>
          <p:cNvSpPr/>
          <p:nvPr/>
        </p:nvSpPr>
        <p:spPr>
          <a:xfrm>
            <a:off x="2915816" y="1080120"/>
            <a:ext cx="3096344" cy="2772456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/>
          <p:nvPr/>
        </p:nvSpPr>
        <p:spPr>
          <a:xfrm>
            <a:off x="-94006" y="0"/>
            <a:ext cx="1224136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" name="Google Shape;2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5390" y="3042615"/>
            <a:ext cx="2255777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peaker Nam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9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ubTitle" idx="1"/>
          </p:nvPr>
        </p:nvSpPr>
        <p:spPr>
          <a:xfrm>
            <a:off x="1452714" y="4652931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9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-94006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ctrTitle"/>
          </p:nvPr>
        </p:nvSpPr>
        <p:spPr>
          <a:xfrm>
            <a:off x="683568" y="3212976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ubTitle" idx="1"/>
          </p:nvPr>
        </p:nvSpPr>
        <p:spPr>
          <a:xfrm>
            <a:off x="683568" y="2420888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/>
          <p:nvPr/>
        </p:nvSpPr>
        <p:spPr>
          <a:xfrm>
            <a:off x="-94006" y="1447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648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9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 descr="C:\Users\Devarajan.Sankaran\Documents\pptpresentation_\PPT Opt_2_Page_2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91644" y="0"/>
            <a:ext cx="92356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 dirty="0"/>
              <a:t>Mobile </a:t>
            </a:r>
            <a:r>
              <a:rPr lang="en-US" dirty="0" smtClean="0"/>
              <a:t>&amp; Web App Development</a:t>
            </a:r>
            <a:br>
              <a:rPr lang="en-US" dirty="0" smtClean="0"/>
            </a:br>
            <a:r>
              <a:rPr lang="en-US" dirty="0" smtClean="0"/>
              <a:t>Project Elixir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Version </a:t>
            </a:r>
            <a:r>
              <a:rPr lang="en-US" sz="1100" dirty="0" smtClean="0"/>
              <a:t>1.2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Modified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smtClean="0"/>
              <a:t>April, </a:t>
            </a:r>
            <a:r>
              <a:rPr lang="en-US" sz="1100" dirty="0"/>
              <a:t>2020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0" y="980728"/>
          <a:ext cx="8892475" cy="12598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Able to pick questions set for each level for the session and start the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About Questions  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Questions will be </a:t>
            </a:r>
            <a:r>
              <a:rPr lang="en-US" dirty="0" smtClean="0"/>
              <a:t>for a Program -&gt; Module -&gt; Level</a:t>
            </a:r>
            <a:endParaRPr dirty="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dirty="0" smtClean="0"/>
              <a:t>Spoken English -&gt; Words -&gt; Level0 </a:t>
            </a:r>
            <a:r>
              <a:rPr lang="en-US" dirty="0"/>
              <a:t>-&gt; </a:t>
            </a:r>
            <a:r>
              <a:rPr lang="en-US" dirty="0" smtClean="0"/>
              <a:t>Questions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To </a:t>
            </a:r>
            <a:r>
              <a:rPr lang="en-US" dirty="0"/>
              <a:t>move to next level each student should finish all steps in each level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Score assessment will be done for each level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Question types (Spoken English)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Match the sentence and make single sentence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image and write the word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Unscramble &amp; Scramble 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parts of speech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tenses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Fill in the blanks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Listen and talk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Speak words/sentences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Riddles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Cross words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Feasibility Evaluation</a:t>
            </a:r>
            <a:endParaRPr/>
          </a:p>
        </p:txBody>
      </p:sp>
      <p:graphicFrame>
        <p:nvGraphicFramePr>
          <p:cNvPr id="146" name="Google Shape;146;p13"/>
          <p:cNvGraphicFramePr/>
          <p:nvPr/>
        </p:nvGraphicFramePr>
        <p:xfrm>
          <a:off x="457200" y="1151632"/>
          <a:ext cx="8229600" cy="5264065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188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Task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What to evaluate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Feasible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If feasible –How to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Listen and answer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Need to check for system that can listen to answers and compare with what is in system (assumption: Not all students will pronounce correctly or miss minor grammatical words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Fill in the blanks- Add words that will make the sentence right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There can be possibility that more than one answer can be correct, can the system evaluate the sentence based on English dictionary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Speak words and sentences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 there apps that listen and validate the sentence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Riddles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Possible to have riddles what does it take to set this up?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450420" y="894730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Requirements document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Features list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Review Feature list and define “Possibility” 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Site map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Mock-ups to be created </a:t>
            </a:r>
            <a:endParaRPr sz="2170" b="1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High level architecture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rgbClr val="92D050"/>
                </a:solidFill>
              </a:rPr>
              <a:t>Technology &amp; Platform &amp; Architecture to be defined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Design document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DB design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rgbClr val="92D050"/>
                </a:solidFill>
              </a:rPr>
              <a:t>Choose Database </a:t>
            </a:r>
            <a:endParaRPr sz="2015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Environment set up</a:t>
            </a:r>
            <a:endParaRPr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UX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Evaluate / research other Mobile Apps that enable learning.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Development. “Agile”. Faster Release cycles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 in Software Development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323528" y="980728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Admin Module (Details mentioned in the subsequent slides)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2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3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Mobile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4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Reporting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Enhancements and Change Requests to all the above</a:t>
            </a:r>
            <a:endParaRPr sz="240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/>
              <a:t>Phase 1 - Admin Module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- Initial Page (after Login)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7200" y="3611034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284240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098114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FAQs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07504" y="980728"/>
            <a:ext cx="8784976" cy="4464496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622" y="2185855"/>
            <a:ext cx="767721" cy="76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035" y="3626100"/>
            <a:ext cx="722455" cy="8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248" y="3796798"/>
            <a:ext cx="744447" cy="4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6462" y="3683343"/>
            <a:ext cx="549233" cy="75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5894" y="2226200"/>
            <a:ext cx="899120" cy="8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5936" y="2185855"/>
            <a:ext cx="808497" cy="80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561850" y="57012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User – Site Map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894730"/>
            <a:ext cx="6724650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5150400" y="1371600"/>
            <a:ext cx="3536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- Initial Page (after Login)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7504" y="980728"/>
            <a:ext cx="8784976" cy="2808312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84502" y="404298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detail the concepts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267607" y="400506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provide examples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6098113" y="4077913"/>
            <a:ext cx="2336509" cy="18158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-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be a dynamic page and questions will be shown based on the Topic / Level 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590" y="2181891"/>
            <a:ext cx="999554" cy="99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5313" y="2181891"/>
            <a:ext cx="1664469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584" y="2181891"/>
            <a:ext cx="1728192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Why Mobile </a:t>
            </a:r>
            <a:r>
              <a:rPr lang="en-US" dirty="0" smtClean="0"/>
              <a:t>&amp; Web App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An initiative that would enable the youth to use technology in their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bring in “Gamification” into the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have some quantitative view of the progress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Mobile </a:t>
            </a:r>
            <a:r>
              <a:rPr lang="en-US" sz="2400" dirty="0" smtClean="0"/>
              <a:t>and Web App </a:t>
            </a:r>
            <a:r>
              <a:rPr lang="en-US" sz="2400" dirty="0"/>
              <a:t>is expected to be a complimentary tool and it is intended to be used along with the sessions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28a01d08c_0_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User Functionality</a:t>
            </a:r>
            <a:endParaRPr dirty="0"/>
          </a:p>
        </p:txBody>
      </p:sp>
      <p:graphicFrame>
        <p:nvGraphicFramePr>
          <p:cNvPr id="213" name="Google Shape;213;g728a01d08c_0_5"/>
          <p:cNvGraphicFramePr/>
          <p:nvPr>
            <p:extLst>
              <p:ext uri="{D42A27DB-BD31-4B8C-83A1-F6EECF244321}">
                <p14:modId xmlns:p14="http://schemas.microsoft.com/office/powerpoint/2010/main" val="1929048289"/>
              </p:ext>
            </p:extLst>
          </p:nvPr>
        </p:nvGraphicFramePr>
        <p:xfrm>
          <a:off x="76200" y="786825"/>
          <a:ext cx="8902150" cy="5226930"/>
        </p:xfrm>
        <a:graphic>
          <a:graphicData uri="http://schemas.openxmlformats.org/drawingml/2006/table">
            <a:tbl>
              <a:tblPr>
                <a:noFill/>
                <a:tableStyleId>{B0DAA939-C5F3-4186-A882-69C29C270DF9}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Sl.No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Functionality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Owner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Password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Create / Change Password for Facilitators and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Program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various Programs of Creating Futures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 every Program, we will have multiple 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Volunteers of Creating Futures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Batch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sessions that we conduct for a school / college / Community / Institute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Master Data of all the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Question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all Questions (currently, we have only one type of question. Questions with 4 options)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Reports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 be done later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Home Page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Programs, Modules and 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View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Partners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List of all our Partners (NGOs / Schools</a:t>
                      </a:r>
                      <a:r>
                        <a:rPr lang="en-US" sz="1100" baseline="0" dirty="0" smtClean="0"/>
                        <a:t> / Colleges, etc.)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C/R/U</a:t>
                      </a:r>
                      <a:endParaRPr lang="en-US" sz="11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760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11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Mass Upload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Mass upload of Student</a:t>
                      </a:r>
                      <a:r>
                        <a:rPr lang="en-US" sz="1100" baseline="0" dirty="0" smtClean="0"/>
                        <a:t> details from Excel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Upload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897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Download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Export to Excel</a:t>
                      </a:r>
                      <a:r>
                        <a:rPr lang="en-US" sz="1100" baseline="0" dirty="0" smtClean="0"/>
                        <a:t>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Download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274157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6036" y="48161"/>
            <a:ext cx="66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sz="1100" dirty="0" smtClean="0"/>
              <a:t>reate</a:t>
            </a:r>
          </a:p>
          <a:p>
            <a:r>
              <a:rPr lang="en-US" b="1" dirty="0" smtClean="0"/>
              <a:t>R</a:t>
            </a:r>
            <a:r>
              <a:rPr lang="en-US" sz="1100" dirty="0" smtClean="0"/>
              <a:t>ead</a:t>
            </a:r>
          </a:p>
          <a:p>
            <a:r>
              <a:rPr lang="en-US" b="1" dirty="0" smtClean="0"/>
              <a:t>U</a:t>
            </a:r>
            <a:r>
              <a:rPr lang="en-US" sz="1100" dirty="0" smtClean="0"/>
              <a:t>pdate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User – Site Map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412776"/>
            <a:ext cx="6962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4730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Functionality</a:t>
            </a:r>
          </a:p>
          <a:p>
            <a:pPr lvl="1"/>
            <a:r>
              <a:rPr lang="en-US" sz="2000" dirty="0" smtClean="0"/>
              <a:t>Login Screen</a:t>
            </a:r>
          </a:p>
          <a:p>
            <a:pPr lvl="1"/>
            <a:r>
              <a:rPr lang="en-US" sz="2000" dirty="0" smtClean="0"/>
              <a:t>Home Page for Students</a:t>
            </a:r>
          </a:p>
          <a:p>
            <a:pPr lvl="2"/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time user will have generic instructions</a:t>
            </a:r>
          </a:p>
          <a:p>
            <a:pPr lvl="2"/>
            <a:r>
              <a:rPr lang="en-US" sz="1800" dirty="0" smtClean="0"/>
              <a:t>Repeat User will have the status of where they are</a:t>
            </a:r>
          </a:p>
          <a:p>
            <a:pPr lvl="1"/>
            <a:r>
              <a:rPr lang="en-US" sz="2000" dirty="0" smtClean="0"/>
              <a:t>Home Page will have all the modules</a:t>
            </a:r>
          </a:p>
          <a:p>
            <a:pPr lvl="2"/>
            <a:r>
              <a:rPr lang="en-US" sz="2000" dirty="0" smtClean="0"/>
              <a:t>The modules will have a short summary</a:t>
            </a:r>
          </a:p>
          <a:p>
            <a:pPr lvl="1"/>
            <a:r>
              <a:rPr lang="en-US" sz="2000" dirty="0" smtClean="0"/>
              <a:t>On clicking on the particular Module, Students will go to the next level which will have three components</a:t>
            </a:r>
          </a:p>
          <a:p>
            <a:pPr lvl="2"/>
            <a:r>
              <a:rPr lang="en-US" sz="1800" dirty="0" smtClean="0"/>
              <a:t>Concept</a:t>
            </a:r>
          </a:p>
          <a:p>
            <a:pPr lvl="2"/>
            <a:r>
              <a:rPr lang="en-US" sz="1800" dirty="0" smtClean="0"/>
              <a:t>Examples</a:t>
            </a:r>
          </a:p>
          <a:p>
            <a:pPr lvl="2"/>
            <a:r>
              <a:rPr lang="en-US" sz="1800" dirty="0" smtClean="0"/>
              <a:t>Exercises</a:t>
            </a:r>
          </a:p>
          <a:p>
            <a:pPr lvl="1"/>
            <a:r>
              <a:rPr lang="en-US" sz="2000" dirty="0" smtClean="0"/>
              <a:t>Each Module (for Spoken English) will have levels</a:t>
            </a:r>
          </a:p>
          <a:p>
            <a:pPr lvl="1"/>
            <a:r>
              <a:rPr lang="en-US" sz="2000" dirty="0" smtClean="0"/>
              <a:t>Students should go from one level to another for each of the modules</a:t>
            </a:r>
          </a:p>
          <a:p>
            <a:pPr lvl="1"/>
            <a:endParaRPr lang="en-US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48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4730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Taking the Test</a:t>
            </a:r>
          </a:p>
          <a:p>
            <a:pPr lvl="1"/>
            <a:r>
              <a:rPr lang="en-US" sz="1800" dirty="0" smtClean="0"/>
              <a:t>For each level, there will be a random set of 20 questions</a:t>
            </a:r>
          </a:p>
          <a:p>
            <a:pPr lvl="1"/>
            <a:r>
              <a:rPr lang="en-US" sz="1800" dirty="0" smtClean="0"/>
              <a:t>In Phase 1, there will be only 1 type of Question – which is “Choose from the below options”</a:t>
            </a:r>
          </a:p>
          <a:p>
            <a:pPr lvl="1"/>
            <a:r>
              <a:rPr lang="en-US" sz="1800" dirty="0" smtClean="0"/>
              <a:t>One question will be displayed at a time</a:t>
            </a:r>
          </a:p>
          <a:p>
            <a:pPr lvl="1"/>
            <a:r>
              <a:rPr lang="en-US" sz="1800" dirty="0" smtClean="0"/>
              <a:t>The students answers that question till (s)he gets it right</a:t>
            </a:r>
          </a:p>
          <a:p>
            <a:pPr lvl="1"/>
            <a:r>
              <a:rPr lang="en-US" sz="1800" dirty="0" smtClean="0"/>
              <a:t>Then, the next question will be displayed</a:t>
            </a:r>
          </a:p>
          <a:p>
            <a:pPr lvl="1"/>
            <a:r>
              <a:rPr lang="en-US" sz="1800" dirty="0" smtClean="0"/>
              <a:t>Points are received only when the student answers in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attempt</a:t>
            </a:r>
          </a:p>
          <a:p>
            <a:pPr lvl="1"/>
            <a:r>
              <a:rPr lang="en-US" sz="1800" dirty="0" smtClean="0"/>
              <a:t>If the student gets 16 or more questions correct in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try, then (s)he goes to the next level</a:t>
            </a:r>
          </a:p>
          <a:p>
            <a:pPr lvl="1"/>
            <a:endParaRPr lang="en-US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033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Login Screen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" y="1124744"/>
            <a:ext cx="42195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Initial Screen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096" y="4706"/>
            <a:ext cx="6761050" cy="65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6279625" y="1592350"/>
            <a:ext cx="271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list with all the Programs of Creating Futures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184150" y="2849859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For each Program, there will be Multiple Modules. Example, for the Program E2E, we will have the Modules as “Resume Writing”, “Interview Skill”, etc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279625" y="4886134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data of all Volunteers / Facilittars.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756486143"/>
              </p:ext>
            </p:extLst>
          </p:nvPr>
        </p:nvGraphicFramePr>
        <p:xfrm>
          <a:off x="556967" y="2595383"/>
          <a:ext cx="4536500" cy="14571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Pre-requisites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209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Modules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2792102450"/>
              </p:ext>
            </p:extLst>
          </p:nvPr>
        </p:nvGraphicFramePr>
        <p:xfrm>
          <a:off x="556967" y="2595383"/>
          <a:ext cx="4536500" cy="7560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&lt;Program</a:t>
                      </a:r>
                      <a:r>
                        <a:rPr lang="en-US" sz="1000" baseline="0" dirty="0" smtClean="0"/>
                        <a:t> Dropdown&gt;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Description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2992"/>
              </p:ext>
            </p:extLst>
          </p:nvPr>
        </p:nvGraphicFramePr>
        <p:xfrm>
          <a:off x="556967" y="3760306"/>
          <a:ext cx="6096000" cy="1112520"/>
        </p:xfrm>
        <a:graphic>
          <a:graphicData uri="http://schemas.openxmlformats.org/drawingml/2006/table">
            <a:tbl>
              <a:tblPr firstRow="1" bandRow="1">
                <a:tableStyleId>{3EC43368-B5D1-422D-AAB7-16CB09153658}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37256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7509984"/>
                    </a:ext>
                  </a:extLst>
                </a:gridCol>
                <a:gridCol w="1852863">
                  <a:extLst>
                    <a:ext uri="{9D8B030D-6E8A-4147-A177-3AD203B41FA5}">
                      <a16:colId xmlns:a16="http://schemas.microsoft.com/office/drawing/2014/main" val="580505607"/>
                    </a:ext>
                  </a:extLst>
                </a:gridCol>
                <a:gridCol w="1195137">
                  <a:extLst>
                    <a:ext uri="{9D8B030D-6E8A-4147-A177-3AD203B41FA5}">
                      <a16:colId xmlns:a16="http://schemas.microsoft.com/office/drawing/2014/main" val="79575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41989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582653" y="412900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035841" y="41290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5614490" y="44977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6067678" y="4497705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5205416" y="302146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5658604" y="302146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91135" y="3760306"/>
            <a:ext cx="162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program can have multiple levels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54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Facilitators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70666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296015729"/>
              </p:ext>
            </p:extLst>
          </p:nvPr>
        </p:nvGraphicFramePr>
        <p:xfrm>
          <a:off x="556967" y="2294591"/>
          <a:ext cx="4536500" cy="35283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Facilitator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First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Secon</a:t>
                      </a:r>
                      <a:r>
                        <a:rPr lang="en-US" sz="1000" baseline="0" dirty="0" smtClean="0"/>
                        <a:t>d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Date of Birth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25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 Number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5482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Occupation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2138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8565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Languages</a:t>
                      </a:r>
                      <a:r>
                        <a:rPr lang="en-US" sz="1000" baseline="0" dirty="0" smtClean="0"/>
                        <a:t> Known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1346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Enrolment</a:t>
                      </a:r>
                      <a:r>
                        <a:rPr lang="en-US" sz="1000" baseline="0" dirty="0" smtClean="0"/>
                        <a:t> Date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4299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Specific Interest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0846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Status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&lt;Dropdown&gt;</a:t>
                      </a: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619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Password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8886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Admin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 – “N”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43479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560522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174959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26007"/>
              </p:ext>
            </p:extLst>
          </p:nvPr>
        </p:nvGraphicFramePr>
        <p:xfrm>
          <a:off x="5197641" y="2314577"/>
          <a:ext cx="3801978" cy="885826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508723">
                  <a:extLst>
                    <a:ext uri="{9D8B030D-6E8A-4147-A177-3AD203B41FA5}">
                      <a16:colId xmlns:a16="http://schemas.microsoft.com/office/drawing/2014/main" val="1223693259"/>
                    </a:ext>
                  </a:extLst>
                </a:gridCol>
                <a:gridCol w="2293255">
                  <a:extLst>
                    <a:ext uri="{9D8B030D-6E8A-4147-A177-3AD203B41FA5}">
                      <a16:colId xmlns:a16="http://schemas.microsoft.com/office/drawing/2014/main" val="333824833"/>
                    </a:ext>
                  </a:extLst>
                </a:gridCol>
              </a:tblGrid>
              <a:tr h="8858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4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Center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3880850522"/>
              </p:ext>
            </p:extLst>
          </p:nvPr>
        </p:nvGraphicFramePr>
        <p:xfrm>
          <a:off x="556967" y="2595383"/>
          <a:ext cx="4536500" cy="24652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Contact Person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325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8985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121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</a:t>
                      </a:r>
                      <a:r>
                        <a:rPr lang="en-US" sz="1000" dirty="0" err="1" smtClean="0"/>
                        <a:t>Typs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 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1687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88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- Background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251520" y="1171569"/>
            <a:ext cx="8229600" cy="46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Creating Futures would like to use mobile </a:t>
            </a:r>
            <a:r>
              <a:rPr lang="en-US" sz="2400" dirty="0" smtClean="0"/>
              <a:t>and web technology </a:t>
            </a:r>
            <a:r>
              <a:rPr lang="en-US" sz="2400" dirty="0"/>
              <a:t>to support our programs. 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Therefore, this </a:t>
            </a:r>
            <a:r>
              <a:rPr lang="en-US" sz="2400" dirty="0" smtClean="0"/>
              <a:t>Web &amp; Mobile </a:t>
            </a:r>
            <a:r>
              <a:rPr lang="en-US" sz="2400" dirty="0"/>
              <a:t>app is expected to </a:t>
            </a:r>
            <a:r>
              <a:rPr lang="en-US" sz="2400" b="1" i="1" dirty="0"/>
              <a:t>compliment</a:t>
            </a:r>
            <a:r>
              <a:rPr lang="en-US" sz="2400" dirty="0"/>
              <a:t> us in the training programs that we conduct.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app will not be a standalone training module, but will be used along the programs we conduct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We will start the development of this App with 2 modules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Aptitude Test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Spoken English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525" y="404664"/>
            <a:ext cx="5705475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477483" y="188082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Mock-Ups: Admin – Password Management</a:t>
            </a:r>
            <a:endParaRPr sz="3000" b="1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Batch Management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96752"/>
            <a:ext cx="7745459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611560" y="4941168"/>
            <a:ext cx="923651" cy="26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Batch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Mock-Ups: Admin – Add Batch</a:t>
            </a:r>
            <a:endParaRPr dirty="0"/>
          </a:p>
        </p:txBody>
      </p:sp>
      <p:graphicFrame>
        <p:nvGraphicFramePr>
          <p:cNvPr id="253" name="Google Shape;253;p25"/>
          <p:cNvGraphicFramePr/>
          <p:nvPr/>
        </p:nvGraphicFramePr>
        <p:xfrm>
          <a:off x="-36512" y="3064614"/>
          <a:ext cx="4536500" cy="25202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</a:t>
                      </a:r>
                      <a:r>
                        <a:rPr lang="en-US" sz="1000" i="1"/>
                        <a:t>Program Dropdown</a:t>
                      </a:r>
                      <a:r>
                        <a:rPr lang="en-US" sz="1000"/>
                        <a:t>&gt;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End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Lead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Partner Org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Contact Number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Location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4" name="Google Shape;254;p25"/>
          <p:cNvGraphicFramePr/>
          <p:nvPr/>
        </p:nvGraphicFramePr>
        <p:xfrm>
          <a:off x="4522994" y="3312998"/>
          <a:ext cx="4536500" cy="12802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Students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Sessions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Google Shape;255;p25">
            <a:hlinkClick r:id="rId3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5">
            <a:hlinkClick r:id="rId3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30" y="2510650"/>
            <a:ext cx="25812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2760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Student Management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1043608" y="5013176"/>
            <a:ext cx="100860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Student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60864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2195736" y="5013176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196852"/>
            <a:ext cx="25146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Student</a:t>
            </a:r>
            <a:endParaRPr/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-36512" y="2808942"/>
          <a:ext cx="4536500" cy="25202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Student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First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Middle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DOB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Address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Landline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Mobile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Gender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4" name="Google Shape;274;p27"/>
          <p:cNvGraphicFramePr/>
          <p:nvPr/>
        </p:nvGraphicFramePr>
        <p:xfrm>
          <a:off x="4607496" y="3817054"/>
          <a:ext cx="4536500" cy="17679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Enrollment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Occupation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School / College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Language Known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Comments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4607496" y="2808942"/>
          <a:ext cx="4536500" cy="10058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Photo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7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7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956376" y="3312998"/>
            <a:ext cx="1008112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 Picture</a:t>
            </a:r>
            <a:endParaRPr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8520" y="836243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Questions will be based on a Level and Topic.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 Topics for Spoken English are mentioned below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All Questions will be ‘Choosing from Options” (as part of Phase 1)</a:t>
            </a:r>
            <a:endParaRPr sz="238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Topics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Spell Check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Word Correction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Sentence Completion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Synonyms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Antonyms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Questions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Parts Of Speech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Plural Form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Active and Passive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Fill in the blanks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Wrong Word in a Sentence </a:t>
            </a:r>
            <a:endParaRPr/>
          </a:p>
          <a:p>
            <a:pPr marL="742950" lvl="1" indent="-145415" algn="l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 - Examples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2" y="1916832"/>
            <a:ext cx="876161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Manage Questions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980728"/>
            <a:ext cx="85629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457200" y="5362501"/>
            <a:ext cx="114165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Questions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609328" y="5362501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Questions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976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31"/>
          <p:cNvGraphicFramePr/>
          <p:nvPr/>
        </p:nvGraphicFramePr>
        <p:xfrm>
          <a:off x="-36512" y="2808942"/>
          <a:ext cx="4536500" cy="27722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Module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Level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Type of 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Narrative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07" name="Google Shape;307;p31"/>
          <p:cNvGraphicFramePr/>
          <p:nvPr/>
        </p:nvGraphicFramePr>
        <p:xfrm>
          <a:off x="4607496" y="2808942"/>
          <a:ext cx="4536500" cy="10424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Answer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" name="Google Shape;308;p31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31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Data Relations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211447" y="963867"/>
            <a:ext cx="2363847" cy="72008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430204" y="2451150"/>
            <a:ext cx="1728192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2460181" y="247316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706182" y="2473164"/>
            <a:ext cx="209806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Center  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6932107" y="2442472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74848" y="3567274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02999" y="4683398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Levels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95436" y="5799522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/>
          </a:p>
        </p:txBody>
      </p:sp>
      <p:cxnSp>
        <p:nvCxnSpPr>
          <p:cNvPr id="323" name="Google Shape;323;p32"/>
          <p:cNvCxnSpPr>
            <a:stCxn id="315" idx="4"/>
            <a:endCxn id="317" idx="0"/>
          </p:cNvCxnSpPr>
          <p:nvPr/>
        </p:nvCxnSpPr>
        <p:spPr>
          <a:xfrm flipH="1">
            <a:off x="3432171" y="1683947"/>
            <a:ext cx="9612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4" name="Google Shape;324;p32"/>
          <p:cNvCxnSpPr>
            <a:stCxn id="315" idx="4"/>
            <a:endCxn id="318" idx="0"/>
          </p:cNvCxnSpPr>
          <p:nvPr/>
        </p:nvCxnSpPr>
        <p:spPr>
          <a:xfrm>
            <a:off x="4393371" y="1683947"/>
            <a:ext cx="13617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325;p32"/>
          <p:cNvCxnSpPr>
            <a:stCxn id="315" idx="4"/>
            <a:endCxn id="319" idx="0"/>
          </p:cNvCxnSpPr>
          <p:nvPr/>
        </p:nvCxnSpPr>
        <p:spPr>
          <a:xfrm>
            <a:off x="4393371" y="1683947"/>
            <a:ext cx="3510900" cy="758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32"/>
          <p:cNvCxnSpPr>
            <a:stCxn id="315" idx="4"/>
            <a:endCxn id="316" idx="0"/>
          </p:cNvCxnSpPr>
          <p:nvPr/>
        </p:nvCxnSpPr>
        <p:spPr>
          <a:xfrm flipH="1">
            <a:off x="1294371" y="1683947"/>
            <a:ext cx="3099000" cy="7671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32"/>
          <p:cNvCxnSpPr>
            <a:stCxn id="316" idx="4"/>
            <a:endCxn id="320" idx="0"/>
          </p:cNvCxnSpPr>
          <p:nvPr/>
        </p:nvCxnSpPr>
        <p:spPr>
          <a:xfrm flipH="1">
            <a:off x="1280200" y="3099222"/>
            <a:ext cx="14100" cy="468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32"/>
          <p:cNvCxnSpPr>
            <a:stCxn id="320" idx="4"/>
            <a:endCxn id="321" idx="0"/>
          </p:cNvCxnSpPr>
          <p:nvPr/>
        </p:nvCxnSpPr>
        <p:spPr>
          <a:xfrm>
            <a:off x="1280120" y="4287354"/>
            <a:ext cx="282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9" name="Google Shape;329;p32"/>
          <p:cNvCxnSpPr>
            <a:stCxn id="321" idx="4"/>
            <a:endCxn id="322" idx="0"/>
          </p:cNvCxnSpPr>
          <p:nvPr/>
        </p:nvCxnSpPr>
        <p:spPr>
          <a:xfrm flipH="1">
            <a:off x="1300771" y="5403478"/>
            <a:ext cx="75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2153816" y="3731529"/>
            <a:ext cx="44791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all programs should have modules</a:t>
            </a:r>
            <a:endParaRPr sz="18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102185" y="505720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 data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074755" y="5852771"/>
            <a:ext cx="1971646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using master data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564835" y="4674106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Legends 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Aptitude Test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aptitude test, </a:t>
            </a:r>
            <a:endParaRPr sz="2590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would log in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They would get a random number of questions. 20 questions. </a:t>
            </a:r>
            <a:endParaRPr sz="2405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answer these and submit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On click of submit, the app will give the student the results and the answers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This set of 20 questions will be randomly displayed each time the student takes the test. 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need to log in with a username and password.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can take the test over a period of time. Therefore, we should store the test results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DB Design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457200" y="1556792"/>
            <a:ext cx="34307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Design Attached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1 – has sample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2 – Data attributes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4932040" y="1556792"/>
          <a:ext cx="1845197" cy="162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1845197" imgH="1627361" progId="Excel.Sheet.12">
                  <p:embed/>
                </p:oleObj>
              </mc:Choice>
              <mc:Fallback>
                <p:oleObj r:id="rId4" imgW="1845197" imgH="1627361" progId="Excel.Sheet.12">
                  <p:embed/>
                  <p:pic>
                    <p:nvPicPr>
                      <p:cNvPr id="340" name="Google Shape;340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932040" y="1556792"/>
                        <a:ext cx="1845197" cy="162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Mock-Ups: </a:t>
            </a:r>
            <a:r>
              <a:rPr lang="en-US" dirty="0" smtClean="0"/>
              <a:t>Student </a:t>
            </a:r>
            <a:r>
              <a:rPr lang="en-US" dirty="0"/>
              <a:t>– Login Screen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7" y="1155008"/>
            <a:ext cx="6278126" cy="4409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8109" y="2424545"/>
            <a:ext cx="1343891" cy="34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93142" y="2463132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Home Page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1094509"/>
            <a:ext cx="8639718" cy="103909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34998" y="2261374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Information for the student. Sample text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Spoken English</a:t>
            </a:r>
            <a:endParaRPr lang="en-IN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003884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Career Guidance</a:t>
            </a:r>
            <a:endParaRPr lang="en-IN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743074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Aptitude Test</a:t>
            </a:r>
            <a:endParaRPr lang="en-IN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57199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MI</a:t>
            </a:r>
            <a:endParaRPr lang="en-IN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003883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Interviewing</a:t>
            </a:r>
            <a:endParaRPr lang="en-IN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43074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Resume Writing</a:t>
            </a:r>
            <a:endParaRPr lang="en-IN" sz="2000" b="1" dirty="0"/>
          </a:p>
        </p:txBody>
      </p:sp>
      <p:sp>
        <p:nvSpPr>
          <p:cNvPr id="10" name="Down Arrow 9"/>
          <p:cNvSpPr/>
          <p:nvPr/>
        </p:nvSpPr>
        <p:spPr>
          <a:xfrm>
            <a:off x="433135" y="2778562"/>
            <a:ext cx="484632" cy="481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82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Home Page – Spoken English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1094509"/>
            <a:ext cx="8639718" cy="10390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57997" y="2914418"/>
            <a:ext cx="2201127" cy="1052946"/>
          </a:xfrm>
          <a:prstGeom prst="roundRect">
            <a:avLst>
              <a:gd name="adj" fmla="val 36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Georgia" panose="02040502050405020303" pitchFamily="18" charset="0"/>
              </a:rPr>
              <a:t>Listening</a:t>
            </a:r>
            <a:r>
              <a:rPr lang="en-IN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7997" y="3967364"/>
            <a:ext cx="2201127" cy="160043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/>
              <a:t>Improve your listening skills by practicing with audio and video tests. There are tests for each level: </a:t>
            </a:r>
            <a:r>
              <a:rPr lang="en-IN" sz="1200" dirty="0" smtClean="0"/>
              <a:t>1</a:t>
            </a:r>
            <a:r>
              <a:rPr lang="en-IN" sz="1200" dirty="0"/>
              <a:t>, </a:t>
            </a:r>
            <a:r>
              <a:rPr lang="en-IN" sz="1200" dirty="0" smtClean="0"/>
              <a:t>2</a:t>
            </a:r>
            <a:r>
              <a:rPr lang="en-IN" sz="1200" dirty="0"/>
              <a:t>, </a:t>
            </a:r>
            <a:r>
              <a:rPr lang="en-IN" sz="1200" dirty="0" smtClean="0"/>
              <a:t>3, 4, 5. </a:t>
            </a:r>
            <a:r>
              <a:rPr lang="en-IN" sz="1200" dirty="0"/>
              <a:t>You will be able to see the </a:t>
            </a:r>
            <a:r>
              <a:rPr lang="en-IN" sz="1200" dirty="0" smtClean="0"/>
              <a:t>progress you have made through these tests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1967" y="3524452"/>
            <a:ext cx="414337" cy="4143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44466" y="2925569"/>
            <a:ext cx="2238013" cy="1052946"/>
          </a:xfrm>
          <a:prstGeom prst="roundRect">
            <a:avLst>
              <a:gd name="adj" fmla="val 36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Questions</a:t>
            </a:r>
            <a:r>
              <a:rPr lang="en-IN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4466" y="3978515"/>
            <a:ext cx="2238013" cy="16004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Improve your </a:t>
            </a:r>
            <a:r>
              <a:rPr lang="en-IN" dirty="0" smtClean="0"/>
              <a:t>questioning </a:t>
            </a:r>
            <a:r>
              <a:rPr lang="en-IN" dirty="0"/>
              <a:t>skills by practicing with </a:t>
            </a:r>
            <a:r>
              <a:rPr lang="en-IN" dirty="0" smtClean="0"/>
              <a:t>questions and look at examples.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8779" y="3535603"/>
            <a:ext cx="432934" cy="4143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5755" y="2930447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Sentences</a:t>
            </a:r>
            <a:r>
              <a:rPr lang="en-IN" dirty="0"/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55755" y="3983393"/>
            <a:ext cx="2219093" cy="1600438"/>
          </a:xfrm>
          <a:prstGeom prst="rect">
            <a:avLst/>
          </a:prstGeom>
          <a:ln>
            <a:solidFill>
              <a:srgbClr val="FB8A4B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Learn how to use English in your everyday </a:t>
            </a:r>
            <a:r>
              <a:rPr lang="en-IN" dirty="0" smtClean="0"/>
              <a:t>life through Sentence Creation. </a:t>
            </a:r>
            <a:r>
              <a:rPr lang="en-IN" dirty="0"/>
              <a:t>Sentence level grammar covers phrases, clauses, reported speech etc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246970" y="2930447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CCB18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Grammar</a:t>
            </a:r>
            <a:r>
              <a:rPr lang="en-IN" dirty="0"/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6970" y="3983393"/>
            <a:ext cx="2219093" cy="16004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Learn Grammar and understand how to arrange words to make proper sentences. Word level grammar covers verbs and tenses, nouns, adverbs etc.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148" y="3580599"/>
            <a:ext cx="358190" cy="358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4241" y="3548358"/>
            <a:ext cx="388825" cy="388825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34998" y="2261374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Information for the student. Sample text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4832" y="5682670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Words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Conversation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571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8780" y="2550131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Module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8780" y="2550131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1 Sentences Exercises </a:t>
            </a:r>
            <a:r>
              <a:rPr lang="en-IN" dirty="0"/>
              <a:t>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Learn how to Speak English through Sentences 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779" y="3609530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 Lessons and Examples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795238" y="2545779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2795238" y="2545779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2 Sentences Exercises </a:t>
            </a:r>
            <a:r>
              <a:rPr lang="en-IN" dirty="0"/>
              <a:t>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5237" y="3605178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 Lessons and Examples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311696" y="2545779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5311696" y="2545779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3 Sentences Exercises </a:t>
            </a:r>
            <a:r>
              <a:rPr lang="en-IN" dirty="0"/>
              <a:t>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1695" y="3605178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 Lessons and Examples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97368" y="4252548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297368" y="4252548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4 Sentences Exercises </a:t>
            </a:r>
            <a:r>
              <a:rPr lang="en-IN" dirty="0"/>
              <a:t>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7367" y="5311947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4 Lessons and Examples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813826" y="4248196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2813826" y="4248196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5 Sentences Exercises </a:t>
            </a:r>
            <a:r>
              <a:rPr lang="en-IN" dirty="0"/>
              <a:t>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3825" y="5307595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5 Lessons and Examples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330284" y="4248196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330284" y="4248196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6 Sentences Exercises </a:t>
            </a:r>
            <a:r>
              <a:rPr lang="en-IN" dirty="0"/>
              <a:t>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0283" y="5307595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6 Lessons and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0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Exercise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Exercise on Sentences  - Level 1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951" y="339266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i="1" dirty="0" smtClean="0">
                <a:latin typeface="Perpetua" panose="02020502060401020303" pitchFamily="18" charset="0"/>
              </a:rPr>
              <a:t>Question </a:t>
            </a:r>
            <a:r>
              <a:rPr lang="en-IN" sz="1600" b="1" i="1" dirty="0">
                <a:latin typeface="Perpetua" panose="02020502060401020303" pitchFamily="18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951" y="38295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Jawaharlal spent his childhood ______ Anand </a:t>
            </a:r>
            <a:r>
              <a:rPr lang="en-IN" dirty="0" err="1"/>
              <a:t>Bhawan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(A) at</a:t>
            </a:r>
          </a:p>
          <a:p>
            <a:endParaRPr lang="en-IN" dirty="0"/>
          </a:p>
          <a:p>
            <a:r>
              <a:rPr lang="en-IN" dirty="0"/>
              <a:t>(B) in</a:t>
            </a:r>
          </a:p>
          <a:p>
            <a:endParaRPr lang="en-IN" dirty="0"/>
          </a:p>
          <a:p>
            <a:r>
              <a:rPr lang="en-IN" dirty="0"/>
              <a:t>(C) on</a:t>
            </a:r>
          </a:p>
          <a:p>
            <a:endParaRPr lang="en-IN" dirty="0"/>
          </a:p>
          <a:p>
            <a:r>
              <a:rPr lang="en-IN" dirty="0"/>
              <a:t>(D) across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1" y="2495011"/>
            <a:ext cx="292417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12" y="6131080"/>
            <a:ext cx="171450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7462" y="6062916"/>
            <a:ext cx="4176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92D050"/>
                </a:solidFill>
              </a:rPr>
              <a:t>Jawaharlal spent his childhood </a:t>
            </a:r>
            <a:r>
              <a:rPr lang="en-IN" i="1" dirty="0" smtClean="0">
                <a:solidFill>
                  <a:srgbClr val="92D050"/>
                </a:solidFill>
              </a:rPr>
              <a:t>in </a:t>
            </a:r>
            <a:r>
              <a:rPr lang="en-IN" i="1" dirty="0">
                <a:solidFill>
                  <a:srgbClr val="92D050"/>
                </a:solidFill>
              </a:rPr>
              <a:t>Anand </a:t>
            </a:r>
            <a:r>
              <a:rPr lang="en-IN" i="1" dirty="0" err="1">
                <a:solidFill>
                  <a:srgbClr val="92D050"/>
                </a:solidFill>
              </a:rPr>
              <a:t>Bhawan</a:t>
            </a:r>
            <a:r>
              <a:rPr lang="en-IN" i="1" dirty="0"/>
              <a:t>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12" y="6438857"/>
            <a:ext cx="171450" cy="1714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77462" y="6370693"/>
            <a:ext cx="2547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This is incorrect. Try again 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27032" y="60629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Q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802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Exercise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Exercise on Sentences  - Level 1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1" y="2495011"/>
            <a:ext cx="2924175" cy="714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951" y="3392665"/>
            <a:ext cx="3153556" cy="1708160"/>
          </a:xfrm>
          <a:prstGeom prst="rect">
            <a:avLst/>
          </a:prstGeom>
          <a:ln>
            <a:solidFill>
              <a:srgbClr val="FB8A4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You have completed this test.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Correct answers: 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10/20</a:t>
            </a: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Your score is 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50%.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Try again to go to the next level</a:t>
            </a:r>
            <a:endParaRPr lang="en-IN" i="1" dirty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Check your 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answers here</a:t>
            </a:r>
            <a:endParaRPr lang="en-IN" i="1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6413" y="3392665"/>
            <a:ext cx="4517723" cy="170816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You </a:t>
            </a: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have completed this test.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Correct answers: 2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0/20</a:t>
            </a: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Your score is 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100%.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Congratulations. You have moved to the next level</a:t>
            </a:r>
            <a:endParaRPr lang="en-IN" i="1" dirty="0">
              <a:solidFill>
                <a:srgbClr val="92D050"/>
              </a:solidFill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Check your 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answers here</a:t>
            </a:r>
            <a:endParaRPr lang="en-IN" i="1" dirty="0">
              <a:solidFill>
                <a:srgbClr val="92D05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Spoken English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should contain the following: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Spoken English Questions (Through games)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Words (fill in the blanks, etc)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Sentences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Match the following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Riddles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Crosswords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Listening to words, sentences, stories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Exercises based on Listening activity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Pronunciation of words</a:t>
            </a:r>
            <a:endParaRPr/>
          </a:p>
          <a:p>
            <a:pPr marL="742950" lvl="1" indent="-120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General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be given a mobile or a tablet with the app </a:t>
            </a:r>
            <a:r>
              <a:rPr lang="en-US" sz="1960" dirty="0" smtClean="0"/>
              <a:t>installed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 smtClean="0"/>
              <a:t>In the CF Center, the Web App will be installed in all the laptops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use this app for the various modules that CF has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 app should be able to track the progress of each student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There should be three types of users. </a:t>
            </a:r>
            <a:r>
              <a:rPr lang="en-US" sz="1960" b="1" i="1" dirty="0"/>
              <a:t>Admin</a:t>
            </a:r>
            <a:r>
              <a:rPr lang="en-US" sz="1960" dirty="0"/>
              <a:t>, </a:t>
            </a:r>
            <a:r>
              <a:rPr lang="en-US" sz="1960" b="1" i="1" dirty="0"/>
              <a:t>teacher</a:t>
            </a:r>
            <a:r>
              <a:rPr lang="en-US" sz="1960" dirty="0"/>
              <a:t> and </a:t>
            </a:r>
            <a:r>
              <a:rPr lang="en-US" sz="1960" b="1" i="1" dirty="0"/>
              <a:t>students</a:t>
            </a:r>
            <a:endParaRPr b="1" i="1"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i="1" dirty="0"/>
              <a:t>Admin</a:t>
            </a:r>
            <a:r>
              <a:rPr lang="en-US" sz="1960" dirty="0"/>
              <a:t> user will upload the questions and answers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get basic reports for teachers and admin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Admin and teachers can access through online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This </a:t>
            </a:r>
            <a:r>
              <a:rPr lang="en-US" sz="1960" dirty="0" smtClean="0"/>
              <a:t>Web and Mobile app should </a:t>
            </a:r>
            <a:r>
              <a:rPr lang="en-US" sz="1960" dirty="0"/>
              <a:t>work on offline </a:t>
            </a:r>
            <a:r>
              <a:rPr lang="en-US" sz="1960" dirty="0" smtClean="0"/>
              <a:t>mode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intuitive and simple to use for the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One mobile device should be able to cater to multiple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sync back to the  main server when connect to Internet</a:t>
            </a:r>
            <a:endParaRPr sz="19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Roles</a:t>
            </a:r>
            <a:endParaRPr/>
          </a:p>
        </p:txBody>
      </p:sp>
      <p:graphicFrame>
        <p:nvGraphicFramePr>
          <p:cNvPr id="110" name="Google Shape;110;p7"/>
          <p:cNvGraphicFramePr/>
          <p:nvPr>
            <p:extLst>
              <p:ext uri="{D42A27DB-BD31-4B8C-83A1-F6EECF244321}">
                <p14:modId xmlns:p14="http://schemas.microsoft.com/office/powerpoint/2010/main" val="964173150"/>
              </p:ext>
            </p:extLst>
          </p:nvPr>
        </p:nvGraphicFramePr>
        <p:xfrm>
          <a:off x="318649" y="1366896"/>
          <a:ext cx="8506702" cy="29413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278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Roles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Responsibility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Admin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Responsible for the overall application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Creates / Edits questions based on the levels.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Maintains the master list of 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Works outside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Who runs the session and will have few features to run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The application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dirty="0"/>
                        <a:t>Students who take the sessions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16" name="Google Shape;116;p8"/>
          <p:cNvGraphicFramePr/>
          <p:nvPr>
            <p:extLst>
              <p:ext uri="{D42A27DB-BD31-4B8C-83A1-F6EECF244321}">
                <p14:modId xmlns:p14="http://schemas.microsoft.com/office/powerpoint/2010/main" val="814668557"/>
              </p:ext>
            </p:extLst>
          </p:nvPr>
        </p:nvGraphicFramePr>
        <p:xfrm>
          <a:off x="125760" y="859820"/>
          <a:ext cx="8892475" cy="57608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Log in Screen for Admin (Basic Authentication)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Change Password for Admin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Maintained list of Questions based on Category (Spoken English / Aptitude)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Based 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Upload of questions (web </a:t>
                      </a:r>
                      <a:r>
                        <a:rPr lang="en-US" sz="1400" dirty="0" smtClean="0"/>
                        <a:t>Based)</a:t>
                      </a:r>
                      <a:endParaRPr sz="14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Bulk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Single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Student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Teacher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Program &amp; Session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Have Questions for a program / session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9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Synchronize answers / performance for each student after the session. Download into excel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Refresh / Clearing  of a session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Work offline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2" name="Google Shape;122;p9"/>
          <p:cNvGraphicFramePr/>
          <p:nvPr>
            <p:extLst>
              <p:ext uri="{D42A27DB-BD31-4B8C-83A1-F6EECF244321}">
                <p14:modId xmlns:p14="http://schemas.microsoft.com/office/powerpoint/2010/main" val="4043005728"/>
              </p:ext>
            </p:extLst>
          </p:nvPr>
        </p:nvGraphicFramePr>
        <p:xfrm>
          <a:off x="0" y="980728"/>
          <a:ext cx="8892475" cy="55779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 into Program /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Answer Questions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Display Results and the Correct answers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Goes to next level based on “Pass” results. (The number of levels will be based on the question bank and the complexity of the questions)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retake the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Should have the following Questions (detailed in later slides)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Words (fill in the blanks, etc)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Sentences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Match the following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Riddles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Crosswords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Give Points / Rewards (Like a Game)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Able to register students during the session. Student Id to represent ProgramId-&gt;SessionId-&gt;StudentId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override some answers when there is a conflict (possible of having multiple correct answers)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2453</Words>
  <Application>Microsoft Office PowerPoint</Application>
  <PresentationFormat>On-screen Show (4:3)</PresentationFormat>
  <Paragraphs>614</Paragraphs>
  <Slides>47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Georgia</vt:lpstr>
      <vt:lpstr>Arial</vt:lpstr>
      <vt:lpstr>Century Gothic</vt:lpstr>
      <vt:lpstr>Calibri</vt:lpstr>
      <vt:lpstr>Perpetua</vt:lpstr>
      <vt:lpstr>Lucida Sans</vt:lpstr>
      <vt:lpstr>cf</vt:lpstr>
      <vt:lpstr>Microsoft Excel Worksheet</vt:lpstr>
      <vt:lpstr>Mobile &amp; Web App Development Project Elixir Version 1.2 Modified 1st April, 2020</vt:lpstr>
      <vt:lpstr>Why Mobile &amp; Web App Development</vt:lpstr>
      <vt:lpstr>High Level Requirements - Background</vt:lpstr>
      <vt:lpstr>High Level Requirements – Aptitude Test</vt:lpstr>
      <vt:lpstr>High Level Requirements – Spoken English</vt:lpstr>
      <vt:lpstr>High Level Requirements – General</vt:lpstr>
      <vt:lpstr>Roles</vt:lpstr>
      <vt:lpstr>Feature List – Spoken English</vt:lpstr>
      <vt:lpstr>Feature List – Spoken English</vt:lpstr>
      <vt:lpstr>Feature List – Spoken English</vt:lpstr>
      <vt:lpstr>About Questions  </vt:lpstr>
      <vt:lpstr>Question types (Spoken English)</vt:lpstr>
      <vt:lpstr>Feasibility Evaluation</vt:lpstr>
      <vt:lpstr>Next Steps</vt:lpstr>
      <vt:lpstr>Next Steps in Software Development</vt:lpstr>
      <vt:lpstr>Phase 1 - Admin Module</vt:lpstr>
      <vt:lpstr>Admin - Initial Page (after Login)</vt:lpstr>
      <vt:lpstr>Admin User – Site Map</vt:lpstr>
      <vt:lpstr>Student - Initial Page (after Login)</vt:lpstr>
      <vt:lpstr>Admin User Functionality</vt:lpstr>
      <vt:lpstr>Student User – Site Map</vt:lpstr>
      <vt:lpstr>Student user</vt:lpstr>
      <vt:lpstr>Student user</vt:lpstr>
      <vt:lpstr>Mock-Ups: Admin – Login Screen</vt:lpstr>
      <vt:lpstr>Mock-Ups: Admin – Initial Screen</vt:lpstr>
      <vt:lpstr>Mock-Ups: Admin – Add Program</vt:lpstr>
      <vt:lpstr>Mock-Ups: Admin – Add Modules</vt:lpstr>
      <vt:lpstr>Mock-Ups: Admin – Add Facilitators</vt:lpstr>
      <vt:lpstr>Mock-Ups: Admin – Add Center</vt:lpstr>
      <vt:lpstr>PowerPoint Presentation</vt:lpstr>
      <vt:lpstr>Mock-Ups: Admin – Batch Management</vt:lpstr>
      <vt:lpstr>Mock-Ups: Admin – Add Batch</vt:lpstr>
      <vt:lpstr>Mock-Ups: Admin – Student Management</vt:lpstr>
      <vt:lpstr>Mock-Ups: Admin – Add Student</vt:lpstr>
      <vt:lpstr>Type of Questions</vt:lpstr>
      <vt:lpstr>Type of Questions - Examples</vt:lpstr>
      <vt:lpstr>Mock-Ups: Admin – Manage Questions</vt:lpstr>
      <vt:lpstr>Mock-Ups: Admin – Add Questions</vt:lpstr>
      <vt:lpstr>Data Relations</vt:lpstr>
      <vt:lpstr>DB Design</vt:lpstr>
      <vt:lpstr>Mock-Ups: Student – Login Screen</vt:lpstr>
      <vt:lpstr>Mock-Ups: Home Page </vt:lpstr>
      <vt:lpstr>Mock-Ups: Home Page – Spoken English</vt:lpstr>
      <vt:lpstr>Mock-Ups: Module Page (sentences)</vt:lpstr>
      <vt:lpstr>Mock-Ups: Exercise Page (sentences)</vt:lpstr>
      <vt:lpstr>Mock-Ups: Exercise Page (sentences)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&amp; Web App Development Project Elixir Version 1.2 Modified 1st April, 2020</dc:title>
  <dc:creator>Devarajan Sankaran</dc:creator>
  <cp:lastModifiedBy>Cherian Jimmy</cp:lastModifiedBy>
  <cp:revision>21</cp:revision>
  <dcterms:created xsi:type="dcterms:W3CDTF">2014-02-24T09:17:18Z</dcterms:created>
  <dcterms:modified xsi:type="dcterms:W3CDTF">2020-04-10T04:55:37Z</dcterms:modified>
</cp:coreProperties>
</file>