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embeddedFontLs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g08c+AAQsS5BzQQ5TskdJdPPKh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B98A11-7A98-4D7A-BC4C-847EAB5B52B2}">
  <a:tblStyle styleId="{5BB98A11-7A98-4D7A-BC4C-847EAB5B52B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5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4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ecf36d074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ecf36d07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ecf36d074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ecf36d07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ecf36d07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ecf36d0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ecf36d074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ecf36d07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ecf36d074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ecf36d07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Devarajan.Sankaran\Documents\pptpresentation_\PPT Opt_2_Page_1.jpg" id="13" name="Google Shape;13;p10"/>
          <p:cNvPicPr preferRelativeResize="0"/>
          <p:nvPr/>
        </p:nvPicPr>
        <p:blipFill rotWithShape="1">
          <a:blip r:embed="rId2">
            <a:alphaModFix/>
          </a:blip>
          <a:srcRect b="39937" l="33290" r="33353" t="20127"/>
          <a:stretch/>
        </p:blipFill>
        <p:spPr>
          <a:xfrm>
            <a:off x="4202619" y="1320802"/>
            <a:ext cx="3621573" cy="241487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0"/>
          <p:cNvSpPr txBox="1"/>
          <p:nvPr>
            <p:ph type="ctrTitle"/>
          </p:nvPr>
        </p:nvSpPr>
        <p:spPr>
          <a:xfrm>
            <a:off x="914400" y="4005065"/>
            <a:ext cx="10363200" cy="641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/>
          <p:nvPr/>
        </p:nvSpPr>
        <p:spPr>
          <a:xfrm>
            <a:off x="10512491" y="5517232"/>
            <a:ext cx="1632181" cy="1080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10"/>
          <p:cNvSpPr/>
          <p:nvPr/>
        </p:nvSpPr>
        <p:spPr>
          <a:xfrm>
            <a:off x="-125341" y="1644"/>
            <a:ext cx="1632181" cy="1080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use / Screen Saver">
  <p:cSld name="Pause / Screen Sav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/>
          <p:nvPr/>
        </p:nvSpPr>
        <p:spPr>
          <a:xfrm>
            <a:off x="10512491" y="5517232"/>
            <a:ext cx="1632181" cy="1080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" name="Google Shape;63;p31"/>
          <p:cNvSpPr/>
          <p:nvPr/>
        </p:nvSpPr>
        <p:spPr>
          <a:xfrm>
            <a:off x="-106739" y="0"/>
            <a:ext cx="1632181" cy="1080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C:\Users\Devarajan.Sankaran\Documents\pptpresentation_\PPT Opt_2_Page_1.jpg" id="64" name="Google Shape;64;p31"/>
          <p:cNvPicPr preferRelativeResize="0"/>
          <p:nvPr/>
        </p:nvPicPr>
        <p:blipFill rotWithShape="1">
          <a:blip r:embed="rId2">
            <a:alphaModFix/>
          </a:blip>
          <a:srcRect b="39937" l="33290" r="33353" t="20127"/>
          <a:stretch/>
        </p:blipFill>
        <p:spPr>
          <a:xfrm>
            <a:off x="4202619" y="1320802"/>
            <a:ext cx="3621573" cy="241487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31"/>
          <p:cNvSpPr/>
          <p:nvPr/>
        </p:nvSpPr>
        <p:spPr>
          <a:xfrm>
            <a:off x="3887755" y="1080120"/>
            <a:ext cx="4128459" cy="2772456"/>
          </a:xfrm>
          <a:prstGeom prst="rect">
            <a:avLst/>
          </a:prstGeom>
          <a:solidFill>
            <a:srgbClr val="FFFFFF">
              <a:alpha val="7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2" name="Google Shape;102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9" name="Google Shape;11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6" name="Google Shape;12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609600" y="260648"/>
            <a:ext cx="109728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609600" y="1196753"/>
            <a:ext cx="10972800" cy="4929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93700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68300" lvl="3" marL="18288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/>
          <p:nvPr/>
        </p:nvSpPr>
        <p:spPr>
          <a:xfrm>
            <a:off x="-125341" y="0"/>
            <a:ext cx="1632181" cy="105273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" name="Google Shape;2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3854" y="3042616"/>
            <a:ext cx="3007703" cy="458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Speaker Nam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Devarajan.Sankaran\Documents\pptpresentation_\PPT Opt_2_Page_1.jpg" id="27" name="Google Shape;27;p25"/>
          <p:cNvPicPr preferRelativeResize="0"/>
          <p:nvPr/>
        </p:nvPicPr>
        <p:blipFill rotWithShape="1">
          <a:blip r:embed="rId2">
            <a:alphaModFix/>
          </a:blip>
          <a:srcRect b="39937" l="33290" r="33353" t="20127"/>
          <a:stretch/>
        </p:blipFill>
        <p:spPr>
          <a:xfrm>
            <a:off x="4202619" y="1320802"/>
            <a:ext cx="3621573" cy="241487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5"/>
          <p:cNvSpPr txBox="1"/>
          <p:nvPr>
            <p:ph type="ctrTitle"/>
          </p:nvPr>
        </p:nvSpPr>
        <p:spPr>
          <a:xfrm>
            <a:off x="914400" y="4005065"/>
            <a:ext cx="10363200" cy="641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subTitle"/>
          </p:nvPr>
        </p:nvSpPr>
        <p:spPr>
          <a:xfrm>
            <a:off x="1936952" y="4652932"/>
            <a:ext cx="8534400" cy="76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5"/>
          <p:cNvSpPr/>
          <p:nvPr/>
        </p:nvSpPr>
        <p:spPr>
          <a:xfrm>
            <a:off x="10512491" y="5517232"/>
            <a:ext cx="1632181" cy="1080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" name="Google Shape;31;p25"/>
          <p:cNvSpPr/>
          <p:nvPr/>
        </p:nvSpPr>
        <p:spPr>
          <a:xfrm>
            <a:off x="-125341" y="0"/>
            <a:ext cx="1632181" cy="1080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/>
          <p:nvPr>
            <p:ph type="ctrTitle"/>
          </p:nvPr>
        </p:nvSpPr>
        <p:spPr>
          <a:xfrm>
            <a:off x="911424" y="3212977"/>
            <a:ext cx="10363200" cy="641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" type="subTitle"/>
          </p:nvPr>
        </p:nvSpPr>
        <p:spPr>
          <a:xfrm>
            <a:off x="911424" y="2420889"/>
            <a:ext cx="8534400" cy="764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26"/>
          <p:cNvSpPr/>
          <p:nvPr/>
        </p:nvSpPr>
        <p:spPr>
          <a:xfrm>
            <a:off x="-125341" y="14472"/>
            <a:ext cx="1632181" cy="1080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/>
          <p:nvPr>
            <p:ph type="title"/>
          </p:nvPr>
        </p:nvSpPr>
        <p:spPr>
          <a:xfrm>
            <a:off x="609600" y="260648"/>
            <a:ext cx="109728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" type="body"/>
          </p:nvPr>
        </p:nvSpPr>
        <p:spPr>
          <a:xfrm>
            <a:off x="609600" y="1196753"/>
            <a:ext cx="5384800" cy="4929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93700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68300" lvl="3" marL="18288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6197600" y="1196753"/>
            <a:ext cx="5384800" cy="4929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68300" lvl="3" marL="18288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2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/>
          <p:nvPr>
            <p:ph type="title"/>
          </p:nvPr>
        </p:nvSpPr>
        <p:spPr>
          <a:xfrm>
            <a:off x="609601" y="273050"/>
            <a:ext cx="4011084" cy="923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2000"/>
              <a:buFont typeface="Century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93700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68300" lvl="3" marL="18288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0" name="Google Shape;50;p29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2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2000"/>
              <a:buFont typeface="Century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7" name="Google Shape;57;p30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Devarajan.Sankaran\Documents\pptpresentation_\PPT Opt_2_Page_2.jpg" id="6" name="Google Shape;6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22192" y="0"/>
            <a:ext cx="1231419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9"/>
          <p:cNvSpPr txBox="1"/>
          <p:nvPr>
            <p:ph type="title"/>
          </p:nvPr>
        </p:nvSpPr>
        <p:spPr>
          <a:xfrm>
            <a:off x="609600" y="274638"/>
            <a:ext cx="109728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200"/>
              <a:buFont typeface="Century Gothic"/>
              <a:buNone/>
              <a:defRPr b="1" i="0" sz="3200" u="none" cap="none" strike="noStrike">
                <a:solidFill>
                  <a:srgbClr val="FBB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Clr>
                <a:srgbClr val="888888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drive/folders/1n7zqdSC8ZY0b5BAXh-9oSB7sE5J31PyN" TargetMode="External"/><Relationship Id="rId4" Type="http://schemas.openxmlformats.org/officeDocument/2006/relationships/hyperlink" Target="https://drive.google.com/drive/folders/1n7zqdSC8ZY0b5BAXh-9oSB7sE5J31PyN" TargetMode="External"/><Relationship Id="rId5" Type="http://schemas.openxmlformats.org/officeDocument/2006/relationships/hyperlink" Target="https://drive.google.com/open?id=1n7zqdSC8ZY0b5BAXh-9oSB7sE5J31Py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/>
          <p:nvPr>
            <p:ph type="ctrTitle"/>
          </p:nvPr>
        </p:nvSpPr>
        <p:spPr>
          <a:xfrm>
            <a:off x="914400" y="4005065"/>
            <a:ext cx="10363200" cy="641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200"/>
              <a:buFont typeface="Century Gothic"/>
              <a:buNone/>
            </a:pPr>
            <a:r>
              <a:rPr lang="en-IN"/>
              <a:t>Project Elixir @ Creating Futures</a:t>
            </a:r>
            <a:endParaRPr/>
          </a:p>
        </p:txBody>
      </p:sp>
      <p:sp>
        <p:nvSpPr>
          <p:cNvPr id="146" name="Google Shape;146;p1"/>
          <p:cNvSpPr txBox="1"/>
          <p:nvPr>
            <p:ph idx="4294967295" type="subTitle"/>
          </p:nvPr>
        </p:nvSpPr>
        <p:spPr>
          <a:xfrm>
            <a:off x="3775165" y="4803278"/>
            <a:ext cx="4127863" cy="7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Technical Details </a:t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ecf36d074_0_51"/>
          <p:cNvSpPr txBox="1"/>
          <p:nvPr>
            <p:ph type="title"/>
          </p:nvPr>
        </p:nvSpPr>
        <p:spPr>
          <a:xfrm>
            <a:off x="511625" y="1325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Responsibilities</a:t>
            </a:r>
            <a:endParaRPr/>
          </a:p>
        </p:txBody>
      </p:sp>
      <p:sp>
        <p:nvSpPr>
          <p:cNvPr id="247" name="Google Shape;247;g8ecf36d074_0_51"/>
          <p:cNvSpPr txBox="1"/>
          <p:nvPr>
            <p:ph idx="1" type="body"/>
          </p:nvPr>
        </p:nvSpPr>
        <p:spPr>
          <a:xfrm>
            <a:off x="838200" y="14582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Developers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Create individual branch if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Ensure only tested code is checked in to development branch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Do not commit code to QA or Production with prior approvals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Do not make changes in DB structure with our approval from DBA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Update fellow developers when code is committed to development branch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ecf36d074_0_56"/>
          <p:cNvSpPr txBox="1"/>
          <p:nvPr>
            <p:ph type="title"/>
          </p:nvPr>
        </p:nvSpPr>
        <p:spPr>
          <a:xfrm>
            <a:off x="184825" y="121450"/>
            <a:ext cx="10515600" cy="104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Deployment </a:t>
            </a:r>
            <a:r>
              <a:rPr lang="en-IN"/>
              <a:t>Strategy</a:t>
            </a:r>
            <a:endParaRPr/>
          </a:p>
        </p:txBody>
      </p:sp>
      <p:sp>
        <p:nvSpPr>
          <p:cNvPr id="253" name="Google Shape;253;g8ecf36d074_0_56"/>
          <p:cNvSpPr/>
          <p:nvPr/>
        </p:nvSpPr>
        <p:spPr>
          <a:xfrm>
            <a:off x="992175" y="2001700"/>
            <a:ext cx="2889300" cy="1810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100" u="sng"/>
              <a:t>QA</a:t>
            </a:r>
            <a:r>
              <a:rPr lang="en-IN" sz="2100"/>
              <a:t>: </a:t>
            </a:r>
            <a:r>
              <a:rPr lang="en-IN" sz="2100"/>
              <a:t>Pythonanywhere</a:t>
            </a:r>
            <a:endParaRPr sz="2100"/>
          </a:p>
        </p:txBody>
      </p:sp>
      <p:sp>
        <p:nvSpPr>
          <p:cNvPr id="254" name="Google Shape;254;g8ecf36d074_0_56"/>
          <p:cNvSpPr/>
          <p:nvPr/>
        </p:nvSpPr>
        <p:spPr>
          <a:xfrm>
            <a:off x="7915575" y="1240225"/>
            <a:ext cx="2889300" cy="1284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100" u="sng"/>
              <a:t>Production </a:t>
            </a:r>
            <a:r>
              <a:rPr lang="en-IN" sz="2100"/>
              <a:t>: </a:t>
            </a:r>
            <a:r>
              <a:rPr lang="en-IN" sz="2100"/>
              <a:t>Creating futures domain </a:t>
            </a:r>
            <a:endParaRPr sz="2100"/>
          </a:p>
        </p:txBody>
      </p:sp>
      <p:sp>
        <p:nvSpPr>
          <p:cNvPr id="255" name="Google Shape;255;g8ecf36d074_0_56"/>
          <p:cNvSpPr txBox="1"/>
          <p:nvPr/>
        </p:nvSpPr>
        <p:spPr>
          <a:xfrm>
            <a:off x="992175" y="2001700"/>
            <a:ext cx="2088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8ecf36d074_0_56"/>
          <p:cNvSpPr txBox="1"/>
          <p:nvPr/>
        </p:nvSpPr>
        <p:spPr>
          <a:xfrm>
            <a:off x="1221125" y="4451750"/>
            <a:ext cx="3516000" cy="1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900">
                <a:latin typeface="Calibri"/>
                <a:ea typeface="Calibri"/>
                <a:cs typeface="Calibri"/>
                <a:sym typeface="Calibri"/>
              </a:rPr>
              <a:t>Steps: QA Deployment (TODO)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step1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step2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8ecf36d074_0_56"/>
          <p:cNvSpPr txBox="1"/>
          <p:nvPr/>
        </p:nvSpPr>
        <p:spPr>
          <a:xfrm>
            <a:off x="7602225" y="4451750"/>
            <a:ext cx="3516000" cy="1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900">
                <a:latin typeface="Calibri"/>
                <a:ea typeface="Calibri"/>
                <a:cs typeface="Calibri"/>
                <a:sym typeface="Calibri"/>
              </a:rPr>
              <a:t>Steps: Production  Deployment (TODO)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step1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step2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8" name="Google Shape;258;g8ecf36d074_0_56"/>
          <p:cNvCxnSpPr/>
          <p:nvPr/>
        </p:nvCxnSpPr>
        <p:spPr>
          <a:xfrm flipH="1" rot="10800000">
            <a:off x="4299300" y="2802375"/>
            <a:ext cx="2680500" cy="174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9" name="Google Shape;259;g8ecf36d074_0_56"/>
          <p:cNvSpPr txBox="1"/>
          <p:nvPr/>
        </p:nvSpPr>
        <p:spPr>
          <a:xfrm>
            <a:off x="4412400" y="1690825"/>
            <a:ext cx="28893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Functionality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Bug fix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Planned Minor changes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8ecf36d074_0_56"/>
          <p:cNvSpPr txBox="1"/>
          <p:nvPr/>
        </p:nvSpPr>
        <p:spPr>
          <a:xfrm>
            <a:off x="4351500" y="2975600"/>
            <a:ext cx="30111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Post UAT certification</a:t>
            </a:r>
            <a:endParaRPr b="1"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8ecf36d074_0_56"/>
          <p:cNvSpPr/>
          <p:nvPr/>
        </p:nvSpPr>
        <p:spPr>
          <a:xfrm>
            <a:off x="7915575" y="3001275"/>
            <a:ext cx="2889300" cy="1049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100" u="sng"/>
              <a:t>Production </a:t>
            </a:r>
            <a:r>
              <a:rPr lang="en-IN" sz="2100"/>
              <a:t>: Laptops/ mobile</a:t>
            </a:r>
            <a:endParaRPr sz="2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"/>
          <p:cNvSpPr txBox="1"/>
          <p:nvPr>
            <p:ph type="title"/>
          </p:nvPr>
        </p:nvSpPr>
        <p:spPr>
          <a:xfrm>
            <a:off x="345770" y="166254"/>
            <a:ext cx="10515600" cy="6792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b="1" lang="en-IN" sz="3000">
                <a:solidFill>
                  <a:srgbClr val="FBB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 Setup for development</a:t>
            </a:r>
            <a:endParaRPr b="1" sz="3000">
              <a:solidFill>
                <a:srgbClr val="FBB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p7"/>
          <p:cNvSpPr txBox="1"/>
          <p:nvPr>
            <p:ph idx="1" type="body"/>
          </p:nvPr>
        </p:nvSpPr>
        <p:spPr>
          <a:xfrm>
            <a:off x="803499" y="144601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&gt;3.6  [3.7.6 preferred]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django [ Install command in cmd : pip install django ]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crispy forms [ Install commmand in cmd : pip install django-crispy forms ]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pillow [ Install command in cmd : pip install pillow ]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django Rest Framework (For later use) [ Install command in cmd : pip install djangorestframework ]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Download DB browser for sqlite3 [ To view the databases 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"/>
          <p:cNvSpPr txBox="1"/>
          <p:nvPr>
            <p:ph type="title"/>
          </p:nvPr>
        </p:nvSpPr>
        <p:spPr>
          <a:xfrm>
            <a:off x="118028" y="140516"/>
            <a:ext cx="10515600" cy="953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b="1" lang="en-IN" sz="3000">
                <a:solidFill>
                  <a:srgbClr val="FBB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Application setup</a:t>
            </a:r>
            <a:endParaRPr b="1" sz="3000">
              <a:solidFill>
                <a:srgbClr val="FBB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3" name="Google Shape;273;p8"/>
          <p:cNvSpPr txBox="1"/>
          <p:nvPr>
            <p:ph idx="1" type="body"/>
          </p:nvPr>
        </p:nvSpPr>
        <p:spPr>
          <a:xfrm>
            <a:off x="825137" y="109410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IN" sz="2590"/>
              <a:t>clone/download github repository into a separate folder 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IN" sz="2590"/>
              <a:t>navigate into this folder using command prompt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IN" sz="2590"/>
              <a:t>Commands :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IN" sz="2220"/>
              <a:t>   python manage.py makemigrations</a:t>
            </a:r>
            <a:endParaRPr sz="2220"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IN" sz="2220"/>
              <a:t>   python manage.py migrate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IN" sz="2220"/>
              <a:t>   python manage.py runserver</a:t>
            </a:r>
            <a:endParaRPr sz="2220"/>
          </a:p>
          <a:p>
            <a:pPr indent="-514350" lvl="0" marL="5143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IN" sz="2590"/>
              <a:t>open http://127.0.0.1:8000/ on Mozilla / Chrome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IN" sz="2590"/>
              <a:t>Admin login : </a:t>
            </a:r>
            <a:endParaRPr sz="2590"/>
          </a:p>
          <a:p>
            <a:pPr indent="-514350" lvl="1" marL="9715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Calibri"/>
              <a:buAutoNum type="arabicPeriod"/>
            </a:pPr>
            <a:r>
              <a:rPr lang="en-IN" sz="2220"/>
              <a:t>username : creatingfutures</a:t>
            </a:r>
            <a:endParaRPr sz="2220"/>
          </a:p>
          <a:p>
            <a:pPr indent="-514350" lvl="1" marL="9715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Calibri"/>
              <a:buAutoNum type="arabicPeriod"/>
            </a:pPr>
            <a:r>
              <a:rPr lang="en-IN" sz="2220"/>
              <a:t>password : creatingfutures2@</a:t>
            </a:r>
            <a:endParaRPr sz="2220"/>
          </a:p>
          <a:p>
            <a:pPr indent="-514350" lvl="0" marL="5143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 startAt="6"/>
            </a:pPr>
            <a:r>
              <a:rPr lang="en-IN" sz="2590"/>
              <a:t>(Additional Step) if you want to view database without downloading software go to http://127.0.0.1:8000/admin</a:t>
            </a:r>
            <a:endParaRPr sz="259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/>
          <p:nvPr>
            <p:ph type="title"/>
          </p:nvPr>
        </p:nvSpPr>
        <p:spPr>
          <a:xfrm>
            <a:off x="609600" y="260648"/>
            <a:ext cx="109728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IN"/>
              <a:t>Technical Requirements</a:t>
            </a:r>
            <a:endParaRPr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609600" y="1196753"/>
            <a:ext cx="10972800" cy="4929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Application should be able work in offline mode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Application should be able to support different types of questions like match the following, fill in the blanks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Application should adhere to data privacy by incorporating basic levels of security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/>
          <p:nvPr>
            <p:ph type="title"/>
          </p:nvPr>
        </p:nvSpPr>
        <p:spPr>
          <a:xfrm>
            <a:off x="609600" y="260648"/>
            <a:ext cx="109728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IN"/>
              <a:t>Technologies used </a:t>
            </a:r>
            <a:endParaRPr/>
          </a:p>
        </p:txBody>
      </p:sp>
      <p:sp>
        <p:nvSpPr>
          <p:cNvPr id="158" name="Google Shape;158;p3"/>
          <p:cNvSpPr txBox="1"/>
          <p:nvPr>
            <p:ph idx="1" type="body"/>
          </p:nvPr>
        </p:nvSpPr>
        <p:spPr>
          <a:xfrm>
            <a:off x="609600" y="1131439"/>
            <a:ext cx="10972800" cy="4929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Python (version 3.7.4 preferably)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Server and framework : Django (with WSGI)</a:t>
            </a:r>
            <a:endParaRPr/>
          </a:p>
          <a:p>
            <a:pPr indent="-393700" lvl="1" marL="9144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Char char="–"/>
            </a:pPr>
            <a:r>
              <a:rPr lang="en-IN"/>
              <a:t>While deploying on the domain, we will use Apache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Database : SQLite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UI/UX : Bootstrap / Html, CSS, Javascript, Phaser.io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/>
          <p:nvPr>
            <p:ph type="title"/>
          </p:nvPr>
        </p:nvSpPr>
        <p:spPr>
          <a:xfrm>
            <a:off x="707237" y="274822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lang="en-IN"/>
              <a:t>Technical Approach</a:t>
            </a:r>
            <a:endParaRPr/>
          </a:p>
        </p:txBody>
      </p:sp>
      <p:sp>
        <p:nvSpPr>
          <p:cNvPr id="164" name="Google Shape;164;p4"/>
          <p:cNvSpPr/>
          <p:nvPr/>
        </p:nvSpPr>
        <p:spPr>
          <a:xfrm>
            <a:off x="2423592" y="2852936"/>
            <a:ext cx="1224136" cy="19442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B780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"/>
          <p:cNvSpPr txBox="1"/>
          <p:nvPr/>
        </p:nvSpPr>
        <p:spPr>
          <a:xfrm>
            <a:off x="2484085" y="4427821"/>
            <a:ext cx="8819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endParaRPr/>
          </a:p>
        </p:txBody>
      </p:sp>
      <p:sp>
        <p:nvSpPr>
          <p:cNvPr id="166" name="Google Shape;166;p4"/>
          <p:cNvSpPr/>
          <p:nvPr/>
        </p:nvSpPr>
        <p:spPr>
          <a:xfrm>
            <a:off x="1691996" y="4973756"/>
            <a:ext cx="792088" cy="782796"/>
          </a:xfrm>
          <a:prstGeom prst="flowChartMagneticDisk">
            <a:avLst/>
          </a:prstGeom>
          <a:solidFill>
            <a:schemeClr val="accent1"/>
          </a:solidFill>
          <a:ln cap="flat" cmpd="sng" w="25400">
            <a:solidFill>
              <a:srgbClr val="B780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"/>
          <p:cNvSpPr/>
          <p:nvPr/>
        </p:nvSpPr>
        <p:spPr>
          <a:xfrm>
            <a:off x="7608168" y="2945269"/>
            <a:ext cx="1368152" cy="175955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780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 txBox="1"/>
          <p:nvPr/>
        </p:nvSpPr>
        <p:spPr>
          <a:xfrm>
            <a:off x="7543482" y="4313455"/>
            <a:ext cx="10807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 App</a:t>
            </a:r>
            <a:endParaRPr/>
          </a:p>
        </p:txBody>
      </p:sp>
      <p:sp>
        <p:nvSpPr>
          <p:cNvPr id="169" name="Google Shape;169;p4"/>
          <p:cNvSpPr/>
          <p:nvPr/>
        </p:nvSpPr>
        <p:spPr>
          <a:xfrm>
            <a:off x="8292244" y="3825044"/>
            <a:ext cx="648072" cy="432048"/>
          </a:xfrm>
          <a:prstGeom prst="flowChartMagneticDisk">
            <a:avLst/>
          </a:prstGeom>
          <a:solidFill>
            <a:schemeClr val="accent1"/>
          </a:solidFill>
          <a:ln cap="flat" cmpd="sng" w="25400">
            <a:solidFill>
              <a:srgbClr val="B780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4"/>
          <p:cNvCxnSpPr>
            <a:stCxn id="164" idx="1"/>
            <a:endCxn id="166" idx="1"/>
          </p:cNvCxnSpPr>
          <p:nvPr/>
        </p:nvCxnSpPr>
        <p:spPr>
          <a:xfrm flipH="1">
            <a:off x="2087892" y="3825044"/>
            <a:ext cx="335700" cy="1148700"/>
          </a:xfrm>
          <a:prstGeom prst="bentConnector2">
            <a:avLst/>
          </a:prstGeom>
          <a:noFill/>
          <a:ln cap="flat" cmpd="sng" w="9525">
            <a:solidFill>
              <a:srgbClr val="F9AB3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1" name="Google Shape;171;p4"/>
          <p:cNvSpPr txBox="1"/>
          <p:nvPr/>
        </p:nvSpPr>
        <p:spPr>
          <a:xfrm>
            <a:off x="1881354" y="1243306"/>
            <a:ext cx="17475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 Functionality</a:t>
            </a:r>
            <a:endParaRPr/>
          </a:p>
        </p:txBody>
      </p:sp>
      <p:cxnSp>
        <p:nvCxnSpPr>
          <p:cNvPr id="172" name="Google Shape;172;p4"/>
          <p:cNvCxnSpPr/>
          <p:nvPr/>
        </p:nvCxnSpPr>
        <p:spPr>
          <a:xfrm rot="10800000">
            <a:off x="3673834" y="3356992"/>
            <a:ext cx="3934335" cy="0"/>
          </a:xfrm>
          <a:prstGeom prst="straightConnector1">
            <a:avLst/>
          </a:prstGeom>
          <a:noFill/>
          <a:ln cap="flat" cmpd="sng" w="9525">
            <a:solidFill>
              <a:srgbClr val="F9AB3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3" name="Google Shape;173;p4"/>
          <p:cNvSpPr txBox="1"/>
          <p:nvPr/>
        </p:nvSpPr>
        <p:spPr>
          <a:xfrm>
            <a:off x="4276562" y="2664496"/>
            <a:ext cx="291314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 to download session details (Questions)</a:t>
            </a:r>
            <a:endParaRPr/>
          </a:p>
        </p:txBody>
      </p:sp>
      <p:cxnSp>
        <p:nvCxnSpPr>
          <p:cNvPr id="174" name="Google Shape;174;p4"/>
          <p:cNvCxnSpPr>
            <a:stCxn id="168" idx="1"/>
          </p:cNvCxnSpPr>
          <p:nvPr/>
        </p:nvCxnSpPr>
        <p:spPr>
          <a:xfrm rot="10800000">
            <a:off x="3719682" y="4467344"/>
            <a:ext cx="3823800" cy="0"/>
          </a:xfrm>
          <a:prstGeom prst="straightConnector1">
            <a:avLst/>
          </a:prstGeom>
          <a:noFill/>
          <a:ln cap="flat" cmpd="sng" w="9525">
            <a:solidFill>
              <a:srgbClr val="F9AB3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5" name="Google Shape;175;p4"/>
          <p:cNvSpPr txBox="1"/>
          <p:nvPr/>
        </p:nvSpPr>
        <p:spPr>
          <a:xfrm>
            <a:off x="4310276" y="4553959"/>
            <a:ext cx="291314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Re-sync post the session to upload results </a:t>
            </a:r>
            <a:endParaRPr/>
          </a:p>
        </p:txBody>
      </p:sp>
      <p:sp>
        <p:nvSpPr>
          <p:cNvPr id="176" name="Google Shape;176;p4"/>
          <p:cNvSpPr/>
          <p:nvPr/>
        </p:nvSpPr>
        <p:spPr>
          <a:xfrm>
            <a:off x="2423593" y="2111492"/>
            <a:ext cx="1250241" cy="52542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B780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Admin UI</a:t>
            </a:r>
            <a:endParaRPr/>
          </a:p>
        </p:txBody>
      </p:sp>
      <p:cxnSp>
        <p:nvCxnSpPr>
          <p:cNvPr id="177" name="Google Shape;177;p4"/>
          <p:cNvCxnSpPr/>
          <p:nvPr/>
        </p:nvCxnSpPr>
        <p:spPr>
          <a:xfrm>
            <a:off x="2783632" y="1665832"/>
            <a:ext cx="0" cy="428082"/>
          </a:xfrm>
          <a:prstGeom prst="straightConnector1">
            <a:avLst/>
          </a:prstGeom>
          <a:noFill/>
          <a:ln cap="flat" cmpd="sng" w="9525">
            <a:solidFill>
              <a:srgbClr val="F9AB3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8" name="Google Shape;178;p4"/>
          <p:cNvSpPr txBox="1"/>
          <p:nvPr/>
        </p:nvSpPr>
        <p:spPr>
          <a:xfrm>
            <a:off x="1668694" y="5301208"/>
            <a:ext cx="7889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"/>
          <p:cNvSpPr txBox="1"/>
          <p:nvPr/>
        </p:nvSpPr>
        <p:spPr>
          <a:xfrm>
            <a:off x="8248237" y="3922090"/>
            <a:ext cx="7617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SQLite</a:t>
            </a:r>
            <a:endParaRPr/>
          </a:p>
        </p:txBody>
      </p:sp>
      <p:sp>
        <p:nvSpPr>
          <p:cNvPr id="180" name="Google Shape;180;p4"/>
          <p:cNvSpPr txBox="1"/>
          <p:nvPr/>
        </p:nvSpPr>
        <p:spPr>
          <a:xfrm>
            <a:off x="2573678" y="2923865"/>
            <a:ext cx="7521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Django</a:t>
            </a:r>
            <a:endParaRPr/>
          </a:p>
        </p:txBody>
      </p:sp>
      <p:sp>
        <p:nvSpPr>
          <p:cNvPr id="181" name="Google Shape;181;p4"/>
          <p:cNvSpPr txBox="1"/>
          <p:nvPr/>
        </p:nvSpPr>
        <p:spPr>
          <a:xfrm>
            <a:off x="7824193" y="2111492"/>
            <a:ext cx="22252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Session based questions </a:t>
            </a:r>
            <a:endParaRPr/>
          </a:p>
        </p:txBody>
      </p:sp>
      <p:cxnSp>
        <p:nvCxnSpPr>
          <p:cNvPr id="182" name="Google Shape;182;p4"/>
          <p:cNvCxnSpPr/>
          <p:nvPr/>
        </p:nvCxnSpPr>
        <p:spPr>
          <a:xfrm flipH="1">
            <a:off x="8612278" y="2374201"/>
            <a:ext cx="220026" cy="543842"/>
          </a:xfrm>
          <a:prstGeom prst="straightConnector1">
            <a:avLst/>
          </a:prstGeom>
          <a:noFill/>
          <a:ln cap="flat" cmpd="sng" w="9525">
            <a:solidFill>
              <a:srgbClr val="F9AB3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3" name="Google Shape;183;p4"/>
          <p:cNvSpPr txBox="1"/>
          <p:nvPr/>
        </p:nvSpPr>
        <p:spPr>
          <a:xfrm>
            <a:off x="6509162" y="735109"/>
            <a:ext cx="5363776" cy="461665"/>
          </a:xfrm>
          <a:prstGeom prst="rect">
            <a:avLst/>
          </a:prstGeom>
          <a:solidFill>
            <a:srgbClr val="FEEED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rgbClr val="9A5D03"/>
                </a:solidFill>
                <a:latin typeface="Arial"/>
                <a:ea typeface="Arial"/>
                <a:cs typeface="Arial"/>
                <a:sym typeface="Arial"/>
              </a:rPr>
              <a:t>Application will be hosted on Azure</a:t>
            </a:r>
            <a:endParaRPr b="1" sz="2400">
              <a:solidFill>
                <a:srgbClr val="9A5D0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 txBox="1"/>
          <p:nvPr>
            <p:ph type="title"/>
          </p:nvPr>
        </p:nvSpPr>
        <p:spPr>
          <a:xfrm>
            <a:off x="537754" y="0"/>
            <a:ext cx="10515600" cy="1045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b="1" lang="en-IN" sz="3000">
                <a:solidFill>
                  <a:srgbClr val="FBB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Documentation Repository</a:t>
            </a:r>
            <a:endParaRPr b="1" sz="3000">
              <a:solidFill>
                <a:srgbClr val="FBB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5"/>
          <p:cNvSpPr txBox="1"/>
          <p:nvPr>
            <p:ph idx="1" type="body"/>
          </p:nvPr>
        </p:nvSpPr>
        <p:spPr>
          <a:xfrm>
            <a:off x="537754" y="1397727"/>
            <a:ext cx="10515600" cy="2315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We will use Google Drive as our Document Repository</a:t>
            </a:r>
            <a:endParaRPr sz="2400" u="sng">
              <a:solidFill>
                <a:schemeClr val="hlink"/>
              </a:solidFill>
              <a:hlinkClick r:id="rId3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 u="sng">
                <a:solidFill>
                  <a:schemeClr val="hlink"/>
                </a:solidFill>
                <a:hlinkClick r:id="rId4"/>
              </a:rPr>
              <a:t>https://drive.google.com/drive/folders/1n7zqdSC8ZY0b5BAXh-9oSB7sE5J31PyN</a:t>
            </a:r>
            <a:endParaRPr sz="20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or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 u="sng">
                <a:solidFill>
                  <a:schemeClr val="hlink"/>
                </a:solidFill>
                <a:hlinkClick r:id="rId5"/>
              </a:rPr>
              <a:t>https://drive.google.com/open?id=1n7zqdSC8ZY0b5BAXh-9oSB7sE5J31PyN</a:t>
            </a:r>
            <a:endParaRPr sz="2000"/>
          </a:p>
        </p:txBody>
      </p:sp>
      <p:graphicFrame>
        <p:nvGraphicFramePr>
          <p:cNvPr id="190" name="Google Shape;190;p5"/>
          <p:cNvGraphicFramePr/>
          <p:nvPr/>
        </p:nvGraphicFramePr>
        <p:xfrm>
          <a:off x="1034473" y="37130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{5BB98A11-7A98-4D7A-BC4C-847EAB5B52B2}</a:tableStyleId>
              </a:tblPr>
              <a:tblGrid>
                <a:gridCol w="4659750"/>
                <a:gridCol w="4659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Document Type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File Name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UI Prototype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elixir_admin UI.pdf</a:t>
                      </a:r>
                      <a:endParaRPr sz="180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Database</a:t>
                      </a:r>
                      <a:r>
                        <a:rPr lang="en-IN" sz="1800"/>
                        <a:t> Design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Database Design : DB Design CF Skill Development App.xlsx.xlsx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"/>
          <p:cNvSpPr txBox="1"/>
          <p:nvPr>
            <p:ph type="title"/>
          </p:nvPr>
        </p:nvSpPr>
        <p:spPr>
          <a:xfrm>
            <a:off x="433251" y="103869"/>
            <a:ext cx="10515600" cy="1084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3000"/>
              <a:buFont typeface="Century Gothic"/>
              <a:buNone/>
            </a:pPr>
            <a:r>
              <a:rPr b="1" lang="en-IN" sz="3000">
                <a:solidFill>
                  <a:srgbClr val="FBB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 Repository Structure (Example)</a:t>
            </a:r>
            <a:endParaRPr/>
          </a:p>
        </p:txBody>
      </p:sp>
      <p:pic>
        <p:nvPicPr>
          <p:cNvPr id="196" name="Google Shape;196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9534" y="1071155"/>
            <a:ext cx="4887322" cy="5546087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6"/>
          <p:cNvSpPr/>
          <p:nvPr/>
        </p:nvSpPr>
        <p:spPr>
          <a:xfrm>
            <a:off x="0" y="1681279"/>
            <a:ext cx="54609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https://github.com/creatingfutures/seApp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ecf36d074_0_0"/>
          <p:cNvSpPr txBox="1"/>
          <p:nvPr>
            <p:ph type="title"/>
          </p:nvPr>
        </p:nvSpPr>
        <p:spPr>
          <a:xfrm>
            <a:off x="185075" y="1610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Release &amp; </a:t>
            </a:r>
            <a:r>
              <a:rPr lang="en-IN"/>
              <a:t>Branching strategy- Code Base</a:t>
            </a:r>
            <a:endParaRPr/>
          </a:p>
        </p:txBody>
      </p:sp>
      <p:sp>
        <p:nvSpPr>
          <p:cNvPr id="203" name="Google Shape;203;g8ecf36d074_0_0"/>
          <p:cNvSpPr/>
          <p:nvPr/>
        </p:nvSpPr>
        <p:spPr>
          <a:xfrm>
            <a:off x="3228638" y="2735025"/>
            <a:ext cx="2224800" cy="632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Development Branch</a:t>
            </a:r>
            <a:endParaRPr sz="1600"/>
          </a:p>
        </p:txBody>
      </p:sp>
      <p:sp>
        <p:nvSpPr>
          <p:cNvPr id="204" name="Google Shape;204;g8ecf36d074_0_0"/>
          <p:cNvSpPr/>
          <p:nvPr/>
        </p:nvSpPr>
        <p:spPr>
          <a:xfrm>
            <a:off x="6309600" y="2811225"/>
            <a:ext cx="2224800" cy="6327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Production </a:t>
            </a:r>
            <a:r>
              <a:rPr lang="en-IN" sz="1600"/>
              <a:t>Branch</a:t>
            </a:r>
            <a:endParaRPr sz="1600"/>
          </a:p>
        </p:txBody>
      </p:sp>
      <p:sp>
        <p:nvSpPr>
          <p:cNvPr id="205" name="Google Shape;205;g8ecf36d074_0_0"/>
          <p:cNvSpPr/>
          <p:nvPr/>
        </p:nvSpPr>
        <p:spPr>
          <a:xfrm>
            <a:off x="489950" y="2796300"/>
            <a:ext cx="1653000" cy="6327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Developer 1</a:t>
            </a:r>
            <a:endParaRPr sz="1600"/>
          </a:p>
        </p:txBody>
      </p:sp>
      <p:sp>
        <p:nvSpPr>
          <p:cNvPr id="206" name="Google Shape;206;g8ecf36d074_0_0"/>
          <p:cNvSpPr/>
          <p:nvPr/>
        </p:nvSpPr>
        <p:spPr>
          <a:xfrm>
            <a:off x="490100" y="1568350"/>
            <a:ext cx="1653000" cy="6327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Developer 2</a:t>
            </a:r>
            <a:endParaRPr sz="1600"/>
          </a:p>
        </p:txBody>
      </p:sp>
      <p:sp>
        <p:nvSpPr>
          <p:cNvPr id="207" name="Google Shape;207;g8ecf36d074_0_0"/>
          <p:cNvSpPr/>
          <p:nvPr/>
        </p:nvSpPr>
        <p:spPr>
          <a:xfrm>
            <a:off x="490100" y="4024250"/>
            <a:ext cx="1653000" cy="6327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Developer 3</a:t>
            </a:r>
            <a:endParaRPr sz="1600"/>
          </a:p>
        </p:txBody>
      </p:sp>
      <p:cxnSp>
        <p:nvCxnSpPr>
          <p:cNvPr id="208" name="Google Shape;208;g8ecf36d074_0_0"/>
          <p:cNvCxnSpPr>
            <a:stCxn id="207" idx="3"/>
            <a:endCxn id="203" idx="1"/>
          </p:cNvCxnSpPr>
          <p:nvPr/>
        </p:nvCxnSpPr>
        <p:spPr>
          <a:xfrm flipH="1" rot="10800000">
            <a:off x="2143100" y="3051500"/>
            <a:ext cx="1085400" cy="1289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9" name="Google Shape;209;g8ecf36d074_0_0"/>
          <p:cNvCxnSpPr>
            <a:stCxn id="205" idx="3"/>
            <a:endCxn id="203" idx="1"/>
          </p:cNvCxnSpPr>
          <p:nvPr/>
        </p:nvCxnSpPr>
        <p:spPr>
          <a:xfrm flipH="1" rot="10800000">
            <a:off x="2142950" y="3051450"/>
            <a:ext cx="1085700" cy="6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0" name="Google Shape;210;g8ecf36d074_0_0"/>
          <p:cNvCxnSpPr>
            <a:stCxn id="206" idx="3"/>
            <a:endCxn id="203" idx="1"/>
          </p:cNvCxnSpPr>
          <p:nvPr/>
        </p:nvCxnSpPr>
        <p:spPr>
          <a:xfrm>
            <a:off x="2143100" y="1884700"/>
            <a:ext cx="1085400" cy="116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1" name="Google Shape;211;g8ecf36d074_0_0"/>
          <p:cNvCxnSpPr>
            <a:stCxn id="203" idx="3"/>
            <a:endCxn id="212" idx="1"/>
          </p:cNvCxnSpPr>
          <p:nvPr/>
        </p:nvCxnSpPr>
        <p:spPr>
          <a:xfrm>
            <a:off x="5453438" y="3051375"/>
            <a:ext cx="820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3" name="Google Shape;213;g8ecf36d074_0_0"/>
          <p:cNvSpPr txBox="1"/>
          <p:nvPr/>
        </p:nvSpPr>
        <p:spPr>
          <a:xfrm>
            <a:off x="163400" y="4898575"/>
            <a:ext cx="28167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latin typeface="Calibri"/>
                <a:ea typeface="Calibri"/>
                <a:cs typeface="Calibri"/>
                <a:sym typeface="Calibri"/>
              </a:rPr>
              <a:t>Step1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Each developer can have their own specific branch (if needed)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Sharing of code between developers can be done using specific branch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8ecf36d074_0_0"/>
          <p:cNvSpPr txBox="1"/>
          <p:nvPr/>
        </p:nvSpPr>
        <p:spPr>
          <a:xfrm>
            <a:off x="3571875" y="3837225"/>
            <a:ext cx="27018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Tested code that is planned for an 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upcoming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 release to be checked in Development branch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Integration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 testing of all functionality planned for release will be done in this branch - by QA/ testing volunteers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8ecf36d074_0_0"/>
          <p:cNvSpPr txBox="1"/>
          <p:nvPr/>
        </p:nvSpPr>
        <p:spPr>
          <a:xfrm>
            <a:off x="6747000" y="3752625"/>
            <a:ext cx="2701800" cy="22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Step3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Code merge will  be strictly done by release manager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Copy of previous version to be backed up before releasing new version to support roll back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Branch to be tagged with appropriate versions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ecf36d074_0_24"/>
          <p:cNvSpPr txBox="1"/>
          <p:nvPr>
            <p:ph type="title"/>
          </p:nvPr>
        </p:nvSpPr>
        <p:spPr>
          <a:xfrm>
            <a:off x="185075" y="1610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Release &amp; </a:t>
            </a:r>
            <a:r>
              <a:rPr lang="en-IN"/>
              <a:t>Branching strategy- Database</a:t>
            </a:r>
            <a:endParaRPr/>
          </a:p>
        </p:txBody>
      </p:sp>
      <p:sp>
        <p:nvSpPr>
          <p:cNvPr id="221" name="Google Shape;221;g8ecf36d074_0_24"/>
          <p:cNvSpPr/>
          <p:nvPr/>
        </p:nvSpPr>
        <p:spPr>
          <a:xfrm>
            <a:off x="3228638" y="2735025"/>
            <a:ext cx="2224800" cy="632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Development Branch</a:t>
            </a:r>
            <a:endParaRPr sz="1600"/>
          </a:p>
        </p:txBody>
      </p:sp>
      <p:sp>
        <p:nvSpPr>
          <p:cNvPr id="222" name="Google Shape;222;g8ecf36d074_0_24"/>
          <p:cNvSpPr/>
          <p:nvPr/>
        </p:nvSpPr>
        <p:spPr>
          <a:xfrm>
            <a:off x="6665600" y="2735025"/>
            <a:ext cx="2224800" cy="6327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Production Branch</a:t>
            </a:r>
            <a:endParaRPr sz="1600"/>
          </a:p>
        </p:txBody>
      </p:sp>
      <p:sp>
        <p:nvSpPr>
          <p:cNvPr id="223" name="Google Shape;223;g8ecf36d074_0_24"/>
          <p:cNvSpPr/>
          <p:nvPr/>
        </p:nvSpPr>
        <p:spPr>
          <a:xfrm>
            <a:off x="489950" y="2796300"/>
            <a:ext cx="1653000" cy="6327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Developer 1</a:t>
            </a:r>
            <a:endParaRPr sz="1600"/>
          </a:p>
        </p:txBody>
      </p:sp>
      <p:sp>
        <p:nvSpPr>
          <p:cNvPr id="224" name="Google Shape;224;g8ecf36d074_0_24"/>
          <p:cNvSpPr/>
          <p:nvPr/>
        </p:nvSpPr>
        <p:spPr>
          <a:xfrm>
            <a:off x="490100" y="1568350"/>
            <a:ext cx="1653000" cy="6327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Developer 2</a:t>
            </a:r>
            <a:endParaRPr sz="1600"/>
          </a:p>
        </p:txBody>
      </p:sp>
      <p:sp>
        <p:nvSpPr>
          <p:cNvPr id="225" name="Google Shape;225;g8ecf36d074_0_24"/>
          <p:cNvSpPr/>
          <p:nvPr/>
        </p:nvSpPr>
        <p:spPr>
          <a:xfrm>
            <a:off x="490100" y="4024250"/>
            <a:ext cx="1653000" cy="6327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Developer 3</a:t>
            </a:r>
            <a:endParaRPr sz="1600"/>
          </a:p>
        </p:txBody>
      </p:sp>
      <p:cxnSp>
        <p:nvCxnSpPr>
          <p:cNvPr id="226" name="Google Shape;226;g8ecf36d074_0_24"/>
          <p:cNvCxnSpPr>
            <a:stCxn id="225" idx="3"/>
            <a:endCxn id="221" idx="1"/>
          </p:cNvCxnSpPr>
          <p:nvPr/>
        </p:nvCxnSpPr>
        <p:spPr>
          <a:xfrm flipH="1" rot="10800000">
            <a:off x="2143100" y="3051500"/>
            <a:ext cx="1085400" cy="1289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27" name="Google Shape;227;g8ecf36d074_0_24"/>
          <p:cNvCxnSpPr>
            <a:stCxn id="223" idx="3"/>
            <a:endCxn id="221" idx="1"/>
          </p:cNvCxnSpPr>
          <p:nvPr/>
        </p:nvCxnSpPr>
        <p:spPr>
          <a:xfrm flipH="1" rot="10800000">
            <a:off x="2142950" y="3051450"/>
            <a:ext cx="1085700" cy="6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28" name="Google Shape;228;g8ecf36d074_0_24"/>
          <p:cNvCxnSpPr>
            <a:stCxn id="224" idx="3"/>
            <a:endCxn id="221" idx="1"/>
          </p:cNvCxnSpPr>
          <p:nvPr/>
        </p:nvCxnSpPr>
        <p:spPr>
          <a:xfrm>
            <a:off x="2143100" y="1884700"/>
            <a:ext cx="1085400" cy="116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29" name="Google Shape;229;g8ecf36d074_0_24"/>
          <p:cNvCxnSpPr>
            <a:stCxn id="221" idx="3"/>
            <a:endCxn id="222" idx="1"/>
          </p:cNvCxnSpPr>
          <p:nvPr/>
        </p:nvCxnSpPr>
        <p:spPr>
          <a:xfrm>
            <a:off x="5453438" y="3051375"/>
            <a:ext cx="1212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0" name="Google Shape;230;g8ecf36d074_0_24"/>
          <p:cNvSpPr txBox="1"/>
          <p:nvPr/>
        </p:nvSpPr>
        <p:spPr>
          <a:xfrm>
            <a:off x="163400" y="4898575"/>
            <a:ext cx="2816700" cy="15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latin typeface="Calibri"/>
                <a:ea typeface="Calibri"/>
                <a:cs typeface="Calibri"/>
                <a:sym typeface="Calibri"/>
              </a:rPr>
              <a:t>Step2.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 Teams to taken the new structure to their specific branch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Update the functionality accordingly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8ecf36d074_0_24"/>
          <p:cNvSpPr txBox="1"/>
          <p:nvPr/>
        </p:nvSpPr>
        <p:spPr>
          <a:xfrm>
            <a:off x="3228500" y="3837225"/>
            <a:ext cx="2701800" cy="15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latin typeface="Calibri"/>
                <a:ea typeface="Calibri"/>
                <a:cs typeface="Calibri"/>
                <a:sym typeface="Calibri"/>
              </a:rPr>
              <a:t>Step3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 Only code to be checked in, any 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changes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 needed in DB should be communicated to the DBA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8ecf36d074_0_24"/>
          <p:cNvSpPr txBox="1"/>
          <p:nvPr/>
        </p:nvSpPr>
        <p:spPr>
          <a:xfrm>
            <a:off x="6427100" y="3770000"/>
            <a:ext cx="2989200" cy="22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latin typeface="Calibri"/>
                <a:ea typeface="Calibri"/>
                <a:cs typeface="Calibri"/>
                <a:sym typeface="Calibri"/>
              </a:rPr>
              <a:t>Step 4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Migration script to be created to migrate data from old structure to new structure using the same migration script in QA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Deployed of new db file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Migrate the data and validate the sanity of existing data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Updated code to be merged after database is deployed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8ecf36d074_0_24"/>
          <p:cNvSpPr/>
          <p:nvPr/>
        </p:nvSpPr>
        <p:spPr>
          <a:xfrm>
            <a:off x="3857625" y="1571625"/>
            <a:ext cx="1000200" cy="408300"/>
          </a:xfrm>
          <a:prstGeom prst="rect">
            <a:avLst/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chemeClr val="lt1"/>
                </a:solidFill>
              </a:rPr>
              <a:t>DBA </a:t>
            </a:r>
            <a:endParaRPr sz="1700">
              <a:solidFill>
                <a:schemeClr val="lt1"/>
              </a:solidFill>
            </a:endParaRPr>
          </a:p>
        </p:txBody>
      </p:sp>
      <p:cxnSp>
        <p:nvCxnSpPr>
          <p:cNvPr id="234" name="Google Shape;234;g8ecf36d074_0_24"/>
          <p:cNvCxnSpPr>
            <a:stCxn id="233" idx="2"/>
            <a:endCxn id="221" idx="0"/>
          </p:cNvCxnSpPr>
          <p:nvPr/>
        </p:nvCxnSpPr>
        <p:spPr>
          <a:xfrm flipH="1">
            <a:off x="4340925" y="1979925"/>
            <a:ext cx="16800" cy="75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g8ecf36d074_0_24"/>
          <p:cNvSpPr txBox="1"/>
          <p:nvPr/>
        </p:nvSpPr>
        <p:spPr>
          <a:xfrm>
            <a:off x="4900025" y="1105700"/>
            <a:ext cx="70746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latin typeface="Calibri"/>
                <a:ea typeface="Calibri"/>
                <a:cs typeface="Calibri"/>
                <a:sym typeface="Calibri"/>
              </a:rPr>
              <a:t>Step1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DBA to check in 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database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structure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changes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 to Development branch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Migration script has to be created to migrate data from old - new structures before check in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ecf36d074_0_46"/>
          <p:cNvSpPr txBox="1"/>
          <p:nvPr>
            <p:ph type="title"/>
          </p:nvPr>
        </p:nvSpPr>
        <p:spPr>
          <a:xfrm>
            <a:off x="511625" y="1325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Responsibilities</a:t>
            </a:r>
            <a:endParaRPr/>
          </a:p>
        </p:txBody>
      </p:sp>
      <p:sp>
        <p:nvSpPr>
          <p:cNvPr id="241" name="Google Shape;241;g8ecf36d074_0_46"/>
          <p:cNvSpPr txBox="1"/>
          <p:nvPr>
            <p:ph idx="1" type="body"/>
          </p:nvPr>
        </p:nvSpPr>
        <p:spPr>
          <a:xfrm>
            <a:off x="838200" y="14582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DBA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Design DB </a:t>
            </a:r>
            <a:r>
              <a:rPr lang="en-IN"/>
              <a:t>structure</a:t>
            </a:r>
            <a:r>
              <a:rPr lang="en-IN"/>
              <a:t> based on the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Create the db structure and upload to development branch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Create migration script to transfer data from old db to new db in QA and Prod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Release Manager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Merge code base from Development Branch to QA and Production Branch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Lock the db files changes in Production to avoid accidental </a:t>
            </a:r>
            <a:r>
              <a:rPr lang="en-IN"/>
              <a:t>overwriting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Create script to backup </a:t>
            </a:r>
            <a:r>
              <a:rPr lang="en-IN"/>
              <a:t>production</a:t>
            </a:r>
            <a:r>
              <a:rPr lang="en-IN"/>
              <a:t> data files periodically.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f">
  <a:themeElements>
    <a:clrScheme name="CF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FBB040"/>
      </a:accent1>
      <a:accent2>
        <a:srgbClr val="FBB040"/>
      </a:accent2>
      <a:accent3>
        <a:srgbClr val="FBB040"/>
      </a:accent3>
      <a:accent4>
        <a:srgbClr val="FBB040"/>
      </a:accent4>
      <a:accent5>
        <a:srgbClr val="FBB040"/>
      </a:accent5>
      <a:accent6>
        <a:srgbClr val="F79646"/>
      </a:accent6>
      <a:hlink>
        <a:srgbClr val="FBB040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2020-04-01T07:38:17Z</dcterms:created>
  <dc:creator>Cherian Jimmy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1033-11.2.0.9232</vt:lpwstr>
  </property>
</Properties>
</file>