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567" r:id="rId4"/>
    <p:sldId id="48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3B1"/>
    <a:srgbClr val="5160F1"/>
    <a:srgbClr val="928DB5"/>
    <a:srgbClr val="5DB947"/>
    <a:srgbClr val="7D7A43"/>
    <a:srgbClr val="676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50" d="100"/>
          <a:sy n="50" d="100"/>
        </p:scale>
        <p:origin x="-1260" y="-3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CD5D-64F4-4705-93B8-9E84B513B9E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1BF70-6126-4D0A-A964-A0A6853B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BF70-6126-4D0A-A964-A0A6853B41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8AC6CC4-5586-466A-A248-1743882A1898}" type="datetime1">
              <a:rPr lang="en-US" smtClean="0"/>
              <a:t>9/19/2022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559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B1C6AC5-F0DE-481C-A386-CB3E384DA12C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01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9ED3BB-31D4-4936-AA28-7709A04ADB65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28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C4116A0-EC29-4C46-A5E6-ECD0C912D22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8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8D0BB7-7BDF-4191-8A54-36A36A67F85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921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7D2C8D0-25E5-4A61-B4C7-3FFC24D24C01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956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5FFFF4C-DE7F-4EC2-B55E-335988DDD598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314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70286A-1F29-4EB2-A1D0-69056A3B859B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99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FEAF225-A5EE-44B8-98D2-A5098E5ED420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80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2CFFA7-1DDA-4860-B690-7364EBBB9C0F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561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8619BB3-3857-46D2-8EFC-38704E1F9D7E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54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EDA9784A-A092-4C79-B78D-184DF244A88B}" type="datetime1">
              <a:rPr lang="en-US" smtClean="0"/>
              <a:t>9/19/2022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9zTFN--XISQNlPcxe8vvRIKWI9DOq8H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5606"/>
            <a:ext cx="12192000" cy="572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337" y="2438400"/>
            <a:ext cx="8381999" cy="91474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SQL for Data Science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962400"/>
            <a:ext cx="7543800" cy="1628242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Dr. M. Premalatha, 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Associate Professor, SCOPE</a:t>
            </a:r>
            <a:endParaRPr lang="en-US" sz="3200" cap="none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00800"/>
            <a:ext cx="1312025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1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1A1A2-A23B-41E3-B7DF-14A8B7F80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33400"/>
            <a:ext cx="4762500" cy="15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10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Applying SQL for Data Science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10134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Details of th</a:t>
            </a:r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e data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Create a data model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Consider joins and calculations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Understand data quality and format issues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816600" y="16637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11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Quiz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10134600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Bookman Old Style" panose="02050604050505020204" pitchFamily="18" charset="0"/>
              </a:rPr>
              <a:t>https://sqlzoo.net/wiki/SELECT_basics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816600" y="16637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838200"/>
            <a:ext cx="10134600" cy="4351338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36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Bookman Old Style" panose="02050604050505020204" pitchFamily="18" charset="0"/>
                <a:hlinkClick r:id="rId3"/>
              </a:rPr>
              <a:t>https://drive.google.com/file/d/119zTFN--</a:t>
            </a:r>
            <a:r>
              <a:rPr lang="en-US" sz="3600" dirty="0" smtClean="0">
                <a:solidFill>
                  <a:srgbClr val="0070C0"/>
                </a:solidFill>
                <a:latin typeface="Bookman Old Style" panose="02050604050505020204" pitchFamily="18" charset="0"/>
                <a:hlinkClick r:id="rId3"/>
              </a:rPr>
              <a:t>XISQNlPcxe8vvRIKWI9DOq8H/view?usp=sharing</a:t>
            </a:r>
            <a:endParaRPr lang="en-US" sz="3600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Thank </a:t>
            </a:r>
            <a:r>
              <a:rPr lang="en-US" sz="3600" dirty="0">
                <a:solidFill>
                  <a:srgbClr val="0070C0"/>
                </a:solidFill>
                <a:latin typeface="Bookman Old Style" panose="02050604050505020204" pitchFamily="18" charset="0"/>
              </a:rPr>
              <a:t>You!!!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63200" y="6458505"/>
            <a:ext cx="990600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12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11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2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Contents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06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itchFamily="18" charset="0"/>
              </a:rPr>
              <a:t>Forenoon Session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Introduction to SQL	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Data Models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Retrieving Data with SQL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Filtering, Sorting, Calculating Data with SQL</a:t>
            </a:r>
          </a:p>
          <a:p>
            <a:pPr algn="just"/>
            <a:r>
              <a:rPr lang="en-US" dirty="0" err="1" smtClean="0">
                <a:latin typeface="Bookman Old Style" panose="02050604050505020204" pitchFamily="18" charset="0"/>
                <a:cs typeface="Times New Roman" pitchFamily="18" charset="0"/>
              </a:rPr>
              <a:t>Subqueries</a:t>
            </a:r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 and Joins with SQL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itchFamily="18" charset="0"/>
              </a:rPr>
              <a:t>Afternoon Session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SQL with Python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Modifying and Analyzing Data with SQL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Using SQL for Data Science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3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SQL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068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Relational Database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57800" y="9223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ourier New" pitchFamily="49" charset="0"/>
                <a:cs typeface="Courier New" pitchFamily="49" charset="0"/>
              </a:rPr>
              <a:t>SQL&gt; select * from student;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REGNO      STU_NAME        SCHOOL DOB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---------- --------------- ------ ---------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17bce1001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tanmay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       scope  01-AUG-00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17bai1765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saurav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       scope  07-SEP-00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16bme1201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lakshmi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smec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04-NOV-99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16bec1299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bargav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       sense  09-DEC-99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17bec1654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seetha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       sense  12-SEP-00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17mbe2210  raj            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smec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31-MAR-00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6 rows selected.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SQL&gt; select * from course;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CCODE   CNAME              CREDITS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------- --------------- ----------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cse1001 python                   3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cse1002 oops                     3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eng1901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english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                 2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hum1021 ethics                  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95600"/>
            <a:ext cx="541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urier New" pitchFamily="49" charset="0"/>
                <a:cs typeface="Courier New" pitchFamily="49" charset="0"/>
              </a:rPr>
              <a:t>SQL&gt; select * from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student_course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REGNO      CCODE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---------- -------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17bce1001  cse1001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17bai1765  cse1001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17bec1654  cse1001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16bme1201  hum1021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16bec1299  hum1021</a:t>
            </a:r>
          </a:p>
        </p:txBody>
      </p:sp>
    </p:spTree>
    <p:extLst>
      <p:ext uri="{BB962C8B-B14F-4D97-AF65-F5344CB8AC3E}">
        <p14:creationId xmlns:p14="http://schemas.microsoft.com/office/powerpoint/2010/main" val="6428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4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Data </a:t>
            </a:r>
            <a:r>
              <a:rPr lang="en-US" sz="4000" dirty="0">
                <a:solidFill>
                  <a:srgbClr val="0070C0"/>
                </a:solidFill>
                <a:latin typeface="Bookman Old Style" panose="02050604050505020204" pitchFamily="18" charset="0"/>
              </a:rPr>
              <a:t>Models </a:t>
            </a:r>
            <a:r>
              <a:rPr lang="en-US" sz="4000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Vs</a:t>
            </a:r>
            <a:r>
              <a:rPr lang="en-US" sz="4000" dirty="0">
                <a:solidFill>
                  <a:srgbClr val="0070C0"/>
                </a:solidFill>
                <a:latin typeface="Bookman Old Style" panose="02050604050505020204" pitchFamily="18" charset="0"/>
              </a:rPr>
              <a:t> Model for Prediction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0685"/>
            <a:ext cx="51054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Hierarchical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Network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Relational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Entity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Relational semantic</a:t>
            </a:r>
          </a:p>
          <a:p>
            <a:pPr algn="just"/>
            <a:r>
              <a:rPr lang="en-US" dirty="0" err="1" smtClean="0">
                <a:latin typeface="Bookman Old Style" panose="02050604050505020204" pitchFamily="18" charset="0"/>
                <a:cs typeface="Times New Roman" pitchFamily="18" charset="0"/>
              </a:rPr>
              <a:t>NoSql</a:t>
            </a:r>
            <a:endParaRPr lang="en-IN" dirty="0"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3" name="Content Placeholder 1"/>
          <p:cNvSpPr txBox="1">
            <a:spLocks/>
          </p:cNvSpPr>
          <p:nvPr/>
        </p:nvSpPr>
        <p:spPr>
          <a:xfrm>
            <a:off x="6248400" y="1663085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Models used by Data Scientist for Prediction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5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Relational Models </a:t>
            </a:r>
            <a:r>
              <a:rPr lang="en-US" sz="4000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Vs</a:t>
            </a:r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Transactional Model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46482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Entities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Attributes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Relationships-mapping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Keys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816600" y="16637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Bookman Old Style" panose="02050604050505020204" pitchFamily="18" charset="0"/>
              </a:rPr>
              <a:t>Recorded from transactions </a:t>
            </a:r>
          </a:p>
          <a:p>
            <a:r>
              <a:rPr lang="en-IN" dirty="0" err="1" smtClean="0">
                <a:latin typeface="Bookman Old Style" panose="02050604050505020204" pitchFamily="18" charset="0"/>
              </a:rPr>
              <a:t>eg</a:t>
            </a:r>
            <a:r>
              <a:rPr lang="en-IN" dirty="0" smtClean="0">
                <a:latin typeface="Bookman Old Style" panose="02050604050505020204" pitchFamily="18" charset="0"/>
              </a:rPr>
              <a:t>. Online shopping, Card payment details etc.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6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SQL – Retrieving data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46482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SELECT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FROM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WHERE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816600" y="16637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943600" y="15240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FILTER 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SORT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CALCULATIONS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AGGREGATION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JOINS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27241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7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SQL for Data Science Languages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10134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SQL for R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https://cran.r-project.org/web/packages/sqldf/index.html</a:t>
            </a:r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SQL for SPARK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https://spark.apache.org/docs/latest/sql-programming-guide.html</a:t>
            </a:r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SQL with </a:t>
            </a:r>
            <a:r>
              <a:rPr lang="en-US" dirty="0" err="1" smtClean="0">
                <a:latin typeface="Bookman Old Style" panose="02050604050505020204" pitchFamily="18" charset="0"/>
                <a:cs typeface="Times New Roman" pitchFamily="18" charset="0"/>
              </a:rPr>
              <a:t>Hadoop</a:t>
            </a:r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https://cwiki.apache.org/confluence/display/Hive/LanguageManual</a:t>
            </a:r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SQL for Python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https://pypi.org/project/python-sql/</a:t>
            </a:r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816600" y="16637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8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SQL </a:t>
            </a:r>
            <a:r>
              <a:rPr lang="en-US" sz="4000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Vs</a:t>
            </a:r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Python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10134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SQL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Joins the table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Aggregates into smaller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Join more tables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Aggregates again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Python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Web based Workflow</a:t>
            </a:r>
          </a:p>
          <a:p>
            <a:pPr algn="just"/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816600" y="16637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1806"/>
            <a:ext cx="12192000" cy="57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77487" y="6492875"/>
            <a:ext cx="976313" cy="365125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z="1800" smtClean="0">
                <a:solidFill>
                  <a:schemeClr val="bg1"/>
                </a:solidFill>
                <a:latin typeface="Bookman Old Style" panose="02050604050505020204" pitchFamily="18" charset="0"/>
              </a:rPr>
              <a:pPr eaLnBrk="1" latinLnBrk="0" hangingPunct="1"/>
              <a:t>9</a:t>
            </a:fld>
            <a:endParaRPr kumimoji="0" lang="en-US" sz="1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515600" cy="95583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SQL </a:t>
            </a:r>
            <a:r>
              <a:rPr lang="en-US" sz="4000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Vs</a:t>
            </a:r>
            <a:r>
              <a:rPr lang="en-US" sz="40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Python</a:t>
            </a:r>
            <a:endParaRPr lang="en-US" sz="40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917734"/>
            <a:ext cx="10495642" cy="152400"/>
            <a:chOff x="333829" y="1082158"/>
            <a:chExt cx="10495642" cy="1524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33829" y="1141392"/>
              <a:ext cx="10363200" cy="33933"/>
            </a:xfrm>
            <a:prstGeom prst="line">
              <a:avLst/>
            </a:prstGeom>
            <a:ln w="285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10668000" y="1082158"/>
              <a:ext cx="161471" cy="152400"/>
            </a:xfrm>
            <a:prstGeom prst="don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10134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SQL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Joins the table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Aggregates into smaller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Join more tables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Aggregates again</a:t>
            </a:r>
          </a:p>
          <a:p>
            <a:pPr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Python</a:t>
            </a:r>
          </a:p>
          <a:p>
            <a:pPr lvl="1" algn="just"/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Web based Workflow</a:t>
            </a:r>
          </a:p>
          <a:p>
            <a:pPr algn="just"/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816600" y="166370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30693</TotalTime>
  <Words>293</Words>
  <Application>Microsoft Office PowerPoint</Application>
  <PresentationFormat>Custom</PresentationFormat>
  <Paragraphs>131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SQL for Data Science</vt:lpstr>
      <vt:lpstr>Contents</vt:lpstr>
      <vt:lpstr>SQL</vt:lpstr>
      <vt:lpstr>Data Models Vs Model for Prediction</vt:lpstr>
      <vt:lpstr>Relational Models Vs Transactional Model</vt:lpstr>
      <vt:lpstr>SQL – Retrieving data</vt:lpstr>
      <vt:lpstr>SQL for Data Science Languages</vt:lpstr>
      <vt:lpstr>SQL Vs Python</vt:lpstr>
      <vt:lpstr>SQL Vs Python</vt:lpstr>
      <vt:lpstr>Applying SQL for Data Science</vt:lpstr>
      <vt:lpstr>Quiz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Premalatha M</cp:lastModifiedBy>
  <cp:revision>1479</cp:revision>
  <dcterms:created xsi:type="dcterms:W3CDTF">2018-04-20T05:23:20Z</dcterms:created>
  <dcterms:modified xsi:type="dcterms:W3CDTF">2022-09-19T04:31:18Z</dcterms:modified>
</cp:coreProperties>
</file>