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 userDrawn="1">
          <p15:clr>
            <a:srgbClr val="A4A3A4"/>
          </p15:clr>
        </p15:guide>
        <p15:guide id="2" pos="9533" userDrawn="1">
          <p15:clr>
            <a:srgbClr val="A4A3A4"/>
          </p15:clr>
        </p15:guide>
        <p15:guide id="3" pos="18917" userDrawn="1">
          <p15:clr>
            <a:srgbClr val="A4A3A4"/>
          </p15:clr>
        </p15:guide>
        <p15:guide id="4" pos="149" userDrawn="1">
          <p15:clr>
            <a:srgbClr val="A4A3A4"/>
          </p15:clr>
        </p15:guide>
        <p15:guide id="5" orient="horz" pos="2682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extLst>
      <p:ext uri="{19B8F6BF-5375-455C-9EA6-DF929625EA0E}">
        <p15:presenceInfo xmlns:p15="http://schemas.microsoft.com/office/powerpoint/2012/main" userId="S-1-5-21-3267252026-959778862-486524141-9301" providerId="AD"/>
      </p:ext>
    </p:extLst>
  </p:cmAuthor>
  <p:cmAuthor id="2" name="Azmoodeh, Shayan Kevin" initials="SA" lastIdx="2" clrIdx="1">
    <p:extLst>
      <p:ext uri="{19B8F6BF-5375-455C-9EA6-DF929625EA0E}">
        <p15:presenceInfo xmlns:p15="http://schemas.microsoft.com/office/powerpoint/2012/main" userId="S::shayana3@illinois.edu::4a78a72d-669d-4469-a6f2-44d069d001d6" providerId="AD"/>
      </p:ext>
    </p:extLst>
  </p:cmAuthor>
  <p:cmAuthor id="3" name="Ahaan Kanaujia" initials="AK" lastIdx="1" clrIdx="2">
    <p:extLst>
      <p:ext uri="{19B8F6BF-5375-455C-9EA6-DF929625EA0E}">
        <p15:presenceInfo xmlns:p15="http://schemas.microsoft.com/office/powerpoint/2012/main" userId="ebc80387541c2d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106" autoAdjust="0"/>
    <p:restoredTop sz="97030" autoAdjust="0"/>
  </p:normalViewPr>
  <p:slideViewPr>
    <p:cSldViewPr snapToGrid="0" showGuides="1">
      <p:cViewPr>
        <p:scale>
          <a:sx n="52" d="100"/>
          <a:sy n="52" d="100"/>
        </p:scale>
        <p:origin x="488" y="152"/>
      </p:cViewPr>
      <p:guideLst>
        <p:guide orient="horz" pos="111"/>
        <p:guide pos="9533"/>
        <p:guide pos="18917"/>
        <p:guide pos="149"/>
        <p:guide orient="horz" pos="268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4T17:49:47.629" idx="1">
    <p:pos x="-2" y="-8"/>
    <p:text>The Library does not have the ability for edge-to-edge printing, so leave room for margins! The template has guides in place to help. To turn guides on or off, go to View--&gt;Show--&gt; check/uncheck guides.</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C6F1A-1039-4C54-9CFF-5DE3C97F7A89}" type="datetimeFigureOut">
              <a:rPr lang="en-US" smtClean="0"/>
              <a:t>12/4/23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A66B9-DB0A-49EB-B2C8-69ADD5BB5942}" type="slidenum">
              <a:rPr lang="en-US" smtClean="0"/>
              <a:t>‹#›</a:t>
            </a:fld>
            <a:endParaRPr lang="en-US"/>
          </a:p>
        </p:txBody>
      </p:sp>
    </p:spTree>
    <p:extLst>
      <p:ext uri="{BB962C8B-B14F-4D97-AF65-F5344CB8AC3E}">
        <p14:creationId xmlns:p14="http://schemas.microsoft.com/office/powerpoint/2010/main" val="248100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707151">
              <a:defRPr/>
            </a:pPr>
            <a:r>
              <a:rPr lang="en-US" baseline="0" dirty="0"/>
              <a:t>Prints as 33.1 x 46.8 (A0) at 100%. When printed using the library printing service, this will require trimming from 36 inch wide paper. To fill 36 inch paper roll, scale to 108.5% (prints as ~ 36 X 51).</a:t>
            </a:r>
            <a:endParaRPr lang="en-US" dirty="0"/>
          </a:p>
        </p:txBody>
      </p:sp>
      <p:sp>
        <p:nvSpPr>
          <p:cNvPr id="4" name="Slide Number Placeholder 3"/>
          <p:cNvSpPr>
            <a:spLocks noGrp="1"/>
          </p:cNvSpPr>
          <p:nvPr>
            <p:ph type="sldNum" sz="quarter" idx="10"/>
          </p:nvPr>
        </p:nvSpPr>
        <p:spPr/>
        <p:txBody>
          <a:bodyPr/>
          <a:lstStyle/>
          <a:p>
            <a:fld id="{3C7A66B9-DB0A-49EB-B2C8-69ADD5BB5942}" type="slidenum">
              <a:rPr lang="en-US" smtClean="0"/>
              <a:t>1</a:t>
            </a:fld>
            <a:endParaRPr lang="en-US"/>
          </a:p>
        </p:txBody>
      </p:sp>
    </p:spTree>
    <p:extLst>
      <p:ext uri="{BB962C8B-B14F-4D97-AF65-F5344CB8AC3E}">
        <p14:creationId xmlns:p14="http://schemas.microsoft.com/office/powerpoint/2010/main" val="41552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74025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12686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26938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8041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95314-68FD-4919-B69A-04FEC013801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32292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95314-68FD-4919-B69A-04FEC013801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01125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95314-68FD-4919-B69A-04FEC013801C}" type="datetimeFigureOut">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03368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95314-68FD-4919-B69A-04FEC013801C}"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403499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5314-68FD-4919-B69A-04FEC013801C}" type="datetimeFigureOut">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38913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233756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401411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DF095314-68FD-4919-B69A-04FEC013801C}" type="datetimeFigureOut">
              <a:rPr lang="en-US" smtClean="0"/>
              <a:t>12/4/23</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5AB05BA-0348-42F8-93EF-7E6BE1067B20}" type="slidenum">
              <a:rPr lang="en-US" smtClean="0"/>
              <a:t>‹#›</a:t>
            </a:fld>
            <a:endParaRPr lang="en-US"/>
          </a:p>
        </p:txBody>
      </p:sp>
    </p:spTree>
    <p:extLst>
      <p:ext uri="{BB962C8B-B14F-4D97-AF65-F5344CB8AC3E}">
        <p14:creationId xmlns:p14="http://schemas.microsoft.com/office/powerpoint/2010/main" val="101892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1945726"/>
            <a:ext cx="30267275" cy="1641988"/>
          </a:xfrm>
          <a:prstGeom prst="rect">
            <a:avLst/>
          </a:prstGeom>
          <a:noFill/>
        </p:spPr>
        <p:txBody>
          <a:bodyPr wrap="square" rtlCol="0">
            <a:spAutoFit/>
          </a:bodyPr>
          <a:lstStyle/>
          <a:p>
            <a:pPr algn="ctr">
              <a:lnSpc>
                <a:spcPts val="6000"/>
              </a:lnSpc>
            </a:pPr>
            <a:r>
              <a:rPr lang="en-US" sz="6000" dirty="0" err="1"/>
              <a:t>Ahaan</a:t>
            </a:r>
            <a:r>
              <a:rPr lang="en-US" sz="6000" dirty="0"/>
              <a:t> </a:t>
            </a:r>
            <a:r>
              <a:rPr lang="en-US" sz="6000" dirty="0" err="1"/>
              <a:t>Kanaujia</a:t>
            </a:r>
            <a:r>
              <a:rPr lang="en-US" sz="6000" dirty="0"/>
              <a:t> and </a:t>
            </a:r>
            <a:r>
              <a:rPr lang="en-US" sz="6000" dirty="0" err="1"/>
              <a:t>Shayan</a:t>
            </a:r>
            <a:r>
              <a:rPr lang="en-US" sz="6000" dirty="0"/>
              <a:t> </a:t>
            </a:r>
            <a:r>
              <a:rPr lang="en-US" sz="6000" dirty="0" err="1"/>
              <a:t>Azmoodeh</a:t>
            </a:r>
            <a:endParaRPr lang="en-US" sz="6000" dirty="0"/>
          </a:p>
          <a:p>
            <a:pPr algn="ctr">
              <a:lnSpc>
                <a:spcPts val="6000"/>
              </a:lnSpc>
            </a:pPr>
            <a:r>
              <a:rPr lang="en-US" sz="6000" dirty="0"/>
              <a:t>Department of Computer Science, University of Illinois Urbana-Champaign</a:t>
            </a:r>
          </a:p>
        </p:txBody>
      </p:sp>
      <p:grpSp>
        <p:nvGrpSpPr>
          <p:cNvPr id="7" name="Group 6"/>
          <p:cNvGrpSpPr/>
          <p:nvPr/>
        </p:nvGrpSpPr>
        <p:grpSpPr>
          <a:xfrm>
            <a:off x="980603" y="3966401"/>
            <a:ext cx="13941433" cy="10550174"/>
            <a:chOff x="446014" y="3689357"/>
            <a:chExt cx="16242181" cy="10550174"/>
          </a:xfrm>
        </p:grpSpPr>
        <p:grpSp>
          <p:nvGrpSpPr>
            <p:cNvPr id="8" name="Group 7"/>
            <p:cNvGrpSpPr/>
            <p:nvPr/>
          </p:nvGrpSpPr>
          <p:grpSpPr>
            <a:xfrm>
              <a:off x="446015" y="3689357"/>
              <a:ext cx="16242180" cy="10550174"/>
              <a:chOff x="993908" y="7307089"/>
              <a:chExt cx="12159685" cy="10550174"/>
            </a:xfrm>
          </p:grpSpPr>
          <p:sp>
            <p:nvSpPr>
              <p:cNvPr id="10" name="Rectangle 9"/>
              <p:cNvSpPr/>
              <p:nvPr/>
            </p:nvSpPr>
            <p:spPr>
              <a:xfrm>
                <a:off x="993908" y="7307089"/>
                <a:ext cx="12159684" cy="1055017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3911" y="7307089"/>
                <a:ext cx="12159682" cy="954107"/>
              </a:xfrm>
              <a:prstGeom prst="rect">
                <a:avLst/>
              </a:prstGeom>
              <a:solidFill>
                <a:srgbClr val="0070C0"/>
              </a:solidFill>
              <a:ln>
                <a:solidFill>
                  <a:srgbClr val="0070C0"/>
                </a:solidFill>
              </a:ln>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Introduction</a:t>
                </a:r>
              </a:p>
            </p:txBody>
          </p:sp>
        </p:grpSp>
        <p:sp>
          <p:nvSpPr>
            <p:cNvPr id="9" name="TextBox 8"/>
            <p:cNvSpPr txBox="1"/>
            <p:nvPr/>
          </p:nvSpPr>
          <p:spPr>
            <a:xfrm>
              <a:off x="446014" y="4676347"/>
              <a:ext cx="16214979" cy="8917826"/>
            </a:xfrm>
            <a:prstGeom prst="rect">
              <a:avLst/>
            </a:prstGeom>
            <a:solidFill>
              <a:srgbClr val="E3E5EA"/>
            </a:solidFill>
          </p:spPr>
          <p:txBody>
            <a:bodyPr wrap="square" rtlCol="0">
              <a:spAutoFit/>
            </a:bodyPr>
            <a:lstStyle/>
            <a:p>
              <a:r>
                <a:rPr lang="en-US" sz="5000" dirty="0"/>
                <a:t>Our main focus is anomaly detection and replacement in audio data. Given an audio clip of music, we can detect interruptions such as a phone call, applause, and clapping, remove the segment with this noise, and impute the gap with audio that resembles the original audio clip. </a:t>
              </a:r>
            </a:p>
            <a:p>
              <a:endParaRPr lang="en-US" sz="5000" dirty="0"/>
            </a:p>
            <a:p>
              <a:r>
                <a:rPr lang="en-US" sz="5000" dirty="0"/>
                <a:t>We train a classifier based on a large popular dataset, remove the noise or anomalies, and use SVD/NMF, VAR models and Nearest Neighbor imputers to fill in the missing audio.</a:t>
              </a:r>
            </a:p>
            <a:p>
              <a:pPr marL="795338">
                <a:lnSpc>
                  <a:spcPts val="2000"/>
                </a:lnSpc>
                <a:buSzPct val="100000"/>
              </a:pPr>
              <a:endParaRPr lang="en-US" sz="5000" dirty="0"/>
            </a:p>
          </p:txBody>
        </p:sp>
      </p:grpSp>
      <p:grpSp>
        <p:nvGrpSpPr>
          <p:cNvPr id="13" name="Group 12"/>
          <p:cNvGrpSpPr/>
          <p:nvPr/>
        </p:nvGrpSpPr>
        <p:grpSpPr>
          <a:xfrm>
            <a:off x="15368588" y="3966401"/>
            <a:ext cx="13949364" cy="10550174"/>
            <a:chOff x="1246670" y="16535871"/>
            <a:chExt cx="13359096" cy="9655523"/>
          </a:xfrm>
        </p:grpSpPr>
        <p:grpSp>
          <p:nvGrpSpPr>
            <p:cNvPr id="15" name="Group 14"/>
            <p:cNvGrpSpPr/>
            <p:nvPr/>
          </p:nvGrpSpPr>
          <p:grpSpPr>
            <a:xfrm>
              <a:off x="1246670" y="16535871"/>
              <a:ext cx="13359096" cy="9655523"/>
              <a:chOff x="1599831" y="21942758"/>
              <a:chExt cx="10001269" cy="9655523"/>
            </a:xfrm>
          </p:grpSpPr>
          <p:sp>
            <p:nvSpPr>
              <p:cNvPr id="17" name="Rectangle 16"/>
              <p:cNvSpPr/>
              <p:nvPr/>
            </p:nvSpPr>
            <p:spPr>
              <a:xfrm>
                <a:off x="1599831" y="21942758"/>
                <a:ext cx="10001269" cy="9655523"/>
              </a:xfrm>
              <a:prstGeom prst="rect">
                <a:avLst/>
              </a:prstGeom>
              <a:solidFill>
                <a:srgbClr val="E3E5E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599832" y="21942758"/>
                <a:ext cx="10001268" cy="873199"/>
              </a:xfrm>
              <a:prstGeom prst="rect">
                <a:avLst/>
              </a:prstGeom>
              <a:solidFill>
                <a:srgbClr val="0070C0"/>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Related Work</a:t>
                </a:r>
              </a:p>
            </p:txBody>
          </p:sp>
        </p:grpSp>
        <p:sp>
          <p:nvSpPr>
            <p:cNvPr id="16" name="TextBox 15"/>
            <p:cNvSpPr txBox="1"/>
            <p:nvPr/>
          </p:nvSpPr>
          <p:spPr>
            <a:xfrm>
              <a:off x="1438232" y="17551534"/>
              <a:ext cx="12994216" cy="647858"/>
            </a:xfrm>
            <a:prstGeom prst="rect">
              <a:avLst/>
            </a:prstGeom>
            <a:noFill/>
          </p:spPr>
          <p:txBody>
            <a:bodyPr wrap="square" rtlCol="0">
              <a:spAutoFit/>
            </a:bodyPr>
            <a:lstStyle/>
            <a:p>
              <a:endParaRPr lang="en-US" sz="4000" dirty="0">
                <a:sym typeface="Wingdings" panose="05000000000000000000" pitchFamily="2" charset="2"/>
              </a:endParaRPr>
            </a:p>
          </p:txBody>
        </p:sp>
      </p:grpSp>
      <p:grpSp>
        <p:nvGrpSpPr>
          <p:cNvPr id="19" name="Group 18"/>
          <p:cNvGrpSpPr/>
          <p:nvPr/>
        </p:nvGrpSpPr>
        <p:grpSpPr>
          <a:xfrm>
            <a:off x="984243" y="14980661"/>
            <a:ext cx="28333710" cy="17773843"/>
            <a:chOff x="14138390" y="3623448"/>
            <a:chExt cx="28333710" cy="17773843"/>
          </a:xfrm>
        </p:grpSpPr>
        <p:grpSp>
          <p:nvGrpSpPr>
            <p:cNvPr id="20" name="Group 19"/>
            <p:cNvGrpSpPr/>
            <p:nvPr/>
          </p:nvGrpSpPr>
          <p:grpSpPr>
            <a:xfrm>
              <a:off x="14138390" y="3623448"/>
              <a:ext cx="28333710" cy="17773843"/>
              <a:chOff x="15259533" y="7307088"/>
              <a:chExt cx="31229073" cy="15839400"/>
            </a:xfrm>
          </p:grpSpPr>
          <p:sp>
            <p:nvSpPr>
              <p:cNvPr id="31" name="Rectangle 30"/>
              <p:cNvSpPr/>
              <p:nvPr/>
            </p:nvSpPr>
            <p:spPr>
              <a:xfrm>
                <a:off x="15259533" y="7307088"/>
                <a:ext cx="31229073" cy="15839400"/>
              </a:xfrm>
              <a:prstGeom prst="rect">
                <a:avLst/>
              </a:prstGeom>
              <a:solidFill>
                <a:srgbClr val="E3E5E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15259533" y="7307089"/>
                <a:ext cx="31229070" cy="850265"/>
              </a:xfrm>
              <a:prstGeom prst="rect">
                <a:avLst/>
              </a:prstGeom>
              <a:solidFill>
                <a:srgbClr val="0070C0"/>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Methods</a:t>
                </a:r>
              </a:p>
            </p:txBody>
          </p:sp>
        </p:grpSp>
        <p:sp>
          <p:nvSpPr>
            <p:cNvPr id="21" name="TextBox 20"/>
            <p:cNvSpPr txBox="1"/>
            <p:nvPr/>
          </p:nvSpPr>
          <p:spPr>
            <a:xfrm>
              <a:off x="14351014" y="4888120"/>
              <a:ext cx="8930791" cy="15558105"/>
            </a:xfrm>
            <a:prstGeom prst="rect">
              <a:avLst/>
            </a:prstGeom>
            <a:noFill/>
            <a:ln>
              <a:noFill/>
            </a:ln>
          </p:spPr>
          <p:txBody>
            <a:bodyPr wrap="square" rtlCol="0">
              <a:spAutoFit/>
            </a:bodyPr>
            <a:lstStyle/>
            <a:p>
              <a:pPr algn="ctr"/>
              <a:r>
                <a:rPr lang="en-US" sz="4500" b="1" dirty="0"/>
                <a:t>Classification</a:t>
              </a:r>
            </a:p>
            <a:p>
              <a:r>
                <a:rPr lang="en-US" sz="4000" dirty="0">
                  <a:sym typeface="Wingdings" panose="05000000000000000000" pitchFamily="2" charset="2"/>
                </a:rPr>
                <a:t>The first step of the process is training a classification model to detect common sound classes given spectrogram frames. The FSD50K dataset contains 51,197 sound clips of human labelled events distributed in 200 classes. </a:t>
              </a:r>
            </a:p>
            <a:p>
              <a:endParaRPr lang="en-US" sz="4000" dirty="0">
                <a:sym typeface="Wingdings" panose="05000000000000000000" pitchFamily="2" charset="2"/>
              </a:endParaRPr>
            </a:p>
            <a:p>
              <a:r>
                <a:rPr lang="en-US" sz="4000" dirty="0">
                  <a:sym typeface="Wingdings" panose="05000000000000000000" pitchFamily="2" charset="2"/>
                </a:rPr>
                <a:t>We consider:</a:t>
              </a:r>
            </a:p>
            <a:p>
              <a:pPr marL="571500" indent="-571500">
                <a:buFont typeface="Arial" panose="020B0604020202020204" pitchFamily="34" charset="0"/>
                <a:buChar char="•"/>
              </a:pPr>
              <a:r>
                <a:rPr lang="en-US" sz="4000" dirty="0">
                  <a:sym typeface="Wingdings" panose="05000000000000000000" pitchFamily="2" charset="2"/>
                </a:rPr>
                <a:t>14 noise and 25 music classes</a:t>
              </a:r>
            </a:p>
            <a:p>
              <a:pPr marL="571500" indent="-571500">
                <a:buFont typeface="Arial" panose="020B0604020202020204" pitchFamily="34" charset="0"/>
                <a:buChar char="•"/>
              </a:pPr>
              <a:r>
                <a:rPr lang="en-US" sz="4000" dirty="0">
                  <a:sym typeface="Wingdings" panose="05000000000000000000" pitchFamily="2" charset="2"/>
                </a:rPr>
                <a:t>Randomly sample 100 clips per class </a:t>
              </a:r>
            </a:p>
            <a:p>
              <a:pPr marL="571500" indent="-571500">
                <a:buFont typeface="Arial" panose="020B0604020202020204" pitchFamily="34" charset="0"/>
                <a:buChar char="•"/>
              </a:pPr>
              <a:r>
                <a:rPr lang="en-US" sz="4000" dirty="0">
                  <a:sym typeface="Wingdings" panose="05000000000000000000" pitchFamily="2" charset="2"/>
                </a:rPr>
                <a:t>Compute spectrogram for each clip and take a “bag-of-words” approach with spectrogram frames</a:t>
              </a:r>
            </a:p>
            <a:p>
              <a:pPr marL="571500" indent="-571500">
                <a:buFont typeface="Arial" panose="020B0604020202020204" pitchFamily="34" charset="0"/>
                <a:buChar char="•"/>
              </a:pPr>
              <a:r>
                <a:rPr lang="en-US" sz="4000" dirty="0">
                  <a:sym typeface="Wingdings" panose="05000000000000000000" pitchFamily="2" charset="2"/>
                </a:rPr>
                <a:t>Future plans: train model using all data, increasing performance</a:t>
              </a:r>
            </a:p>
            <a:p>
              <a:endParaRPr lang="en-US" sz="4000" dirty="0">
                <a:sym typeface="Wingdings" panose="05000000000000000000" pitchFamily="2" charset="2"/>
              </a:endParaRPr>
            </a:p>
            <a:p>
              <a:r>
                <a:rPr lang="en-US" sz="4000" dirty="0">
                  <a:sym typeface="Wingdings" panose="05000000000000000000" pitchFamily="2" charset="2"/>
                </a:rPr>
                <a:t>Classification models tried:</a:t>
              </a:r>
            </a:p>
            <a:p>
              <a:pPr marL="742950" indent="-742950">
                <a:buFont typeface="+mj-lt"/>
                <a:buAutoNum type="arabicPeriod"/>
              </a:pPr>
              <a:r>
                <a:rPr lang="en-US" sz="4000" b="1" dirty="0">
                  <a:sym typeface="Wingdings" panose="05000000000000000000" pitchFamily="2" charset="2"/>
                </a:rPr>
                <a:t>KNN:          89% accuracy</a:t>
              </a:r>
            </a:p>
            <a:p>
              <a:pPr marL="742950" indent="-742950">
                <a:buFont typeface="+mj-lt"/>
                <a:buAutoNum type="arabicPeriod"/>
              </a:pPr>
              <a:r>
                <a:rPr lang="en-US" sz="4000" dirty="0">
                  <a:sym typeface="Wingdings" panose="05000000000000000000" pitchFamily="2" charset="2"/>
                </a:rPr>
                <a:t>Gaussian:  63% accuracy</a:t>
              </a:r>
            </a:p>
            <a:p>
              <a:pPr marL="742950" indent="-742950">
                <a:buAutoNum type="arabicPeriod"/>
              </a:pPr>
              <a:r>
                <a:rPr lang="en-US" sz="4000" dirty="0">
                  <a:sym typeface="Wingdings" panose="05000000000000000000" pitchFamily="2" charset="2"/>
                </a:rPr>
                <a:t>PCA:           54% accuracy</a:t>
              </a:r>
            </a:p>
            <a:p>
              <a:endParaRPr lang="en-US" sz="4000" b="1" dirty="0">
                <a:sym typeface="Wingdings" panose="05000000000000000000" pitchFamily="2" charset="2"/>
              </a:endParaRPr>
            </a:p>
            <a:p>
              <a:r>
                <a:rPr lang="en-US" sz="4000" dirty="0">
                  <a:sym typeface="Wingdings" panose="05000000000000000000" pitchFamily="2" charset="2"/>
                </a:rPr>
                <a:t>Model predicts class for given STFT segment, which we apply across all frames in input audio to detect noise segments.</a:t>
              </a:r>
            </a:p>
          </p:txBody>
        </p:sp>
        <p:sp>
          <p:nvSpPr>
            <p:cNvPr id="30" name="TextBox 29"/>
            <p:cNvSpPr txBox="1"/>
            <p:nvPr/>
          </p:nvSpPr>
          <p:spPr>
            <a:xfrm>
              <a:off x="14480614" y="19457410"/>
              <a:ext cx="8671596" cy="615553"/>
            </a:xfrm>
            <a:prstGeom prst="rect">
              <a:avLst/>
            </a:prstGeom>
            <a:noFill/>
          </p:spPr>
          <p:txBody>
            <a:bodyPr wrap="square" rtlCol="0">
              <a:spAutoFit/>
            </a:bodyPr>
            <a:lstStyle/>
            <a:p>
              <a:endParaRPr lang="en-US" sz="3400" dirty="0"/>
            </a:p>
          </p:txBody>
        </p:sp>
      </p:grpSp>
      <p:grpSp>
        <p:nvGrpSpPr>
          <p:cNvPr id="33" name="Group 32"/>
          <p:cNvGrpSpPr/>
          <p:nvPr/>
        </p:nvGrpSpPr>
        <p:grpSpPr>
          <a:xfrm>
            <a:off x="15368589" y="38440805"/>
            <a:ext cx="13949360" cy="3431096"/>
            <a:chOff x="28679776" y="28769182"/>
            <a:chExt cx="13949360" cy="3431096"/>
          </a:xfrm>
        </p:grpSpPr>
        <p:grpSp>
          <p:nvGrpSpPr>
            <p:cNvPr id="34" name="Group 33"/>
            <p:cNvGrpSpPr/>
            <p:nvPr/>
          </p:nvGrpSpPr>
          <p:grpSpPr>
            <a:xfrm>
              <a:off x="28679776" y="28769182"/>
              <a:ext cx="13949360" cy="3431096"/>
              <a:chOff x="32938282" y="29350085"/>
              <a:chExt cx="14912938" cy="3431096"/>
            </a:xfrm>
          </p:grpSpPr>
          <p:sp>
            <p:nvSpPr>
              <p:cNvPr id="36" name="Rectangle 35"/>
              <p:cNvSpPr/>
              <p:nvPr/>
            </p:nvSpPr>
            <p:spPr>
              <a:xfrm>
                <a:off x="32938282" y="29350085"/>
                <a:ext cx="14912938" cy="3431096"/>
              </a:xfrm>
              <a:prstGeom prst="rect">
                <a:avLst/>
              </a:prstGeom>
              <a:solidFill>
                <a:srgbClr val="E3E5E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32938282" y="29350085"/>
                <a:ext cx="14912938" cy="784830"/>
              </a:xfrm>
              <a:prstGeom prst="rect">
                <a:avLst/>
              </a:prstGeom>
              <a:solidFill>
                <a:srgbClr val="0070C0"/>
              </a:solidFill>
            </p:spPr>
            <p:txBody>
              <a:bodyPr wrap="square" rtlCol="0">
                <a:spAutoFit/>
              </a:bodyPr>
              <a:lstStyle/>
              <a:p>
                <a:pPr algn="ctr"/>
                <a:r>
                  <a:rPr lang="en-US" sz="4500" b="1" dirty="0">
                    <a:solidFill>
                      <a:schemeClr val="bg1"/>
                    </a:solidFill>
                    <a:latin typeface="Arial" panose="020B0604020202020204" pitchFamily="34" charset="0"/>
                    <a:cs typeface="Arial" panose="020B0604020202020204" pitchFamily="34" charset="0"/>
                  </a:rPr>
                  <a:t>References</a:t>
                </a:r>
              </a:p>
            </p:txBody>
          </p:sp>
        </p:grpSp>
        <p:sp>
          <p:nvSpPr>
            <p:cNvPr id="35" name="TextBox 34"/>
            <p:cNvSpPr txBox="1"/>
            <p:nvPr/>
          </p:nvSpPr>
          <p:spPr>
            <a:xfrm>
              <a:off x="28859195" y="29727452"/>
              <a:ext cx="13588968" cy="2062103"/>
            </a:xfrm>
            <a:prstGeom prst="rect">
              <a:avLst/>
            </a:prstGeom>
            <a:solidFill>
              <a:srgbClr val="E3E5EA"/>
            </a:solidFill>
            <a:ln>
              <a:noFill/>
            </a:ln>
          </p:spPr>
          <p:txBody>
            <a:bodyPr wrap="square" rtlCol="0">
              <a:spAutoFit/>
            </a:bodyPr>
            <a:lstStyle/>
            <a:p>
              <a:pPr marL="514350" indent="-514350">
                <a:buFont typeface="+mj-lt"/>
                <a:buAutoNum type="arabicPeriod"/>
              </a:pPr>
              <a:r>
                <a:rPr lang="en-US" sz="3200" dirty="0"/>
                <a:t>FSD50K: An Open Dataset of Human-Labelled Sound Events</a:t>
              </a:r>
            </a:p>
            <a:p>
              <a:pPr marL="514350" indent="-514350">
                <a:buFont typeface="+mj-lt"/>
                <a:buAutoNum type="arabicPeriod"/>
              </a:pPr>
              <a:r>
                <a:rPr lang="en-US" sz="3200" dirty="0"/>
                <a:t>Missing Data Imputation for Time-Frequency Representations of Audio Signals </a:t>
              </a:r>
            </a:p>
            <a:p>
              <a:pPr marL="514350" indent="-514350">
                <a:buFont typeface="+mj-lt"/>
                <a:buAutoNum type="arabicPeriod"/>
              </a:pPr>
              <a:r>
                <a:rPr lang="en-US" sz="3200" dirty="0"/>
                <a:t>Missing Data Imputation for Spectral Audio Spectrograms - P </a:t>
              </a:r>
              <a:r>
                <a:rPr lang="en-US" sz="3200" dirty="0" err="1"/>
                <a:t>Smaragdis</a:t>
              </a:r>
              <a:r>
                <a:rPr lang="en-US" sz="3200" dirty="0"/>
                <a:t> et. al.</a:t>
              </a:r>
            </a:p>
            <a:p>
              <a:pPr marL="514350" indent="-514350">
                <a:buFont typeface="+mj-lt"/>
                <a:buAutoNum type="arabicPeriod"/>
              </a:pPr>
              <a:r>
                <a:rPr lang="en-US" sz="3200" dirty="0"/>
                <a:t>A Unifying Review of Linear Gaussian Models – S </a:t>
              </a:r>
              <a:r>
                <a:rPr lang="en-US" sz="3200" dirty="0" err="1"/>
                <a:t>Roweis</a:t>
              </a:r>
              <a:r>
                <a:rPr lang="en-US" sz="3200" dirty="0"/>
                <a:t> and Z </a:t>
              </a:r>
              <a:r>
                <a:rPr lang="en-US" sz="3200" dirty="0" err="1"/>
                <a:t>Ghahramani</a:t>
              </a:r>
              <a:endParaRPr lang="en-US" sz="3200" dirty="0"/>
            </a:p>
          </p:txBody>
        </p:sp>
      </p:grpSp>
      <p:grpSp>
        <p:nvGrpSpPr>
          <p:cNvPr id="38" name="Group 37"/>
          <p:cNvGrpSpPr/>
          <p:nvPr/>
        </p:nvGrpSpPr>
        <p:grpSpPr>
          <a:xfrm>
            <a:off x="984243" y="4944724"/>
            <a:ext cx="28085885" cy="36927177"/>
            <a:chOff x="14061878" y="-6557931"/>
            <a:chExt cx="28085885" cy="39332236"/>
          </a:xfrm>
        </p:grpSpPr>
        <p:grpSp>
          <p:nvGrpSpPr>
            <p:cNvPr id="39" name="Group 38"/>
            <p:cNvGrpSpPr/>
            <p:nvPr/>
          </p:nvGrpSpPr>
          <p:grpSpPr>
            <a:xfrm>
              <a:off x="14061878" y="23547850"/>
              <a:ext cx="13941433" cy="9226455"/>
              <a:chOff x="17351773" y="24567726"/>
              <a:chExt cx="13899565" cy="9226455"/>
            </a:xfrm>
          </p:grpSpPr>
          <p:sp>
            <p:nvSpPr>
              <p:cNvPr id="41" name="Rectangle 40"/>
              <p:cNvSpPr/>
              <p:nvPr/>
            </p:nvSpPr>
            <p:spPr>
              <a:xfrm>
                <a:off x="17351773" y="24567726"/>
                <a:ext cx="13899565" cy="922645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17351774" y="24567727"/>
                <a:ext cx="13899564" cy="1016248"/>
              </a:xfrm>
              <a:prstGeom prst="rect">
                <a:avLst/>
              </a:prstGeom>
              <a:solidFill>
                <a:srgbClr val="0070C0"/>
              </a:solidFill>
              <a:ln>
                <a:solidFill>
                  <a:srgbClr val="0070C0"/>
                </a:solidFill>
              </a:ln>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Discussion</a:t>
                </a:r>
              </a:p>
            </p:txBody>
          </p:sp>
        </p:grpSp>
        <p:sp>
          <p:nvSpPr>
            <p:cNvPr id="40" name="TextBox 39"/>
            <p:cNvSpPr txBox="1"/>
            <p:nvPr/>
          </p:nvSpPr>
          <p:spPr>
            <a:xfrm>
              <a:off x="28646249" y="-6557931"/>
              <a:ext cx="13501514" cy="10195264"/>
            </a:xfrm>
            <a:prstGeom prst="rect">
              <a:avLst/>
            </a:prstGeom>
            <a:solidFill>
              <a:srgbClr val="E3E5EA"/>
            </a:solidFill>
          </p:spPr>
          <p:txBody>
            <a:bodyPr wrap="square" rtlCol="0">
              <a:spAutoFit/>
            </a:bodyPr>
            <a:lstStyle/>
            <a:p>
              <a:r>
                <a:rPr lang="en-US" sz="4400" dirty="0"/>
                <a:t>Most papers and methods in audio denoising employs deep learning-based approaches, leveraging neural networks to learn complex (but difficult to understand) mappings between noise and music audio signals. Some of the famous models are Wave-U-Net and SEGAN. But these methods required large amounts of data and time to train. </a:t>
              </a:r>
            </a:p>
            <a:p>
              <a:endParaRPr lang="en-US" sz="4400" dirty="0"/>
            </a:p>
            <a:p>
              <a:r>
                <a:rPr lang="en-US" sz="4400" dirty="0"/>
                <a:t>More traditional approaches such as Wiener filtering are subtractive, where certain frequencies with higher levels of background noise and subtracted from the original signal. These methods work best with deterministic signals. However, they required two audio signals, one with both speech and noise, and another with solely the background noise. </a:t>
              </a:r>
            </a:p>
          </p:txBody>
        </p:sp>
      </p:grpSp>
      <p:grpSp>
        <p:nvGrpSpPr>
          <p:cNvPr id="43" name="Group 42"/>
          <p:cNvGrpSpPr/>
          <p:nvPr/>
        </p:nvGrpSpPr>
        <p:grpSpPr>
          <a:xfrm>
            <a:off x="15370518" y="33209618"/>
            <a:ext cx="13947431" cy="4955459"/>
            <a:chOff x="29786877" y="23547855"/>
            <a:chExt cx="12902555" cy="4955459"/>
          </a:xfrm>
        </p:grpSpPr>
        <p:grpSp>
          <p:nvGrpSpPr>
            <p:cNvPr id="44" name="Group 43"/>
            <p:cNvGrpSpPr/>
            <p:nvPr/>
          </p:nvGrpSpPr>
          <p:grpSpPr>
            <a:xfrm>
              <a:off x="29786877" y="23547855"/>
              <a:ext cx="12902555" cy="4912847"/>
              <a:chOff x="16817008" y="24567722"/>
              <a:chExt cx="13907366" cy="4688427"/>
            </a:xfrm>
          </p:grpSpPr>
          <p:sp>
            <p:nvSpPr>
              <p:cNvPr id="46" name="Rectangle 45"/>
              <p:cNvSpPr/>
              <p:nvPr/>
            </p:nvSpPr>
            <p:spPr>
              <a:xfrm>
                <a:off x="16817010" y="24567722"/>
                <a:ext cx="13907364" cy="4688427"/>
              </a:xfrm>
              <a:prstGeom prst="rect">
                <a:avLst/>
              </a:prstGeom>
              <a:solidFill>
                <a:srgbClr val="E3E5E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16817008" y="24567727"/>
                <a:ext cx="13907365" cy="908076"/>
              </a:xfrm>
              <a:prstGeom prst="rect">
                <a:avLst/>
              </a:prstGeom>
              <a:solidFill>
                <a:srgbClr val="0070C0"/>
              </a:solidFill>
            </p:spPr>
            <p:txBody>
              <a:bodyPr wrap="square" rtlCol="0">
                <a:spAutoFit/>
              </a:bodyPr>
              <a:lstStyle/>
              <a:p>
                <a:pPr algn="ctr">
                  <a:lnSpc>
                    <a:spcPts val="6700"/>
                  </a:lnSpc>
                </a:pPr>
                <a:r>
                  <a:rPr lang="en-US" sz="5600" b="1" dirty="0">
                    <a:solidFill>
                      <a:schemeClr val="bg1"/>
                    </a:solidFill>
                    <a:latin typeface="Arial" panose="020B0604020202020204" pitchFamily="34" charset="0"/>
                    <a:cs typeface="Arial" panose="020B0604020202020204" pitchFamily="34" charset="0"/>
                  </a:rPr>
                  <a:t>Next Steps</a:t>
                </a:r>
              </a:p>
            </p:txBody>
          </p:sp>
        </p:grpSp>
        <p:sp>
          <p:nvSpPr>
            <p:cNvPr id="45" name="Rectangle 44"/>
            <p:cNvSpPr/>
            <p:nvPr/>
          </p:nvSpPr>
          <p:spPr>
            <a:xfrm>
              <a:off x="29905517" y="24717662"/>
              <a:ext cx="12708444" cy="3785652"/>
            </a:xfrm>
            <a:prstGeom prst="rect">
              <a:avLst/>
            </a:prstGeom>
          </p:spPr>
          <p:txBody>
            <a:bodyPr wrap="square">
              <a:spAutoFit/>
            </a:bodyPr>
            <a:lstStyle/>
            <a:p>
              <a:r>
                <a:rPr lang="en-US" sz="4000" dirty="0"/>
                <a:t>We plan on making the entire pipeline unsupervised and clean an audio signal of anomalies given just the signal itself, without using a labelled dataset of anomaly sound classes. We will try drawing inspiration from how humans hear; where we can tell if a new noise sounds like an anomaly or not given a piece of music audio with contextual information from the music itself.</a:t>
              </a:r>
            </a:p>
          </p:txBody>
        </p:sp>
      </p:grpSp>
      <p:sp>
        <p:nvSpPr>
          <p:cNvPr id="4" name="TextBox 3"/>
          <p:cNvSpPr txBox="1"/>
          <p:nvPr/>
        </p:nvSpPr>
        <p:spPr>
          <a:xfrm>
            <a:off x="0" y="536810"/>
            <a:ext cx="30267275" cy="1569660"/>
          </a:xfrm>
          <a:prstGeom prst="rect">
            <a:avLst/>
          </a:prstGeom>
          <a:noFill/>
        </p:spPr>
        <p:txBody>
          <a:bodyPr wrap="square" rtlCol="0">
            <a:spAutoFit/>
          </a:bodyPr>
          <a:lstStyle/>
          <a:p>
            <a:pPr algn="ctr"/>
            <a:r>
              <a:rPr lang="en-US" sz="9600" b="1" dirty="0">
                <a:solidFill>
                  <a:srgbClr val="0070C0"/>
                </a:solidFill>
                <a:latin typeface="Arial" panose="020B0604020202020204" pitchFamily="34" charset="0"/>
                <a:cs typeface="Arial" panose="020B0604020202020204" pitchFamily="34" charset="0"/>
              </a:rPr>
              <a:t>Music Audio Denoiser</a:t>
            </a:r>
          </a:p>
        </p:txBody>
      </p:sp>
      <p:sp>
        <p:nvSpPr>
          <p:cNvPr id="48" name="TextBox 47"/>
          <p:cNvSpPr txBox="1"/>
          <p:nvPr/>
        </p:nvSpPr>
        <p:spPr>
          <a:xfrm>
            <a:off x="19534338" y="16313455"/>
            <a:ext cx="9485425" cy="17758708"/>
          </a:xfrm>
          <a:prstGeom prst="rect">
            <a:avLst/>
          </a:prstGeom>
          <a:noFill/>
          <a:ln>
            <a:noFill/>
          </a:ln>
        </p:spPr>
        <p:txBody>
          <a:bodyPr wrap="square" rtlCol="0">
            <a:spAutoFit/>
          </a:bodyPr>
          <a:lstStyle/>
          <a:p>
            <a:pPr algn="ctr"/>
            <a:r>
              <a:rPr lang="en-US" sz="4500" b="1" dirty="0"/>
              <a:t>Imputation</a:t>
            </a:r>
          </a:p>
          <a:p>
            <a:r>
              <a:rPr lang="en-US" sz="4000" b="1" dirty="0"/>
              <a:t>VAR: </a:t>
            </a:r>
            <a:r>
              <a:rPr lang="en-US" sz="4000" dirty="0"/>
              <a:t>We train a VAR model on music clips for each class. Here, we only consider the spectrogram data up to the missing data.</a:t>
            </a:r>
          </a:p>
          <a:p>
            <a:r>
              <a:rPr lang="en-US" sz="4000" b="1" dirty="0"/>
              <a:t>KNN: </a:t>
            </a:r>
            <a:r>
              <a:rPr lang="en-US" sz="4000" dirty="0"/>
              <a:t>The KNN model is unsupervised and imputes missing values based on n nearest neighbors (spectrogram column vectors).</a:t>
            </a:r>
          </a:p>
          <a:p>
            <a:r>
              <a:rPr lang="en-US" sz="4000" b="1" dirty="0"/>
              <a:t>NMF/SVD: </a:t>
            </a:r>
            <a:r>
              <a:rPr lang="en-US" sz="4000" dirty="0"/>
              <a:t>Instead, to use the information present in all the data, we can use the SVD imputation or the NMF approach, which takes into account all the spectrogram data. </a:t>
            </a:r>
            <a:endParaRPr lang="en-US" sz="4500" b="1" dirty="0"/>
          </a:p>
          <a:p>
            <a:r>
              <a:rPr lang="en-US" sz="4000" b="1" dirty="0"/>
              <a:t>Deep(er) Learning: </a:t>
            </a:r>
            <a:r>
              <a:rPr lang="en-US" sz="4000" dirty="0"/>
              <a:t>We train RNN and Attention-Transformer models in hopes of better learning the context of the current audio clip to generate missing audio frames. </a:t>
            </a:r>
            <a:endParaRPr lang="en-US" sz="4500" b="1" dirty="0"/>
          </a:p>
          <a:p>
            <a:pPr algn="ctr"/>
            <a:endParaRPr lang="en-US" sz="4500" b="1" dirty="0"/>
          </a:p>
          <a:p>
            <a:pPr algn="ctr"/>
            <a:endParaRPr lang="en-US" sz="3400" b="1" dirty="0"/>
          </a:p>
          <a:p>
            <a:endParaRPr lang="en-US" sz="3400" b="1" dirty="0"/>
          </a:p>
          <a:p>
            <a:endParaRPr lang="en-US" sz="3400" b="1" dirty="0"/>
          </a:p>
          <a:p>
            <a:endParaRPr lang="en-US" sz="3400" b="1" dirty="0"/>
          </a:p>
          <a:p>
            <a:endParaRPr lang="en-US" sz="3400" b="1" dirty="0"/>
          </a:p>
          <a:p>
            <a:endParaRPr lang="en-US" sz="3400" b="1" dirty="0"/>
          </a:p>
          <a:p>
            <a:endParaRPr lang="en-US" sz="3400" b="1" dirty="0"/>
          </a:p>
          <a:p>
            <a:endParaRPr lang="en-US" sz="3400" b="1" dirty="0"/>
          </a:p>
          <a:p>
            <a:pPr algn="ctr"/>
            <a:endParaRPr lang="en-US" sz="3400" b="1" dirty="0"/>
          </a:p>
          <a:p>
            <a:pPr algn="ctr"/>
            <a:endParaRPr lang="en-US" sz="3400" b="1" dirty="0"/>
          </a:p>
          <a:p>
            <a:pPr algn="ctr"/>
            <a:endParaRPr lang="en-US" sz="3400" b="1" dirty="0"/>
          </a:p>
          <a:p>
            <a:pPr algn="ctr"/>
            <a:r>
              <a:rPr lang="en-US" sz="3400" b="1" dirty="0"/>
              <a:t>Figure 3. </a:t>
            </a:r>
            <a:r>
              <a:rPr lang="en-US" sz="3400" dirty="0"/>
              <a:t>Spectrogram Prediction using VAR Model</a:t>
            </a:r>
          </a:p>
          <a:p>
            <a:pPr algn="ctr"/>
            <a:endParaRPr lang="en-US" sz="4500" b="1" dirty="0"/>
          </a:p>
          <a:p>
            <a:pPr algn="ctr"/>
            <a:endParaRPr lang="en-US" sz="4500" b="1" dirty="0"/>
          </a:p>
        </p:txBody>
      </p:sp>
      <p:sp>
        <p:nvSpPr>
          <p:cNvPr id="51" name="TextBox 50"/>
          <p:cNvSpPr txBox="1"/>
          <p:nvPr/>
        </p:nvSpPr>
        <p:spPr>
          <a:xfrm>
            <a:off x="10178508" y="16253109"/>
            <a:ext cx="9485425" cy="5093702"/>
          </a:xfrm>
          <a:prstGeom prst="rect">
            <a:avLst/>
          </a:prstGeom>
          <a:noFill/>
          <a:ln>
            <a:noFill/>
          </a:ln>
        </p:spPr>
        <p:txBody>
          <a:bodyPr wrap="square" rtlCol="0">
            <a:spAutoFit/>
          </a:bodyPr>
          <a:lstStyle/>
          <a:p>
            <a:pPr algn="ctr"/>
            <a:r>
              <a:rPr lang="en-US" sz="4500" b="1" dirty="0"/>
              <a:t>Removal</a:t>
            </a:r>
          </a:p>
          <a:p>
            <a:r>
              <a:rPr lang="en-US" sz="4000" dirty="0"/>
              <a:t>Classifier will label segments of given audio spectrogram as noise or anomaly.</a:t>
            </a:r>
          </a:p>
          <a:p>
            <a:endParaRPr lang="en-US" sz="4000" dirty="0"/>
          </a:p>
          <a:p>
            <a:r>
              <a:rPr lang="en-US" sz="4000" dirty="0"/>
              <a:t>Noise segments are removed leaving gaps in spectrogram which are later imputed.</a:t>
            </a:r>
          </a:p>
          <a:p>
            <a:endParaRPr lang="en-US" sz="4000" dirty="0"/>
          </a:p>
          <a:p>
            <a:endParaRPr lang="en-US" sz="4000" dirty="0"/>
          </a:p>
        </p:txBody>
      </p:sp>
      <p:sp>
        <p:nvSpPr>
          <p:cNvPr id="53" name="TextBox 52"/>
          <p:cNvSpPr txBox="1"/>
          <p:nvPr/>
        </p:nvSpPr>
        <p:spPr>
          <a:xfrm>
            <a:off x="10388663" y="31938948"/>
            <a:ext cx="8671596" cy="615553"/>
          </a:xfrm>
          <a:prstGeom prst="rect">
            <a:avLst/>
          </a:prstGeom>
          <a:noFill/>
        </p:spPr>
        <p:txBody>
          <a:bodyPr wrap="square" rtlCol="0">
            <a:spAutoFit/>
          </a:bodyPr>
          <a:lstStyle/>
          <a:p>
            <a:pPr algn="ctr"/>
            <a:r>
              <a:rPr lang="en-US" sz="3400" b="1" dirty="0"/>
              <a:t>Figure 2. </a:t>
            </a:r>
            <a:r>
              <a:rPr lang="en-US" sz="3400" dirty="0"/>
              <a:t>Spectrogram with noise removed </a:t>
            </a:r>
          </a:p>
        </p:txBody>
      </p:sp>
      <p:sp>
        <p:nvSpPr>
          <p:cNvPr id="3" name="TextBox 2">
            <a:extLst>
              <a:ext uri="{FF2B5EF4-FFF2-40B4-BE49-F238E27FC236}">
                <a16:creationId xmlns:a16="http://schemas.microsoft.com/office/drawing/2014/main" id="{A6EEC106-665A-3AD7-66B9-4D3C8D152A20}"/>
              </a:ext>
            </a:extLst>
          </p:cNvPr>
          <p:cNvSpPr txBox="1"/>
          <p:nvPr/>
        </p:nvSpPr>
        <p:spPr>
          <a:xfrm>
            <a:off x="10388663" y="25107289"/>
            <a:ext cx="8671596" cy="615553"/>
          </a:xfrm>
          <a:prstGeom prst="rect">
            <a:avLst/>
          </a:prstGeom>
          <a:noFill/>
        </p:spPr>
        <p:txBody>
          <a:bodyPr wrap="square" rtlCol="0">
            <a:spAutoFit/>
          </a:bodyPr>
          <a:lstStyle/>
          <a:p>
            <a:pPr algn="ctr"/>
            <a:r>
              <a:rPr lang="en-US" sz="3400" b="1" dirty="0"/>
              <a:t>Figure 1. </a:t>
            </a:r>
            <a:r>
              <a:rPr lang="en-US" sz="3400" dirty="0"/>
              <a:t>Spectrogram with noise </a:t>
            </a:r>
          </a:p>
        </p:txBody>
      </p:sp>
      <p:pic>
        <p:nvPicPr>
          <p:cNvPr id="6" name="Picture 5" descr="A graph of a graph&#10;&#10;Description automatically generated with medium confidence">
            <a:extLst>
              <a:ext uri="{FF2B5EF4-FFF2-40B4-BE49-F238E27FC236}">
                <a16:creationId xmlns:a16="http://schemas.microsoft.com/office/drawing/2014/main" id="{981937BF-09DD-E816-0752-76D946B32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664" y="20323059"/>
            <a:ext cx="8671595" cy="4672316"/>
          </a:xfrm>
          <a:prstGeom prst="rect">
            <a:avLst/>
          </a:prstGeom>
        </p:spPr>
      </p:pic>
      <p:pic>
        <p:nvPicPr>
          <p:cNvPr id="14" name="Picture 13" descr="A graph of a graph&#10;&#10;Description automatically generated with medium confidence">
            <a:extLst>
              <a:ext uri="{FF2B5EF4-FFF2-40B4-BE49-F238E27FC236}">
                <a16:creationId xmlns:a16="http://schemas.microsoft.com/office/drawing/2014/main" id="{8E5E9C58-A326-4679-FDB6-4A284C3E4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7375" y="26845549"/>
            <a:ext cx="8671595" cy="4414857"/>
          </a:xfrm>
          <a:prstGeom prst="rect">
            <a:avLst/>
          </a:prstGeom>
        </p:spPr>
      </p:pic>
      <p:pic>
        <p:nvPicPr>
          <p:cNvPr id="23" name="Picture 22" descr="A graph of a graph&#10;&#10;Description automatically generated">
            <a:extLst>
              <a:ext uri="{FF2B5EF4-FFF2-40B4-BE49-F238E27FC236}">
                <a16:creationId xmlns:a16="http://schemas.microsoft.com/office/drawing/2014/main" id="{7B450A27-7C01-453C-55AA-B24E1118F2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95702" y="26840206"/>
            <a:ext cx="8962696" cy="4420200"/>
          </a:xfrm>
          <a:prstGeom prst="rect">
            <a:avLst/>
          </a:prstGeom>
        </p:spPr>
      </p:pic>
      <p:sp>
        <p:nvSpPr>
          <p:cNvPr id="27" name="TextBox 26">
            <a:extLst>
              <a:ext uri="{FF2B5EF4-FFF2-40B4-BE49-F238E27FC236}">
                <a16:creationId xmlns:a16="http://schemas.microsoft.com/office/drawing/2014/main" id="{D51DC76E-3520-77B4-2B27-26F8348EBB87}"/>
              </a:ext>
            </a:extLst>
          </p:cNvPr>
          <p:cNvSpPr txBox="1"/>
          <p:nvPr/>
        </p:nvSpPr>
        <p:spPr>
          <a:xfrm>
            <a:off x="980603" y="34240926"/>
            <a:ext cx="13835031" cy="7848302"/>
          </a:xfrm>
          <a:prstGeom prst="rect">
            <a:avLst/>
          </a:prstGeom>
          <a:solidFill>
            <a:srgbClr val="E3E5EA"/>
          </a:solidFill>
        </p:spPr>
        <p:txBody>
          <a:bodyPr wrap="square" rtlCol="0">
            <a:spAutoFit/>
          </a:bodyPr>
          <a:lstStyle/>
          <a:p>
            <a:r>
              <a:rPr lang="en-US" sz="3600" dirty="0"/>
              <a:t>While our bag-of-frames approach facilitates noise detection and removal, it also increases the risk of misclassifying lower-energy frames due to reduced audio context. However, these misclassifications have minimal impact on the listener and are often corrected by neighboring high-energy frames. To further mitigate this, we apply our classifier to a surrounding window for each frame, enhancing the contextual information used for classification.</a:t>
            </a:r>
          </a:p>
          <a:p>
            <a:endParaRPr lang="en-US" sz="3600" dirty="0"/>
          </a:p>
          <a:p>
            <a:r>
              <a:rPr lang="en-US" sz="3600" dirty="0"/>
              <a:t>Currently we target cleaning of classical music, since the classifier is not due to a limited number of sound classes for noise which our classification model can detect. </a:t>
            </a:r>
          </a:p>
          <a:p>
            <a:endParaRPr lang="en-US" sz="3600" dirty="0"/>
          </a:p>
          <a:p>
            <a:r>
              <a:rPr lang="en-US" sz="3600" dirty="0"/>
              <a:t>Methods can be extended to multiple genres by training genre-specific imputers/classifiers and applying them accordingly.</a:t>
            </a:r>
          </a:p>
        </p:txBody>
      </p:sp>
    </p:spTree>
    <p:extLst>
      <p:ext uri="{BB962C8B-B14F-4D97-AF65-F5344CB8AC3E}">
        <p14:creationId xmlns:p14="http://schemas.microsoft.com/office/powerpoint/2010/main" val="1105944358"/>
      </p:ext>
    </p:extLst>
  </p:cSld>
  <p:clrMapOvr>
    <a:masterClrMapping/>
  </p:clrMapOvr>
</p:sld>
</file>

<file path=ppt/theme/theme1.xml><?xml version="1.0" encoding="utf-8"?>
<a:theme xmlns:a="http://schemas.openxmlformats.org/drawingml/2006/main" name="Office Theme">
  <a:themeElements>
    <a:clrScheme name="SIU Medicine">
      <a:dk1>
        <a:sysClr val="windowText" lastClr="000000"/>
      </a:dk1>
      <a:lt1>
        <a:sysClr val="window" lastClr="FFFFFF"/>
      </a:lt1>
      <a:dk2>
        <a:srgbClr val="68478D"/>
      </a:dk2>
      <a:lt2>
        <a:srgbClr val="ECDCF4"/>
      </a:lt2>
      <a:accent1>
        <a:srgbClr val="702082"/>
      </a:accent1>
      <a:accent2>
        <a:srgbClr val="4C4184"/>
      </a:accent2>
      <a:accent3>
        <a:srgbClr val="ECDCF4"/>
      </a:accent3>
      <a:accent4>
        <a:srgbClr val="926EBF"/>
      </a:accent4>
      <a:accent5>
        <a:srgbClr val="8B84D7"/>
      </a:accent5>
      <a:accent6>
        <a:srgbClr val="B884CB"/>
      </a:accent6>
      <a:hlink>
        <a:srgbClr val="6068B2"/>
      </a:hlink>
      <a:folHlink>
        <a:srgbClr val="44499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2129</TotalTime>
  <Words>790</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SIU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Ahaan Kanaujia</cp:lastModifiedBy>
  <cp:revision>47</cp:revision>
  <dcterms:created xsi:type="dcterms:W3CDTF">2017-09-05T20:02:28Z</dcterms:created>
  <dcterms:modified xsi:type="dcterms:W3CDTF">2023-12-04T20:29:20Z</dcterms:modified>
</cp:coreProperties>
</file>