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6" r:id="rId4"/>
    <p:sldId id="257" r:id="rId5"/>
    <p:sldId id="258" r:id="rId6"/>
    <p:sldId id="259" r:id="rId7"/>
    <p:sldId id="260" r:id="rId8"/>
    <p:sldId id="261" r:id="rId9"/>
    <p:sldId id="276" r:id="rId10"/>
    <p:sldId id="271" r:id="rId11"/>
    <p:sldId id="272" r:id="rId12"/>
    <p:sldId id="273" r:id="rId13"/>
    <p:sldId id="274" r:id="rId14"/>
    <p:sldId id="275" r:id="rId15"/>
    <p:sldId id="267" r:id="rId16"/>
    <p:sldId id="268" r:id="rId17"/>
    <p:sldId id="269" r:id="rId18"/>
    <p:sldId id="270" r:id="rId19"/>
    <p:sldId id="266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C79FCB-068A-467E-A92B-473B5FA4E711}">
          <p14:sldIdLst>
            <p14:sldId id="263"/>
            <p14:sldId id="264"/>
            <p14:sldId id="256"/>
            <p14:sldId id="257"/>
            <p14:sldId id="258"/>
            <p14:sldId id="259"/>
            <p14:sldId id="260"/>
            <p14:sldId id="261"/>
            <p14:sldId id="276"/>
            <p14:sldId id="271"/>
            <p14:sldId id="272"/>
            <p14:sldId id="273"/>
            <p14:sldId id="274"/>
            <p14:sldId id="275"/>
            <p14:sldId id="267"/>
            <p14:sldId id="268"/>
            <p14:sldId id="269"/>
            <p14:sldId id="270"/>
            <p14:sldId id="266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514E-F3A7-4F6A-AAA8-3C4EEF08F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34B06-9D76-4FBF-B2E9-F0F740D49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8578B-2434-437F-86BC-EC80614E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BA8F-3FF1-43AE-AB3A-1934C5E138B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FC073-1480-44D4-B26F-C209A46A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8CD98-898F-4B9B-AF0E-2C109C34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43E5-5206-4F38-A3CD-49D892377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8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23E7F-67D4-4099-9085-7608E5D2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B23BF-A7C7-4725-ADC0-706C97BA6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5DBE1-1216-4235-818D-0A8FA800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BA8F-3FF1-43AE-AB3A-1934C5E138B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85F37-DE30-479C-B5C5-A128B90C1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ADA07-FDFA-4F4C-B330-5711C3E9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43E5-5206-4F38-A3CD-49D892377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0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6B82F-D4A0-4F21-8212-2BC12B886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931A3-08E3-49E9-B832-802DED2E8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F3685-43E1-402C-958E-1E68C306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BA8F-3FF1-43AE-AB3A-1934C5E138B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E02B2-AC5A-443C-9102-FB6F2D3B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6717D-6602-4619-AD40-9FB4F22C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43E5-5206-4F38-A3CD-49D892377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7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A4D4-2A8E-45FC-AECB-3E82F269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6E438-D0C7-4C20-BD77-73996A056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31016-8794-4234-98CE-AB8FC974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BA8F-3FF1-43AE-AB3A-1934C5E138B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4817C-DE36-4764-A54B-AA62297E6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5F3D2-3DFC-40C6-AEF6-FF9874FF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43E5-5206-4F38-A3CD-49D892377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2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02B57-3041-4299-8A10-CE6EF263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2CF20-EC41-48D9-8A92-188BC63B4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CEA83-58DD-4276-93F1-F896B7F5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BA8F-3FF1-43AE-AB3A-1934C5E138B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A9C12-FCAA-4A64-A2C8-B4F7F26E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1EF61-5F59-43EC-B8C7-C0D99449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43E5-5206-4F38-A3CD-49D892377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5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7F086-8002-4C43-87DB-3D082653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7B5C6-7FA0-43DB-8A5A-9FB2EC40F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8A366-2660-4D6A-9920-D6A2E0456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D4B5F-1421-42B7-BD29-63355FA7F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BA8F-3FF1-43AE-AB3A-1934C5E138B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BBD53-3CB2-431D-A703-7B2C8913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87812-04CB-46BA-B53E-A9DE22AA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43E5-5206-4F38-A3CD-49D892377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7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9F8E-1D32-43FF-B876-2B1E9227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E70ED-6EC7-4E02-91A1-73993CA35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F2B0F-3CF1-4945-A8ED-0662082F4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98D85-9581-4E28-8B57-EE4E7B609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C19A58-AE25-4273-B16B-C32E87CCD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019618-4040-4A1C-9042-B11C0BAD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BA8F-3FF1-43AE-AB3A-1934C5E138B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64106-2372-41F9-92A1-D655083F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1EE9EA-423F-463F-87E8-DA4EF2A9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43E5-5206-4F38-A3CD-49D892377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4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BE8DE-190A-4F28-92AD-D12D50FD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424BB-048E-4C4F-923E-93439F02F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BA8F-3FF1-43AE-AB3A-1934C5E138B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8BDA9-ED96-44A4-B7A2-FC0F03E2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B57C2-E4DA-4DC9-90C0-E668593B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43E5-5206-4F38-A3CD-49D892377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8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8A276-4AEC-4CB6-81C0-CC7537A8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BA8F-3FF1-43AE-AB3A-1934C5E138B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04C83-AAD7-4A10-A6D1-90757DDB1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A54BA-E76E-4AE7-971F-830B143AF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43E5-5206-4F38-A3CD-49D892377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4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36F26-1892-4AB7-B616-A71915DA1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88F8-0B89-4010-B54E-98F85663C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25583-4FEE-4273-9B29-C8648F86A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9C990-DAC2-4F9E-8DCD-A7A77DDD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BA8F-3FF1-43AE-AB3A-1934C5E138B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BD27C-5F97-4988-8BCF-BD143A37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DE5AC-6CDD-4EE6-9A14-551403BB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43E5-5206-4F38-A3CD-49D892377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9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4FFA-0BB1-41AC-A344-0F8D25557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A8A17B-07B5-43F0-8DC2-B618F965D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81586-692C-4554-A914-AFA7A120F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30DAB-0E0C-4544-8AE3-8B859331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BA8F-3FF1-43AE-AB3A-1934C5E138B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CBC1E-8F8B-43DC-B7E2-D3C2614F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9EEAB-16D9-4F2D-9046-01C39B73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43E5-5206-4F38-A3CD-49D892377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2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21AA38-D5D4-4F30-9D47-F24CA207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F4109-E1C5-4897-AFF1-41DA5010D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4A63F-B815-4C54-8EDD-E4D66FF7C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9BA8F-3FF1-43AE-AB3A-1934C5E138B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362E7-A12F-4D65-B16A-2B668EC86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DA92B-CA68-4A29-81DA-CC8885875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B43E5-5206-4F38-A3CD-49D892377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3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science/function-mathematics" TargetMode="External"/><Relationship Id="rId2" Type="http://schemas.openxmlformats.org/officeDocument/2006/relationships/hyperlink" Target="https://www.britannica.com/science/derivative-mathemat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41FB-BE35-47A2-9D16-FE399F69C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our 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DAFFB3-559D-4CB7-9F45-FD0A3963D7B4}"/>
              </a:ext>
            </a:extLst>
          </p:cNvPr>
          <p:cNvSpPr txBox="1"/>
          <p:nvPr/>
        </p:nvSpPr>
        <p:spPr>
          <a:xfrm>
            <a:off x="1041621" y="4190338"/>
            <a:ext cx="360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Submitted to our </a:t>
            </a:r>
            <a:r>
              <a:rPr lang="en-US" dirty="0" err="1"/>
              <a:t>honourable</a:t>
            </a:r>
            <a:r>
              <a:rPr lang="en-US" dirty="0"/>
              <a:t> faculty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4BF925-0AD2-4C56-BF94-5A9D73C63247}"/>
              </a:ext>
            </a:extLst>
          </p:cNvPr>
          <p:cNvSpPr txBox="1"/>
          <p:nvPr/>
        </p:nvSpPr>
        <p:spPr>
          <a:xfrm>
            <a:off x="5941613" y="5735637"/>
            <a:ext cx="6094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 err="1">
                <a:solidFill>
                  <a:srgbClr val="000000"/>
                </a:solidFill>
                <a:effectLst/>
                <a:latin typeface="Poppins"/>
              </a:rPr>
              <a:t>Afsana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/>
              </a:rPr>
              <a:t>- Al-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/>
              </a:rPr>
              <a:t>Sharmin</a:t>
            </a:r>
            <a:endParaRPr lang="en-US" b="1" i="0" dirty="0">
              <a:solidFill>
                <a:srgbClr val="000000"/>
              </a:solidFill>
              <a:effectLst/>
              <a:latin typeface="Poppins"/>
            </a:endParaRPr>
          </a:p>
          <a:p>
            <a:pPr algn="l"/>
            <a:r>
              <a:rPr lang="en-US" b="0" i="0" dirty="0">
                <a:solidFill>
                  <a:srgbClr val="182E59"/>
                </a:solidFill>
                <a:effectLst/>
                <a:latin typeface="Poppins"/>
              </a:rPr>
              <a:t>Senior Lecturer</a:t>
            </a:r>
            <a:br>
              <a:rPr lang="en-US" b="0" i="0" dirty="0">
                <a:solidFill>
                  <a:srgbClr val="182E59"/>
                </a:solidFill>
                <a:effectLst/>
                <a:latin typeface="Poppins"/>
              </a:rPr>
            </a:br>
            <a:r>
              <a:rPr lang="en-US" b="0" i="0" dirty="0">
                <a:solidFill>
                  <a:srgbClr val="182E59"/>
                </a:solidFill>
                <a:effectLst/>
                <a:latin typeface="Poppins"/>
              </a:rPr>
              <a:t>Department of Mathematical and Physical Sciences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6670BA-42D7-412D-B3F5-D8DAF6BBA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100" y="3326233"/>
            <a:ext cx="22479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07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0F1E-C2C4-4944-936F-A1D5CAC7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9DA09-D87D-4D93-8F98-26C68EB206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marR="0" indent="0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rgbClr val="050505"/>
                    </a:solidFill>
                    <a:effectLst/>
                    <a:latin typeface="Segoe UI Historic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Product Rule : Be able to differentiate the product of two function’s using the product rule.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rgbClr val="050505"/>
                    </a:solidFill>
                    <a:effectLst/>
                    <a:latin typeface="Segoe UI Historic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rgbClr val="050505"/>
                    </a:solidFill>
                    <a:effectLst/>
                    <a:latin typeface="Segoe UI Historic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 , Y= UV then ,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𝑑𝑦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rgbClr val="050505"/>
                    </a:solidFill>
                    <a:effectLst/>
                    <a:latin typeface="Segoe UI Historic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5050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 Historic" panose="020B0502040204020203" pitchFamily="34" charset="0"/>
                      </a:rPr>
                      <m:t> </m:t>
                    </m:r>
                    <m:r>
                      <a:rPr lang="en-US" sz="1800" i="1">
                        <a:solidFill>
                          <a:srgbClr val="05050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 Historic" panose="020B0502040204020203" pitchFamily="34" charset="0"/>
                      </a:rPr>
                      <m:t>𝑢</m:t>
                    </m:r>
                    <m:r>
                      <a:rPr lang="en-US" sz="1800" i="1">
                        <a:solidFill>
                          <a:srgbClr val="05050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 Historic" panose="020B0502040204020203" pitchFamily="34" charset="0"/>
                      </a:rPr>
                      <m:t>(</m:t>
                    </m:r>
                    <m:f>
                      <m:fPr>
                        <m:ctrlPr>
                          <a:rPr lang="en-US" sz="1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𝑑𝑣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rgbClr val="050505"/>
                    </a:solidFill>
                    <a:effectLst/>
                    <a:latin typeface="Segoe UI Historic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)+v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𝑑𝑢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rgbClr val="050505"/>
                    </a:solidFill>
                    <a:effectLst/>
                    <a:latin typeface="Segoe UI Historic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rgbClr val="050505"/>
                    </a:solidFill>
                    <a:effectLst/>
                    <a:latin typeface="Segoe UI Historic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rgbClr val="050505"/>
                    </a:solidFill>
                    <a:effectLst/>
                    <a:latin typeface="Segoe UI Historic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y=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050505"/>
                    </a:solidFill>
                    <a:effectLst/>
                    <a:latin typeface="Segoe UI Historic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(3x-9)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rgbClr val="050505"/>
                    </a:solidFill>
                    <a:effectLst/>
                    <a:latin typeface="Segoe UI Historic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Let, u=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050505"/>
                    </a:solidFill>
                    <a:effectLst/>
                    <a:latin typeface="Segoe UI Historic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rgbClr val="050505"/>
                    </a:solidFill>
                    <a:effectLst/>
                    <a:latin typeface="Segoe UI Historic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du/dx= 2x 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rgbClr val="050505"/>
                    </a:solidFill>
                    <a:effectLst/>
                    <a:latin typeface="Segoe UI Historic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Or,. v= 3x- 9 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rgbClr val="050505"/>
                    </a:solidFill>
                    <a:effectLst/>
                    <a:latin typeface="Segoe UI Historic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dv/dx=3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rgbClr val="050505"/>
                    </a:solidFill>
                    <a:effectLst/>
                    <a:latin typeface="Segoe UI Historic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Now, Using the product rule, 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 err="1">
                    <a:solidFill>
                      <a:srgbClr val="050505"/>
                    </a:solidFill>
                    <a:effectLst/>
                    <a:latin typeface="Segoe UI Historic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dy</a:t>
                </a:r>
                <a:r>
                  <a:rPr lang="en-US" sz="1800" dirty="0">
                    <a:solidFill>
                      <a:srgbClr val="050505"/>
                    </a:solidFill>
                    <a:effectLst/>
                    <a:latin typeface="Segoe UI Historic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/dx=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050505"/>
                    </a:solidFill>
                    <a:effectLst/>
                    <a:latin typeface="Segoe UI Historic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𝑑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𝑑𝑥</m:t>
                        </m:r>
                      </m:den>
                    </m:f>
                    <m:r>
                      <a:rPr lang="en-US" sz="1800" i="1">
                        <a:solidFill>
                          <a:srgbClr val="05050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 Historic" panose="020B0502040204020203" pitchFamily="34" charset="0"/>
                      </a:rPr>
                      <m:t>(3</m:t>
                    </m:r>
                    <m:r>
                      <a:rPr lang="en-US" sz="1800" i="1">
                        <a:solidFill>
                          <a:srgbClr val="05050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 Historic" panose="020B0502040204020203" pitchFamily="34" charset="0"/>
                      </a:rPr>
                      <m:t>𝑥</m:t>
                    </m:r>
                    <m:r>
                      <a:rPr lang="en-US" sz="1800" i="1">
                        <a:solidFill>
                          <a:srgbClr val="05050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 Historic" panose="020B0502040204020203" pitchFamily="34" charset="0"/>
                      </a:rPr>
                      <m:t>−9)</m:t>
                    </m:r>
                  </m:oMath>
                </a14:m>
                <a:r>
                  <a:rPr lang="en-US" sz="1800" dirty="0">
                    <a:solidFill>
                      <a:srgbClr val="050505"/>
                    </a:solidFill>
                    <a:effectLst/>
                    <a:latin typeface="Segoe UI Historic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(3x-9).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𝑑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𝑑𝑥</m:t>
                        </m:r>
                      </m:den>
                    </m:f>
                    <m:r>
                      <a:rPr lang="en-US" sz="1800" i="1">
                        <a:solidFill>
                          <a:srgbClr val="05050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 Historic" panose="020B0502040204020203" pitchFamily="34" charset="0"/>
                      </a:rPr>
                      <m:t>(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solidFill>
                          <a:srgbClr val="05050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 Historic" panose="020B0502040204020203" pitchFamily="34" charset="0"/>
                      </a:rPr>
                      <m:t>)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rgbClr val="050505"/>
                    </a:solidFill>
                    <a:effectLst/>
                    <a:latin typeface="Segoe UI Historic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050505"/>
                    </a:solidFill>
                    <a:effectLst/>
                    <a:latin typeface="Segoe UI Historic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.3+ (3x-9).2x = 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050505"/>
                    </a:solidFill>
                    <a:effectLst/>
                    <a:latin typeface="Segoe UI Historic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+ 6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050505"/>
                    </a:solidFill>
                    <a:effectLst/>
                    <a:latin typeface="Segoe UI Historic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-18x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rgbClr val="050505"/>
                    </a:solidFill>
                    <a:effectLst/>
                    <a:latin typeface="Segoe UI Historic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=9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050505"/>
                    </a:solidFill>
                    <a:effectLst/>
                    <a:latin typeface="Segoe UI Historic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-18x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rgbClr val="050505"/>
                    </a:solidFill>
                    <a:effectLst/>
                    <a:latin typeface="Segoe UI Historic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=9x(x-2)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9DA09-D87D-4D93-8F98-26C68EB206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980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94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C09A-1F8D-48BB-8EF6-35FE15B6D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8C06A-F53C-4EFD-9B72-5F4F362458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79875"/>
                <a:ext cx="10515600" cy="4197088"/>
              </a:xfrm>
            </p:spPr>
            <p:txBody>
              <a:bodyPr>
                <a:normAutofit fontScale="77500" lnSpcReduction="20000"/>
              </a:bodyPr>
              <a:lstStyle/>
              <a:p>
                <a:pPr marL="0" marR="0" indent="0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dirty="0">
                    <a:solidFill>
                      <a:srgbClr val="050505"/>
                    </a:solidFill>
                    <a:effectLst/>
                    <a:latin typeface="Segoe UI Historic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Quotient rule: The Quotient rule is a method of finding the derivative of a function that is the ratio of two differentiable function's.</a:t>
                </a:r>
                <a:endPara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dirty="0">
                    <a:solidFill>
                      <a:srgbClr val="050505"/>
                    </a:solidFill>
                    <a:effectLst/>
                    <a:latin typeface="Segoe UI Historic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If,</a:t>
                </a:r>
                <a:endPara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dirty="0">
                    <a:solidFill>
                      <a:srgbClr val="050505"/>
                    </a:solidFill>
                    <a:effectLst/>
                    <a:latin typeface="Segoe UI Historic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y = u/v </a:t>
                </a:r>
                <a:endPara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𝑑𝑦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050505"/>
                    </a:solidFill>
                    <a:effectLst/>
                    <a:latin typeface="Segoe UI Historic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𝑣</m:t>
                        </m:r>
                        <m:f>
                          <m:fPr>
                            <m:ctrlPr>
                              <a:rPr lang="en-US" sz="32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  <m:t>𝑑𝑢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  <m:t>𝑑𝑥</m:t>
                            </m:r>
                          </m:den>
                        </m:f>
                        <m:r>
                          <a:rPr lang="en-US" sz="32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 – </m:t>
                        </m:r>
                        <m:r>
                          <a:rPr lang="en-US" sz="32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 </m:t>
                        </m:r>
                        <m:f>
                          <m:fPr>
                            <m:ctrlPr>
                              <a:rPr lang="en-US" sz="32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  <m:t>𝑑𝑣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  <m:t>𝑑𝑥</m:t>
                            </m:r>
                          </m:den>
                        </m:f>
                      </m:num>
                      <m:den>
                        <m:sSup>
                          <m:sSupPr>
                            <m:ctrlPr>
                              <a:rPr lang="en-US" sz="32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>
                    <a:solidFill>
                      <a:srgbClr val="050505"/>
                    </a:solidFill>
                    <a:effectLst/>
                    <a:latin typeface="Segoe UI Historic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 indent="0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dirty="0">
                    <a:solidFill>
                      <a:srgbClr val="050505"/>
                    </a:solidFill>
                    <a:effectLst/>
                    <a:latin typeface="Segoe UI Historic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endPara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dirty="0">
                    <a:solidFill>
                      <a:srgbClr val="050505"/>
                    </a:solidFill>
                    <a:effectLst/>
                    <a:latin typeface="Segoe UI Historic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2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dirty="0">
                    <a:solidFill>
                      <a:srgbClr val="050505"/>
                    </a:solidFill>
                    <a:effectLst/>
                    <a:latin typeface="Segoe UI Historic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Let,</a:t>
                </a:r>
                <a:endPara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dirty="0">
                    <a:solidFill>
                      <a:srgbClr val="050505"/>
                    </a:solidFill>
                    <a:effectLst/>
                    <a:latin typeface="Segoe UI Historic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u =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050505"/>
                    </a:solidFill>
                    <a:effectLst/>
                    <a:latin typeface="Segoe UI Historic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dirty="0">
                    <a:solidFill>
                      <a:srgbClr val="050505"/>
                    </a:solidFill>
                    <a:effectLst/>
                    <a:latin typeface="Segoe UI Historic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8C06A-F53C-4EFD-9B72-5F4F362458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79875"/>
                <a:ext cx="10515600" cy="4197088"/>
              </a:xfrm>
              <a:blipFill>
                <a:blip r:embed="rId2"/>
                <a:stretch>
                  <a:fillRect l="-986" t="-2471" r="-870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3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3F493-E9FA-40CD-8E7D-B39E72C0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F1227-2FBF-4570-97E8-9D17B90BF8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marR="0" indent="0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dirty="0">
                    <a:solidFill>
                      <a:srgbClr val="050505"/>
                    </a:solidFill>
                    <a:effectLst/>
                    <a:latin typeface="Segoe UI Historic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Using the Quotient rule’s ,</a:t>
                </a:r>
              </a:p>
              <a:p>
                <a:pPr marL="0" marR="0" indent="0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dirty="0">
                    <a:solidFill>
                      <a:srgbClr val="050505"/>
                    </a:solidFill>
                    <a:effectLst/>
                    <a:latin typeface="Segoe UI Historic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𝑑𝑦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50505"/>
                    </a:solidFill>
                    <a:effectLst/>
                    <a:latin typeface="Segoe UI Historic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                                          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sz="28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  <m:t>𝑑𝑥</m:t>
                            </m:r>
                          </m:den>
                        </m:f>
                        <m:r>
                          <a:rPr lang="en-US" sz="2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    </m:t>
                        </m:r>
                        <m:f>
                          <m:fPr>
                            <m:ctrlPr>
                              <a:rPr lang="en-US" sz="28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  <m:t>𝑑𝑥</m:t>
                            </m:r>
                          </m:den>
                        </m:f>
                        <m:r>
                          <a:rPr lang="en-US" sz="2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                               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)^2</m:t>
                        </m:r>
                      </m:den>
                    </m:f>
                  </m:oMath>
                </a14:m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dirty="0">
                    <a:solidFill>
                      <a:srgbClr val="050505"/>
                    </a:solidFill>
                    <a:effectLst/>
                    <a:latin typeface="Segoe UI Historic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dirty="0">
                    <a:solidFill>
                      <a:srgbClr val="050505"/>
                    </a:solidFill>
                    <a:effectLst/>
                    <a:latin typeface="Segoe UI Historic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                         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∗  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 ∗2</m:t>
                        </m:r>
                        <m:r>
                          <a:rPr lang="en-US" sz="2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                     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dirty="0">
                    <a:solidFill>
                      <a:srgbClr val="050505"/>
                    </a:solidFill>
                    <a:effectLst/>
                    <a:latin typeface="Segoe UI Historic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dirty="0">
                    <a:solidFill>
                      <a:srgbClr val="050505"/>
                    </a:solidFill>
                    <a:effectLst/>
                    <a:latin typeface="Segoe UI Historic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                        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 ∗</m:t>
                        </m:r>
                        <m:r>
                          <a:rPr lang="en-US" sz="2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−2)                     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dirty="0">
                    <a:solidFill>
                      <a:srgbClr val="050505"/>
                    </a:solidFill>
                    <a:effectLst/>
                    <a:latin typeface="Segoe UI Historic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dirty="0">
                    <a:solidFill>
                      <a:srgbClr val="050505"/>
                    </a:solidFill>
                    <a:effectLst/>
                    <a:latin typeface="Segoe UI Historic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                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  <m:t>𝑥</m:t>
                            </m:r>
                            <m:r>
                              <a:rPr lang="en-US" sz="28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  <m:t> 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 (</m:t>
                        </m:r>
                        <m:r>
                          <a:rPr lang="en-US" sz="2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−2)                     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05050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 Historic" panose="020B0502040204020203" pitchFamily="34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F1227-2FBF-4570-97E8-9D17B90BF8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213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EC41-0436-4437-B258-AE8F41CF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9B3946-3F87-4C22-A6D7-A90CE4B4A5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794558" cy="4821665"/>
              </a:xfrm>
            </p:spPr>
            <p:txBody>
              <a:bodyPr>
                <a:normAutofit fontScale="85000" lnSpcReduction="20000"/>
              </a:bodyPr>
              <a:lstStyle/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3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Partial derivative:</a:t>
                </a:r>
                <a:endParaRPr lang="en-US" sz="2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30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derivative of a function of two or more variables with respect to one variable, the other(s) being treated as constant.</a:t>
                </a:r>
                <a:endParaRPr lang="en-US" sz="2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3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Example:              </a:t>
                </a:r>
                <a14:m>
                  <m:oMath xmlns:m="http://schemas.openxmlformats.org/officeDocument/2006/math"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=4</m:t>
                    </m:r>
                    <m:sSup>
                      <m:sSup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sup>
                    </m:sSup>
                  </m:oMath>
                </a14:m>
                <a:endParaRPr lang="en-US" sz="2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3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US" sz="23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Differentiating </a:t>
                </a:r>
                <a:r>
                  <a:rPr lang="en-US" sz="2300" b="1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  <a:r>
                  <a:rPr lang="en-US" sz="23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with respect to </a:t>
                </a:r>
                <a:r>
                  <a:rPr lang="en-US" sz="2300" b="1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3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taking </a:t>
                </a:r>
                <a:r>
                  <a:rPr lang="en-US" sz="2300" b="1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sz="23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as constant,</a:t>
                </a: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</m:sup>
                        </m:sSup>
                      </m:e>
                    </m:d>
                  </m:oMath>
                </a14:m>
                <a:r>
                  <a:rPr lang="en-US" sz="23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=4</m:t>
                    </m:r>
                    <m:sSup>
                      <m:sSup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sup>
                    </m:sSup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3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(Using Chain Rule)</a:t>
                </a:r>
                <a:endParaRPr lang="en-US" sz="2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=4</m:t>
                    </m:r>
                    <m:sSup>
                      <m:sSup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sup>
                    </m:sSup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f>
                      <m:f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3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23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(Here, y is constant)</a:t>
                </a:r>
                <a:r>
                  <a:rPr lang="en-US" sz="23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endParaRPr lang="en-US" sz="2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=4</m:t>
                    </m:r>
                    <m:sSup>
                      <m:sSup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sup>
                    </m:sSup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3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</a:t>
                </a:r>
                <a:endParaRPr lang="en-US" sz="2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=8</m:t>
                    </m:r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sSup>
                      <m:sSup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3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9B3946-3F87-4C22-A6D7-A90CE4B4A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794558" cy="4821665"/>
              </a:xfrm>
              <a:blipFill>
                <a:blip r:embed="rId2"/>
                <a:stretch>
                  <a:fillRect l="-621" t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253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CF01-D7F6-4E90-9D33-A9A2A3F4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BADD63-9931-4952-9474-E4AB15284E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Differentiating </a:t>
                </a:r>
                <a:r>
                  <a:rPr lang="en-US" sz="2800" b="1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with respect to </a:t>
                </a:r>
                <a:r>
                  <a:rPr lang="en-US" sz="2800" b="1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taking </a:t>
                </a:r>
                <a:r>
                  <a:rPr lang="en-US" sz="2800" b="1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as constant,</a:t>
                </a: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=4</m:t>
                    </m:r>
                    <m:sSup>
                      <m:sSup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sup>
                    </m:sSup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2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(Using Chain Rule)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=4</m:t>
                    </m:r>
                    <m:sSup>
                      <m:sSup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sup>
                    </m:sSup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sz="2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(Here, x is constant)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=4</m:t>
                    </m:r>
                    <m:sSup>
                      <m:sSup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sup>
                    </m:sSup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</m:t>
                    </m:r>
                    <m:sSup>
                      <m:sSup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	        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=12</m:t>
                    </m:r>
                    <m:sSup>
                      <m:sSup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BADD63-9931-4952-9474-E4AB15284E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663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L’HOPITAL RULE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mathematics, more specifically calculus, </a:t>
            </a:r>
            <a:r>
              <a:rPr lang="en-US" dirty="0" err="1"/>
              <a:t>L'Hôpital's</a:t>
            </a:r>
            <a:r>
              <a:rPr lang="en-US" dirty="0"/>
              <a:t> rule or </a:t>
            </a:r>
            <a:r>
              <a:rPr lang="en-US" dirty="0" err="1"/>
              <a:t>L'Hospital's</a:t>
            </a:r>
            <a:r>
              <a:rPr lang="en-US" dirty="0"/>
              <a:t> rule provides a technique to evaluate limits of indeterminate forms. Application of the rule often converts an indeterminate form to an expression that can be easily evaluated by substitution.</a:t>
            </a:r>
          </a:p>
        </p:txBody>
      </p:sp>
    </p:spTree>
    <p:extLst>
      <p:ext uri="{BB962C8B-B14F-4D97-AF65-F5344CB8AC3E}">
        <p14:creationId xmlns:p14="http://schemas.microsoft.com/office/powerpoint/2010/main" val="3539726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we  use </a:t>
            </a:r>
            <a:r>
              <a:rPr lang="en-US" dirty="0" err="1"/>
              <a:t>lt</a:t>
            </a:r>
            <a:r>
              <a:rPr lang="en-US" dirty="0"/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7 types Indeterminate form-</a:t>
                </a:r>
              </a:p>
              <a:p>
                <a:r>
                  <a:rPr lang="en-US" dirty="0" err="1"/>
                  <a:t>Indererminate</a:t>
                </a:r>
                <a:r>
                  <a:rPr lang="en-US" dirty="0"/>
                  <a:t> </a:t>
                </a:r>
                <a:r>
                  <a:rPr lang="en-US" dirty="0" err="1"/>
                  <a:t>froms</a:t>
                </a:r>
                <a:r>
                  <a:rPr lang="en-US" dirty="0"/>
                  <a:t> of type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 err="1"/>
                  <a:t>Indererminate</a:t>
                </a:r>
                <a:r>
                  <a:rPr lang="en-US" dirty="0"/>
                  <a:t> </a:t>
                </a:r>
                <a:r>
                  <a:rPr lang="en-US" dirty="0" err="1"/>
                  <a:t>froms</a:t>
                </a:r>
                <a:r>
                  <a:rPr lang="en-US" dirty="0"/>
                  <a:t> of type = 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×∞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Indererminate</a:t>
                </a:r>
                <a:r>
                  <a:rPr lang="en-US" dirty="0"/>
                  <a:t> </a:t>
                </a:r>
                <a:r>
                  <a:rPr lang="en-US" dirty="0" err="1"/>
                  <a:t>froms</a:t>
                </a:r>
                <a:r>
                  <a:rPr lang="en-US" dirty="0"/>
                  <a:t> of type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−∞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Indererminate</a:t>
                </a:r>
                <a:r>
                  <a:rPr lang="en-US" dirty="0"/>
                  <a:t> </a:t>
                </a:r>
                <a:r>
                  <a:rPr lang="en-US" dirty="0" err="1"/>
                  <a:t>froms</a:t>
                </a:r>
                <a:r>
                  <a:rPr lang="en-US" dirty="0"/>
                  <a:t> of type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 err="1"/>
                  <a:t>Indererminate</a:t>
                </a:r>
                <a:r>
                  <a:rPr lang="en-US" dirty="0"/>
                  <a:t> </a:t>
                </a:r>
                <a:r>
                  <a:rPr lang="en-US" dirty="0" err="1"/>
                  <a:t>froms</a:t>
                </a:r>
                <a:r>
                  <a:rPr lang="en-US" dirty="0"/>
                  <a:t> of type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51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1704" y="1690688"/>
                <a:ext cx="10515600" cy="435133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dirty="0"/>
                  <a:t>    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 numerator and denominator have a limit of ∞, so the limit is an indeterminate from of type  ∞ /∞ .</a:t>
                </a:r>
              </a:p>
              <a:p>
                <a:r>
                  <a:rPr lang="en-US" dirty="0"/>
                  <a:t>Appling </a:t>
                </a:r>
                <a:r>
                  <a:rPr lang="en-US" dirty="0" err="1"/>
                  <a:t>L’Hopital’s</a:t>
                </a:r>
                <a:r>
                  <a:rPr lang="en-US" dirty="0"/>
                  <a:t> rules yields.</a:t>
                </a:r>
              </a:p>
              <a:p>
                <a:r>
                  <a:rPr lang="en-US" dirty="0"/>
                  <a:t> 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                           (note that  the derivative of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 is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 =∞ </a:t>
                </a:r>
              </a:p>
              <a:p>
                <a:r>
                  <a:rPr lang="en-US" dirty="0"/>
                  <a:t>Answer=∞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1704" y="1690688"/>
                <a:ext cx="10515600" cy="4351338"/>
              </a:xfrm>
              <a:blipFill>
                <a:blip r:embed="rId2"/>
                <a:stretch>
                  <a:fillRect l="-406" t="-182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263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72F9-57BF-4E69-A104-49D85C0F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E16D19-F250-41A0-AA96-59482A3F21E2}"/>
                  </a:ext>
                </a:extLst>
              </p:cNvPr>
              <p:cNvSpPr txBox="1"/>
              <p:nvPr/>
            </p:nvSpPr>
            <p:spPr>
              <a:xfrm>
                <a:off x="222637" y="1603223"/>
                <a:ext cx="4550541" cy="44365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The Reciprocal Rule </a:t>
                </a:r>
                <a:endPara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Consider</a:t>
                </a:r>
                <a:endPara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y =  </a:t>
                </a:r>
                <a:r>
                  <a:rPr kumimoji="0" lang="en-US" altLang="en-US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1u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   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where (u) is a function in terms of x. </a:t>
                </a:r>
                <a:endPara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Therefore,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𝑑𝑦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−(</m:t>
                        </m:r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Vrinda" panose="020B0502040204020203" pitchFamily="34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Vrinda" panose="020B0502040204020203" pitchFamily="34" charset="0"/>
                                  </a:rPr>
                                  <m:t>𝑢</m:t>
                                </m:r>
                              </m:e>
                            </m:d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Vrinda" panose="020B0502040204020203" pitchFamily="34" charset="0"/>
                              </a:rPr>
                              <m:t>𝑑𝑥</m:t>
                            </m:r>
                          </m:den>
                        </m:f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Vrinda" panose="020B0502040204020203" pitchFamily="34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Vrinda" panose="020B0502040204020203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 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Example: </a:t>
                </a:r>
                <a:endPara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Given  </a:t>
                </a:r>
                <a:endPara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 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Y  =</a:t>
                </a:r>
                <a:r>
                  <a:rPr kumimoji="0" lang="en-US" altLang="en-US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 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12x 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     find, </a:t>
                </a:r>
                <a:r>
                  <a:rPr kumimoji="0" lang="en-US" altLang="en-US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dydx</a:t>
                </a: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Using reciprocal rule, we get.</a:t>
                </a: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U=2x   </a:t>
                </a:r>
                <a:r>
                  <a:rPr kumimoji="0" lang="en-US" altLang="en-US" sz="2000" b="0" i="1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dudx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=2</a:t>
                </a: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1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dydx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=</a:t>
                </a:r>
                <a:r>
                  <a:rPr kumimoji="0" lang="en-US" altLang="en-US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 </a:t>
                </a:r>
                <a:r>
                  <a:rPr kumimoji="0" lang="en-US" altLang="en-US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-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dudxu2</a:t>
                </a: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=   </a:t>
                </a:r>
                <a:r>
                  <a:rPr kumimoji="0" lang="en-US" altLang="en-US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-2(2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x)2</a:t>
                </a: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=</a:t>
                </a:r>
                <a:r>
                  <a:rPr kumimoji="0" lang="en-US" altLang="en-US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-2 4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x2</a:t>
                </a: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E16D19-F250-41A0-AA96-59482A3F2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37" y="1603223"/>
                <a:ext cx="4550541" cy="4436599"/>
              </a:xfrm>
              <a:prstGeom prst="rect">
                <a:avLst/>
              </a:prstGeom>
              <a:blipFill>
                <a:blip r:embed="rId2"/>
                <a:stretch>
                  <a:fillRect l="-2145" t="-824" r="-134" b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345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835F25-F934-4F1E-8653-52580F0151CB}"/>
                  </a:ext>
                </a:extLst>
              </p:cNvPr>
              <p:cNvSpPr txBox="1"/>
              <p:nvPr/>
            </p:nvSpPr>
            <p:spPr>
              <a:xfrm>
                <a:off x="516835" y="728870"/>
                <a:ext cx="11259529" cy="71523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Lucida Sans Unicode" panose="020B0602030504020204" pitchFamily="34" charset="0"/>
                  </a:rPr>
                  <a:t>Implicit differentiation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A0A0A"/>
                  </a:solidFill>
                  <a:latin typeface="Lucida Sans Unicode" panose="020B0602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A0A0A"/>
                    </a:solidFill>
                    <a:latin typeface="Lucida Sans Unicode" panose="020B0602030504020204" pitchFamily="34" charset="0"/>
                  </a:rPr>
                  <a:t>Implicit differentiation</a:t>
                </a:r>
                <a:r>
                  <a:rPr lang="en-US" sz="2000" i="0" dirty="0">
                    <a:solidFill>
                      <a:srgbClr val="0A0A0A"/>
                    </a:solidFill>
                    <a:effectLst/>
                    <a:latin typeface="Lucida Sans Unicode" panose="020B0602030504020204" pitchFamily="34" charset="0"/>
                  </a:rPr>
                  <a:t> involves differentiating both sides of the equation with respect to </a:t>
                </a:r>
                <a:r>
                  <a:rPr lang="en-US" sz="2000" i="1" dirty="0">
                    <a:solidFill>
                      <a:srgbClr val="0A0A0A"/>
                    </a:solidFill>
                    <a:effectLst/>
                    <a:latin typeface="Lucida Sans Unicode" panose="020B0602030504020204" pitchFamily="34" charset="0"/>
                  </a:rPr>
                  <a:t>x</a:t>
                </a:r>
                <a:r>
                  <a:rPr lang="en-US" sz="2000" i="0" dirty="0">
                    <a:solidFill>
                      <a:srgbClr val="0A0A0A"/>
                    </a:solidFill>
                    <a:effectLst/>
                    <a:latin typeface="Lucida Sans Unicode" panose="020B0602030504020204" pitchFamily="34" charset="0"/>
                  </a:rPr>
                  <a:t> and then solving the resulting equation for y’.</a:t>
                </a:r>
                <a:endParaRPr 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x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+y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=16,find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dx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2400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16</m:t>
                        </m:r>
                      </m:e>
                    </m:d>
                  </m:oMath>
                </a14:m>
                <a:r>
                  <a: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     </a:t>
                </a:r>
              </a:p>
              <a:p>
                <a:r>
                  <a:rPr lang="en-US" sz="24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2400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    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   solving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2400" dirty="0"/>
                  <a:t> we obtain</a:t>
                </a:r>
              </a:p>
              <a:p>
                <a:r>
                  <a:rPr lang="en-US" sz="2400" dirty="0"/>
                  <a:t>          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</a:t>
                </a:r>
                <a:endParaRPr lang="en-US" sz="20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835F25-F934-4F1E-8653-52580F015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35" y="728870"/>
                <a:ext cx="11259529" cy="7152343"/>
              </a:xfrm>
              <a:prstGeom prst="rect">
                <a:avLst/>
              </a:prstGeom>
              <a:blipFill>
                <a:blip r:embed="rId2"/>
                <a:stretch>
                  <a:fillRect l="-866" t="-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B9737472-B285-4074-8C04-D3F81C66FE4C}"/>
              </a:ext>
            </a:extLst>
          </p:cNvPr>
          <p:cNvSpPr/>
          <p:nvPr/>
        </p:nvSpPr>
        <p:spPr>
          <a:xfrm>
            <a:off x="5666510" y="3934691"/>
            <a:ext cx="2452254" cy="471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chain rule was used here because y is a function of x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C93E18-386A-4BB7-8343-458DA3A22BAC}"/>
              </a:ext>
            </a:extLst>
          </p:cNvPr>
          <p:cNvSpPr/>
          <p:nvPr/>
        </p:nvSpPr>
        <p:spPr>
          <a:xfrm>
            <a:off x="5666510" y="2812471"/>
            <a:ext cx="2438400" cy="471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Differentiating both sides of the equation</a:t>
            </a:r>
          </a:p>
        </p:txBody>
      </p:sp>
    </p:spTree>
    <p:extLst>
      <p:ext uri="{BB962C8B-B14F-4D97-AF65-F5344CB8AC3E}">
        <p14:creationId xmlns:p14="http://schemas.microsoft.com/office/powerpoint/2010/main" val="121594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E264-F5EC-426D-AA1E-7D7A94B2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 name and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006BF-0955-4C49-AD73-CD32964D1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430"/>
            <a:ext cx="10515600" cy="4777533"/>
          </a:xfrm>
        </p:spPr>
        <p:txBody>
          <a:bodyPr>
            <a:normAutofit fontScale="92500" lnSpcReduction="10000"/>
          </a:bodyPr>
          <a:lstStyle/>
          <a:p>
            <a:r>
              <a:rPr lang="en-US" sz="1800" b="0" i="0" u="none" strike="noStrike" baseline="0" dirty="0">
                <a:latin typeface="ArialMT"/>
              </a:rPr>
              <a:t>Sagar Karmoker                       2020-2-60-054     </a:t>
            </a:r>
          </a:p>
          <a:p>
            <a:r>
              <a:rPr lang="en-US" sz="1800" b="0" i="0" u="none" strike="noStrike" baseline="0" dirty="0">
                <a:latin typeface="ArialMT"/>
              </a:rPr>
              <a:t>  </a:t>
            </a:r>
            <a:r>
              <a:rPr lang="en-US" sz="1800" b="0" i="0" u="none" strike="noStrike" baseline="0" dirty="0" err="1">
                <a:latin typeface="ArialMT"/>
              </a:rPr>
              <a:t>Mortoja</a:t>
            </a:r>
            <a:r>
              <a:rPr lang="en-US" sz="180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Tasrif</a:t>
            </a:r>
            <a:r>
              <a:rPr lang="en-US" sz="180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Rashid            2016-2-80-003</a:t>
            </a:r>
          </a:p>
          <a:p>
            <a:r>
              <a:rPr lang="en-US" sz="1800" b="0" i="0" u="none" strike="noStrike" baseline="0" dirty="0" err="1">
                <a:latin typeface="ArialMT"/>
              </a:rPr>
              <a:t>Md.Jahurul</a:t>
            </a:r>
            <a:r>
              <a:rPr lang="en-US" sz="180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Hoque                  2020-2-60-055</a:t>
            </a:r>
          </a:p>
          <a:p>
            <a:r>
              <a:rPr lang="en-US" sz="1800" b="0" i="0" u="none" strike="noStrike" baseline="0" dirty="0" err="1">
                <a:latin typeface="ArialMT"/>
              </a:rPr>
              <a:t>Taslima</a:t>
            </a:r>
            <a:r>
              <a:rPr lang="en-US" sz="180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Khan Tarin                2020-2-60-058</a:t>
            </a:r>
          </a:p>
          <a:p>
            <a:r>
              <a:rPr lang="en-US" sz="1800" b="0" i="0" u="none" strike="noStrike" baseline="0" dirty="0">
                <a:latin typeface="ArialMT"/>
              </a:rPr>
              <a:t>Sadia Parvin Tisha               2020-2-60-060</a:t>
            </a:r>
          </a:p>
          <a:p>
            <a:r>
              <a:rPr lang="en-US" sz="1800" b="0" i="0" u="none" strike="noStrike" baseline="0" dirty="0" err="1">
                <a:latin typeface="ArialMT"/>
              </a:rPr>
              <a:t>Nurtaz</a:t>
            </a:r>
            <a:r>
              <a:rPr lang="en-US" sz="180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Ahamed                   2020-2-60-062</a:t>
            </a:r>
          </a:p>
          <a:p>
            <a:r>
              <a:rPr lang="en-US" sz="1800" b="0" i="0" u="none" strike="noStrike" baseline="0" dirty="0" err="1">
                <a:latin typeface="ArialMT"/>
              </a:rPr>
              <a:t>Md.Imran</a:t>
            </a:r>
            <a:r>
              <a:rPr lang="en-US" sz="1800" b="0" i="0" u="none" strike="noStrike" baseline="0" dirty="0">
                <a:latin typeface="ArialMT"/>
              </a:rPr>
              <a:t> Hasan </a:t>
            </a:r>
            <a:r>
              <a:rPr lang="en-US" sz="1800" b="0" i="0" u="none" strike="noStrike" baseline="0" dirty="0" err="1">
                <a:latin typeface="ArialMT"/>
              </a:rPr>
              <a:t>Nayem</a:t>
            </a:r>
            <a:r>
              <a:rPr lang="en-US" sz="1800" b="0" i="0" u="none" strike="noStrike" baseline="0" dirty="0">
                <a:latin typeface="ArialMT"/>
              </a:rPr>
              <a:t>    2020-2-60-063</a:t>
            </a:r>
          </a:p>
          <a:p>
            <a:r>
              <a:rPr lang="en-US" sz="1800" b="0" i="0" u="none" strike="noStrike" baseline="0" dirty="0" err="1">
                <a:latin typeface="ArialMT"/>
              </a:rPr>
              <a:t>Ahbab</a:t>
            </a:r>
            <a:r>
              <a:rPr lang="en-US" sz="1800" b="0" i="0" u="none" strike="noStrike" baseline="0" dirty="0">
                <a:latin typeface="ArialMT"/>
              </a:rPr>
              <a:t> Bin Habib               2020-2-60-065</a:t>
            </a:r>
          </a:p>
          <a:p>
            <a:r>
              <a:rPr lang="en-US" sz="1800" b="0" i="0" u="none" strike="noStrike" baseline="0" dirty="0">
                <a:latin typeface="ArialMT"/>
              </a:rPr>
              <a:t>Abdullah Al </a:t>
            </a:r>
            <a:r>
              <a:rPr lang="en-US" sz="1800" b="0" i="0" u="none" strike="noStrike" baseline="0" dirty="0" err="1">
                <a:latin typeface="ArialMT"/>
              </a:rPr>
              <a:t>Mahfuz</a:t>
            </a:r>
            <a:r>
              <a:rPr lang="en-US" sz="1800" b="0" i="0" u="none" strike="noStrike" baseline="0" dirty="0">
                <a:latin typeface="ArialMT"/>
              </a:rPr>
              <a:t>         2020-2-60-066</a:t>
            </a:r>
          </a:p>
          <a:p>
            <a:r>
              <a:rPr lang="en-US" sz="1800" b="0" i="0" u="none" strike="noStrike" baseline="0" dirty="0" err="1">
                <a:latin typeface="ArialMT"/>
              </a:rPr>
              <a:t>Ruba</a:t>
            </a:r>
            <a:r>
              <a:rPr lang="en-US" sz="180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Sazeda</a:t>
            </a:r>
            <a:r>
              <a:rPr lang="en-US" sz="1800" b="0" i="0" u="none" strike="noStrike" baseline="0" dirty="0">
                <a:latin typeface="ArialMT"/>
              </a:rPr>
              <a:t>                  2020-2-60-069</a:t>
            </a:r>
          </a:p>
          <a:p>
            <a:r>
              <a:rPr lang="en-US" sz="1800" b="0" i="0" u="none" strike="noStrike" baseline="0" dirty="0" err="1">
                <a:latin typeface="ArialMT"/>
              </a:rPr>
              <a:t>Md.Farhan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Shariar</a:t>
            </a:r>
            <a:r>
              <a:rPr lang="en-US" sz="1800" b="0" i="0" u="none" strike="noStrike" baseline="0" dirty="0">
                <a:latin typeface="ArialMT"/>
              </a:rPr>
              <a:t> Islam   2020-2-60-086</a:t>
            </a:r>
          </a:p>
          <a:p>
            <a:r>
              <a:rPr lang="en-US" sz="1800" b="0" i="0" u="none" strike="noStrike" baseline="0" dirty="0" err="1">
                <a:latin typeface="ArialMT"/>
              </a:rPr>
              <a:t>Nabiha</a:t>
            </a:r>
            <a:r>
              <a:rPr lang="en-US" sz="1800" b="0" i="0" u="none" strike="noStrike" baseline="0" dirty="0">
                <a:latin typeface="ArialMT"/>
              </a:rPr>
              <a:t> Tahsin Tanha       2020-2-60-087</a:t>
            </a:r>
          </a:p>
          <a:p>
            <a:r>
              <a:rPr lang="en-US" sz="1800" b="0" i="0" u="none" strike="noStrike" baseline="0" dirty="0" err="1">
                <a:latin typeface="ArialMT"/>
              </a:rPr>
              <a:t>Soyoda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Meenmoy</a:t>
            </a:r>
            <a:r>
              <a:rPr lang="en-US" sz="1800" b="0" i="0" u="none" strike="noStrike" baseline="0" dirty="0">
                <a:latin typeface="ArialMT"/>
              </a:rPr>
              <a:t>          2020-2-60-088</a:t>
            </a:r>
          </a:p>
          <a:p>
            <a:r>
              <a:rPr lang="en-US" sz="1800" b="0" i="0" u="none" strike="noStrike" baseline="0" dirty="0" err="1">
                <a:latin typeface="ArialMT"/>
              </a:rPr>
              <a:t>Arifa</a:t>
            </a:r>
            <a:r>
              <a:rPr lang="en-US" sz="1800" b="0" i="0" u="none" strike="noStrike" baseline="0" dirty="0">
                <a:latin typeface="ArialMT"/>
              </a:rPr>
              <a:t> Sultana </a:t>
            </a:r>
            <a:r>
              <a:rPr lang="en-US" sz="1800" b="0" i="0" u="none" strike="noStrike" baseline="0" dirty="0" err="1">
                <a:latin typeface="ArialMT"/>
              </a:rPr>
              <a:t>Mily</a:t>
            </a:r>
            <a:r>
              <a:rPr lang="en-US" sz="1800" b="0" i="0" u="none" strike="noStrike" baseline="0" dirty="0">
                <a:latin typeface="ArialMT"/>
              </a:rPr>
              <a:t>           2020-2-60-092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56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5BC02-C4AC-40BB-8420-C10EEA6E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AF982-4D4D-4248-A5E6-4298B0939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To calculate the profit and loss in business using graphs.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To check the temperature variation.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To determine the speed or distance covered such as miles per hour,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/>
              </a:rPr>
              <a:t>kilometre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 per hour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Derivatives are used to derive many equations in Physics.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In the study of Seismology like to find the range of magnitudes of the earthquake.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8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8DFC-B6DF-4EA3-BD4B-8F027A91B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Differentiation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BA51E-2F04-4CDE-8108-9CD212D49F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B111-8187-4607-BD16-3E8D3D07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1AB48-051B-4FFF-BFA2-21EA80F55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differentiation</a:t>
            </a:r>
          </a:p>
          <a:p>
            <a:r>
              <a:rPr lang="en-US" dirty="0"/>
              <a:t>Why should we use differentiation</a:t>
            </a:r>
          </a:p>
          <a:p>
            <a:r>
              <a:rPr lang="en-US" dirty="0"/>
              <a:t>Where we use differentiation</a:t>
            </a:r>
          </a:p>
          <a:p>
            <a:r>
              <a:rPr lang="en-US" dirty="0"/>
              <a:t>Kinds of differentiation</a:t>
            </a:r>
          </a:p>
          <a:p>
            <a:r>
              <a:rPr lang="en-US" dirty="0"/>
              <a:t>Some math of different techniques</a:t>
            </a:r>
          </a:p>
          <a:p>
            <a:r>
              <a:rPr lang="en-US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45056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FCB9-A597-4BF6-9FC9-5416E551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differentiation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65F4B-CC84-4348-9A88-86F2F633E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process of finding the </a:t>
            </a:r>
            <a:r>
              <a:rPr lang="en-US" b="1" i="0" u="sng" strike="noStrike" dirty="0">
                <a:effectLst/>
                <a:latin typeface="Georgia" panose="020405020504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derivative</a:t>
            </a:r>
            <a:r>
              <a:rPr lang="en-US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, or rate of change, of a </a:t>
            </a:r>
            <a:r>
              <a:rPr lang="en-US" b="0" i="0" u="sng" strike="noStrike" dirty="0">
                <a:effectLst/>
                <a:latin typeface="Georgia" panose="020405020504050203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</a:t>
            </a:r>
            <a:r>
              <a:rPr lang="en-US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F4235-AFE6-4664-9B07-EEC91F32F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99" y="3429000"/>
            <a:ext cx="4000501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4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FEFB-4816-4458-B152-3AD3BFAF7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use differentiation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96A35-840C-4D55-8E2A-688611E11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reveals the rate-of-change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reveals the cumulative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2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A54A-6A72-4739-8D3A-39876F33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use differentiation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61878-1DF5-405D-AA0E-CEE36EC7B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u="sng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Increasing and Decreasing Functions</a:t>
            </a:r>
          </a:p>
          <a:p>
            <a:r>
              <a:rPr lang="en-US" b="1" i="0" u="sng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Stationary Points</a:t>
            </a:r>
          </a:p>
          <a:p>
            <a:r>
              <a:rPr lang="en-US" b="1" i="0" u="sng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Solving Practical Problems</a:t>
            </a:r>
          </a:p>
          <a:p>
            <a:r>
              <a:rPr lang="en-US" b="1" i="0" u="sng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Maximum, Minimum or Point of Inflection?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03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E651-CDCA-4F1E-9A0D-08F9510F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differentiation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6B4DB-9AA2-4327-838F-8B61C3E9D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Product rule</a:t>
            </a:r>
          </a:p>
          <a:p>
            <a:r>
              <a:rPr lang="en-US" sz="2400" b="1" dirty="0"/>
              <a:t>Chain rule</a:t>
            </a:r>
          </a:p>
          <a:p>
            <a:r>
              <a:rPr lang="en-US" sz="2400" b="1" dirty="0"/>
              <a:t>Partial derivate</a:t>
            </a:r>
          </a:p>
          <a:p>
            <a:r>
              <a:rPr lang="en-US" sz="2400" b="1" dirty="0"/>
              <a:t>Power rule</a:t>
            </a:r>
          </a:p>
          <a:p>
            <a:r>
              <a:rPr lang="en-US" sz="2400" b="1" i="0" u="none" strike="noStrike" baseline="0" dirty="0">
                <a:solidFill>
                  <a:srgbClr val="000000"/>
                </a:solidFill>
              </a:rPr>
              <a:t>Reciprocal Rule 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Quotient Rule</a:t>
            </a:r>
          </a:p>
          <a:p>
            <a:r>
              <a:rPr lang="en-US" sz="2400" b="1" i="0" dirty="0">
                <a:solidFill>
                  <a:srgbClr val="202124"/>
                </a:solidFill>
                <a:effectLst/>
              </a:rPr>
              <a:t>Subtraction rule</a:t>
            </a:r>
            <a:endParaRPr lang="en-US" sz="2400" b="1" dirty="0">
              <a:solidFill>
                <a:srgbClr val="000000"/>
              </a:solidFill>
            </a:endParaRPr>
          </a:p>
          <a:p>
            <a:r>
              <a:rPr lang="en-US" sz="2400" b="1" dirty="0"/>
              <a:t>Implicit </a:t>
            </a:r>
          </a:p>
          <a:p>
            <a:r>
              <a:rPr lang="en-US" sz="2400" b="1" dirty="0"/>
              <a:t>L’ </a:t>
            </a:r>
            <a:r>
              <a:rPr lang="en-US" sz="2400" b="1" dirty="0" err="1"/>
              <a:t>Hopital</a:t>
            </a:r>
            <a:r>
              <a:rPr lang="en-US" sz="2400" b="1" dirty="0"/>
              <a:t> rule</a:t>
            </a:r>
          </a:p>
        </p:txBody>
      </p:sp>
    </p:spTree>
    <p:extLst>
      <p:ext uri="{BB962C8B-B14F-4D97-AF65-F5344CB8AC3E}">
        <p14:creationId xmlns:p14="http://schemas.microsoft.com/office/powerpoint/2010/main" val="123144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F970-8D0B-4D95-B917-E5C22007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AAE279-7DFA-4D13-A07B-C9E0533409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US" sz="1800" b="1" i="0" u="none" strike="noStrike" baseline="0" dirty="0">
                    <a:latin typeface="Arial-BoldMT"/>
                  </a:rPr>
                  <a:t>The power rule: </a:t>
                </a:r>
                <a:r>
                  <a:rPr lang="en-US" sz="1800" b="0" i="0" u="none" strike="noStrike" baseline="0" dirty="0">
                    <a:latin typeface="ArialMT"/>
                  </a:rPr>
                  <a:t>The power rule is used to differentiate functions of the </a:t>
                </a:r>
                <a:r>
                  <a:rPr lang="en-US" sz="1800" b="0" i="0" u="none" strike="noStrike" baseline="0" dirty="0" err="1">
                    <a:latin typeface="ArialMT"/>
                  </a:rPr>
                  <a:t>form,whenever</a:t>
                </a:r>
                <a:r>
                  <a:rPr lang="en-US" sz="1800" b="0" i="0" u="none" strike="noStrike" baseline="0" dirty="0">
                    <a:latin typeface="ArialMT"/>
                  </a:rPr>
                  <a:t> is</a:t>
                </a:r>
              </a:p>
              <a:p>
                <a:pPr marL="0" indent="0" algn="l">
                  <a:buNone/>
                </a:pPr>
                <a:r>
                  <a:rPr lang="en-US" sz="1800" b="0" i="0" u="none" strike="noStrike" baseline="0" dirty="0">
                    <a:latin typeface="ArialMT"/>
                  </a:rPr>
                  <a:t>a real </a:t>
                </a:r>
                <a:r>
                  <a:rPr lang="en-US" sz="1800" b="0" i="0" u="none" strike="noStrike" baseline="0" dirty="0" err="1">
                    <a:latin typeface="ArialMT"/>
                  </a:rPr>
                  <a:t>number.The</a:t>
                </a:r>
                <a:r>
                  <a:rPr lang="en-US" sz="1800" b="0" i="0" u="none" strike="noStrike" baseline="0" dirty="0">
                    <a:latin typeface="ArialMT"/>
                  </a:rPr>
                  <a:t> power </a:t>
                </a:r>
                <a:r>
                  <a:rPr lang="en-US" sz="1800" b="0" i="0" u="none" strike="noStrike" baseline="0" dirty="0" err="1">
                    <a:latin typeface="ArialMT"/>
                  </a:rPr>
                  <a:t>rule,one</a:t>
                </a:r>
                <a:r>
                  <a:rPr lang="en-US" sz="1800" b="0" i="0" u="none" strike="noStrike" baseline="0" dirty="0">
                    <a:latin typeface="ArialMT"/>
                  </a:rPr>
                  <a:t> of the most commonly used rules in </a:t>
                </a:r>
                <a:r>
                  <a:rPr lang="en-US" sz="1800" b="0" i="0" u="none" strike="noStrike" baseline="0" dirty="0" err="1">
                    <a:latin typeface="ArialMT"/>
                  </a:rPr>
                  <a:t>calculus,says</a:t>
                </a:r>
                <a:r>
                  <a:rPr lang="en-US" sz="1800" b="0" i="0" u="none" strike="noStrike" baseline="0" dirty="0">
                    <a:latin typeface="ArialMT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b="0" i="0" u="none" strike="noStrike" baseline="0" dirty="0">
                    <a:latin typeface="ArialMT"/>
                  </a:rPr>
                  <a:t>The derivative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b="0" i="1" u="none" strike="noStrike" baseline="0" dirty="0">
                    <a:latin typeface="TimesNewRomanPS-ItalicMT"/>
                  </a:rPr>
                  <a:t> </a:t>
                </a:r>
                <a:r>
                  <a:rPr lang="en-US" sz="1800" b="0" i="0" u="none" strike="noStrike" baseline="0" dirty="0">
                    <a:latin typeface="ArialMT"/>
                  </a:rPr>
                  <a:t>is </a:t>
                </a:r>
                <a:r>
                  <a:rPr lang="en-US" sz="1800" b="0" i="1" u="none" strike="noStrike" baseline="0" dirty="0">
                    <a:latin typeface="TimesNewRomanPS-ItalicMT"/>
                  </a:rPr>
                  <a:t>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b="0" i="0" u="none" strike="noStrike" baseline="0" dirty="0">
                  <a:latin typeface="TimesNewRomanPSMT"/>
                </a:endParaRPr>
              </a:p>
              <a:p>
                <a:pPr marL="0" indent="0" algn="l">
                  <a:buNone/>
                </a:pPr>
                <a:r>
                  <a:rPr lang="en-US" sz="1800" b="1" i="0" u="none" strike="noStrike" baseline="0" dirty="0">
                    <a:latin typeface="Arial-BoldMT"/>
                  </a:rPr>
                  <a:t>Example:</a:t>
                </a:r>
              </a:p>
              <a:p>
                <a:pPr marL="0" indent="0" algn="l">
                  <a:buNone/>
                </a:pPr>
                <a:r>
                  <a:rPr lang="en-US" sz="1800" b="0" i="1" u="none" strike="noStrike" baseline="0" dirty="0">
                    <a:latin typeface="TimesNewRomanPS-ItalicMT"/>
                  </a:rPr>
                  <a:t>Y </a:t>
                </a:r>
                <a:r>
                  <a:rPr lang="en-US" sz="1800" b="0" i="0" u="none" strike="noStrike" baseline="0" dirty="0">
                    <a:latin typeface="TimesNewRomanPSMT"/>
                  </a:rPr>
                  <a:t>=  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b="0" i="0" u="none" strike="noStrike" baseline="0" dirty="0">
                    <a:latin typeface="TimesNewRomanPSMT"/>
                  </a:rPr>
                  <a:t>+ 2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800" b="0" i="0" u="none" strike="noStrike" baseline="0" dirty="0">
                  <a:latin typeface="TimesNewRomanPSMT"/>
                </a:endParaRPr>
              </a:p>
              <a:p>
                <a:pPr marL="0" indent="0" algn="l">
                  <a:buNone/>
                </a:pPr>
                <a:r>
                  <a:rPr lang="en-US" sz="1800" b="0" i="0" u="none" strike="noStrike" baseline="0" dirty="0">
                    <a:latin typeface="ArialMT"/>
                  </a:rPr>
                  <a:t>Now </a:t>
                </a:r>
                <a:r>
                  <a:rPr lang="en-US" sz="1800" b="0" i="0" u="none" strike="noStrike" baseline="0" dirty="0" err="1">
                    <a:latin typeface="ArialMT"/>
                  </a:rPr>
                  <a:t>differational</a:t>
                </a:r>
                <a:r>
                  <a:rPr lang="en-US" sz="1800" b="0" i="0" u="none" strike="noStrike" baseline="0" dirty="0">
                    <a:latin typeface="ArialMT"/>
                  </a:rPr>
                  <a:t> with x,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𝑑</m:t>
                        </m:r>
                        <m:r>
                          <a:rPr lang="en-US" sz="1800" b="0" i="1" smtClean="0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𝑦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5050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1800" b="0" i="0" u="none" strike="noStrike" baseline="0" dirty="0">
                    <a:latin typeface="ArialMT"/>
                  </a:rPr>
                  <a:t>= 5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5050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5050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𝑑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5050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1800" b="0" i="0" u="none" strike="noStrike" baseline="0" dirty="0">
                    <a:latin typeface="ArialM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800" b="0" i="0" u="none" strike="noStrike" baseline="0" dirty="0">
                    <a:latin typeface="ArialMT"/>
                  </a:rPr>
                  <a:t> 2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5050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5050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𝑑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5050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 Historic" panose="020B0502040204020203" pitchFamily="34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1800" dirty="0">
                    <a:latin typeface="ArialM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800" b="0" i="0" u="none" strike="noStrike" baseline="0" dirty="0">
                  <a:latin typeface="ArialMT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ArialMT"/>
                  </a:rPr>
                  <a:t>     = 5 (2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b="0" i="0" u="none" strike="noStrike" baseline="0" dirty="0">
                    <a:latin typeface="ArialMT"/>
                  </a:rPr>
                  <a:t>)+ 2 (3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b="0" i="0" u="none" strike="noStrike" baseline="0" dirty="0">
                    <a:latin typeface="ArialMT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ArialMT"/>
                  </a:rPr>
                  <a:t>      = 5.2</a:t>
                </a:r>
                <a:r>
                  <a:rPr lang="en-US" sz="1800" dirty="0"/>
                  <a:t> x</a:t>
                </a:r>
                <a:r>
                  <a:rPr lang="en-US" sz="1800" dirty="0">
                    <a:latin typeface="ArialMT"/>
                  </a:rPr>
                  <a:t>+ 2. 3</a:t>
                </a:r>
                <a:r>
                  <a:rPr lang="en-US" sz="1800" b="0" u="none" strike="noStrike" baseline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b="0" i="0" u="none" strike="noStrike" baseline="0" dirty="0">
                  <a:latin typeface="ArialMT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ArialMT"/>
                  </a:rPr>
                  <a:t>       =10x + 6</a:t>
                </a:r>
                <a:r>
                  <a:rPr lang="en-US" sz="1800" b="0" u="none" strike="noStrike" baseline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b="0" i="0" u="none" strike="noStrike" baseline="0" dirty="0">
                  <a:latin typeface="ArialM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AAE279-7DFA-4D13-A07B-C9E0533409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912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1017</Words>
  <Application>Microsoft Office PowerPoint</Application>
  <PresentationFormat>Widescreen</PresentationFormat>
  <Paragraphs>176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7" baseType="lpstr">
      <vt:lpstr>Arial</vt:lpstr>
      <vt:lpstr>Arial-BoldMT</vt:lpstr>
      <vt:lpstr>ArialMT</vt:lpstr>
      <vt:lpstr>Calibri</vt:lpstr>
      <vt:lpstr>Calibri Light</vt:lpstr>
      <vt:lpstr>Cambria Math</vt:lpstr>
      <vt:lpstr>Georgia</vt:lpstr>
      <vt:lpstr>Lucida Sans Unicode</vt:lpstr>
      <vt:lpstr>Poppins</vt:lpstr>
      <vt:lpstr>Roboto</vt:lpstr>
      <vt:lpstr>Segoe UI Historic</vt:lpstr>
      <vt:lpstr>Source Sans Pro</vt:lpstr>
      <vt:lpstr>Times New Roman</vt:lpstr>
      <vt:lpstr>TimesNewRomanPS-ItalicMT</vt:lpstr>
      <vt:lpstr>TimesNewRomanPSMT</vt:lpstr>
      <vt:lpstr>Wingdings</vt:lpstr>
      <vt:lpstr>Office Theme</vt:lpstr>
      <vt:lpstr>Welcome to our Presentation</vt:lpstr>
      <vt:lpstr>Group members name and id</vt:lpstr>
      <vt:lpstr>Differentiation </vt:lpstr>
      <vt:lpstr>Content</vt:lpstr>
      <vt:lpstr>What is differentiation</vt:lpstr>
      <vt:lpstr>Why should we use differentiation </vt:lpstr>
      <vt:lpstr>Where we use differentiation </vt:lpstr>
      <vt:lpstr>Kinds of differentiation </vt:lpstr>
      <vt:lpstr>Some problems</vt:lpstr>
      <vt:lpstr>Some problems</vt:lpstr>
      <vt:lpstr>Some problems</vt:lpstr>
      <vt:lpstr>Some problems</vt:lpstr>
      <vt:lpstr>Some problems</vt:lpstr>
      <vt:lpstr>Some problems</vt:lpstr>
      <vt:lpstr>L’HOPITAL RULE</vt:lpstr>
      <vt:lpstr>When we  use lt-</vt:lpstr>
      <vt:lpstr>Some problems</vt:lpstr>
      <vt:lpstr>Some problems</vt:lpstr>
      <vt:lpstr>PowerPoint Presentation</vt:lpstr>
      <vt:lpstr>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Differentiation</dc:title>
  <dc:creator>Lenovo</dc:creator>
  <cp:lastModifiedBy>Lenovo</cp:lastModifiedBy>
  <cp:revision>13</cp:revision>
  <dcterms:created xsi:type="dcterms:W3CDTF">2020-09-13T10:54:14Z</dcterms:created>
  <dcterms:modified xsi:type="dcterms:W3CDTF">2020-09-14T20:43:54Z</dcterms:modified>
</cp:coreProperties>
</file>