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FCA"/>
    <a:srgbClr val="F4F4F2"/>
    <a:srgbClr val="495464"/>
    <a:srgbClr val="E8E8E8"/>
    <a:srgbClr val="455061"/>
    <a:srgbClr val="FFEFEF"/>
    <a:srgbClr val="D3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6433-0B6C-4167-89E4-1CC74B0BCAC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CDEA-B0F4-42B1-AC41-73802E52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5416322"/>
            <a:ext cx="9144000" cy="11586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743" y="4468992"/>
            <a:ext cx="11114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Introducing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E-voting system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743" y="527955"/>
            <a:ext cx="364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M. Ahabb Sheraz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1457" y="527954"/>
            <a:ext cx="278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Semester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CS103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743" y="1523595"/>
            <a:ext cx="364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Reg.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2021327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</p:txBody>
      </p:sp>
      <p:pic>
        <p:nvPicPr>
          <p:cNvPr id="1026" name="Picture 2" descr="File:Vote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71" y="1358951"/>
            <a:ext cx="31051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32" y="453519"/>
            <a:ext cx="1097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Program in action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-SemiBold" panose="000007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1731645"/>
            <a:ext cx="5395508" cy="2367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48" y="1731645"/>
            <a:ext cx="4995432" cy="321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/>
          <a:stretch/>
        </p:blipFill>
        <p:spPr>
          <a:xfrm>
            <a:off x="3246120" y="4361794"/>
            <a:ext cx="3002280" cy="23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915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election</a:t>
            </a:r>
            <a:r>
              <a:rPr lang="en-US" sz="60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.cpp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32" y="1765300"/>
            <a:ext cx="7742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This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 code consists of the following functions:</a:t>
            </a:r>
          </a:p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voter</a:t>
            </a:r>
            <a:r>
              <a:rPr lang="en-US" sz="2400" baseline="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():</a:t>
            </a:r>
            <a:endParaRPr lang="en-US" sz="2400" baseline="0" dirty="0" smtClean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This function verifies if the typed ID has already been registered or not. It returns the </a:t>
            </a: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boolean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 value of 0 if ID has not been registered before.</a:t>
            </a:r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noProof="0" dirty="0" err="1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v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ote_status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():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This function will not allow users to vote again 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who have already casted their vote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 as records of those who have already voted are kept in voted.csv file. It also returns a Boolean value.</a:t>
            </a:r>
            <a:endParaRPr lang="en-US" sz="2400" dirty="0" smtClean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915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election</a:t>
            </a:r>
            <a:r>
              <a:rPr lang="en-US" sz="60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.cpp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32" y="1765300"/>
            <a:ext cx="73005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record_vote_n</a:t>
            </a:r>
            <a:r>
              <a:rPr lang="en-US" sz="2400" baseline="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():</a:t>
            </a:r>
            <a:endParaRPr lang="en-US" sz="2400" baseline="0" dirty="0" smtClean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Updates vote for National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 Assembly candidates.</a:t>
            </a:r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record_vote_p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():</a:t>
            </a:r>
            <a:endParaRPr lang="en-US" sz="2400" dirty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  <a:p>
            <a:pPr lvl="0"/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Updates vote for National Assembly candidates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.</a:t>
            </a:r>
          </a:p>
          <a:p>
            <a:pPr lvl="0"/>
            <a:endParaRPr lang="en-US" sz="2400" dirty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na_displayresults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():</a:t>
            </a:r>
          </a:p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Displays National Assembly election results.</a:t>
            </a:r>
          </a:p>
          <a:p>
            <a:pPr lvl="0"/>
            <a:endParaRPr lang="en-US" sz="2400" dirty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pa_displayresults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():</a:t>
            </a:r>
          </a:p>
          <a:p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Displays 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Provincial 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Assembly election results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.</a:t>
            </a:r>
            <a:endParaRPr lang="en-US" sz="2400" dirty="0">
              <a:solidFill>
                <a:prstClr val="white">
                  <a:lumMod val="50000"/>
                </a:prstClr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72" y="0"/>
            <a:ext cx="7300507" cy="1077218"/>
          </a:xfrm>
          <a:prstGeom prst="rect">
            <a:avLst/>
          </a:prstGeom>
          <a:solidFill>
            <a:srgbClr val="BBBFCA"/>
          </a:solidFill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voter</a:t>
            </a:r>
            <a:r>
              <a:rPr lang="en-US" sz="4000" baseline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()</a:t>
            </a:r>
            <a:endParaRPr lang="en-US" sz="4000" baseline="0" dirty="0" smtClean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2" y="1584960"/>
            <a:ext cx="5562165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72" y="1584960"/>
            <a:ext cx="5624108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5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72" y="0"/>
            <a:ext cx="730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chemeClr val="bg1"/>
                </a:solidFill>
                <a:latin typeface="Metropolis-Regular" panose="00000500000000000000" pitchFamily="50" charset="0"/>
              </a:rPr>
              <a:t>v</a:t>
            </a:r>
            <a:r>
              <a:rPr lang="en-US" sz="4000" dirty="0" err="1" smtClean="0">
                <a:solidFill>
                  <a:schemeClr val="bg1"/>
                </a:solidFill>
                <a:latin typeface="Metropolis-Regular" panose="00000500000000000000" pitchFamily="50" charset="0"/>
              </a:rPr>
              <a:t>ote_status</a:t>
            </a:r>
            <a:r>
              <a:rPr lang="en-US" sz="4000" baseline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()</a:t>
            </a:r>
            <a:endParaRPr lang="en-US" sz="4000" baseline="0" dirty="0" smtClean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584960"/>
            <a:ext cx="4153187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92" y="2311214"/>
            <a:ext cx="5624108" cy="272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7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052" y="0"/>
            <a:ext cx="111714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record_vote_n</a:t>
            </a:r>
            <a:r>
              <a:rPr lang="en-US" sz="4000" baseline="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() </a:t>
            </a:r>
          </a:p>
          <a:p>
            <a:pPr lvl="0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similar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for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record_vote_p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() </a:t>
            </a:r>
            <a:endParaRPr lang="en-US" sz="4000" baseline="0" dirty="0" smtClean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1" y="1965960"/>
            <a:ext cx="3824896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05" y="1833488"/>
            <a:ext cx="3620113" cy="444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30" y="5387340"/>
            <a:ext cx="4396740" cy="126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7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052" y="0"/>
            <a:ext cx="111714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na_displayresults</a:t>
            </a:r>
            <a:r>
              <a:rPr lang="en-US" sz="4000" baseline="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() </a:t>
            </a:r>
          </a:p>
          <a:p>
            <a:pPr lvl="0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similar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for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pa_displayresults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() </a:t>
            </a:r>
            <a:endParaRPr lang="en-US" sz="4000" baseline="0" dirty="0" smtClean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65" y="1912866"/>
            <a:ext cx="4881820" cy="4503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052" y="0"/>
            <a:ext cx="11171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main</a:t>
            </a:r>
            <a:r>
              <a:rPr lang="en-US" sz="4000" baseline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()</a:t>
            </a:r>
            <a:endParaRPr lang="en-US" sz="4000" baseline="0" dirty="0" smtClean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95" y="1353480"/>
            <a:ext cx="6685702" cy="5060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4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94" y="963728"/>
            <a:ext cx="7237453" cy="509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5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8" y="951028"/>
            <a:ext cx="5366372" cy="4700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40" y="1167664"/>
            <a:ext cx="614172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7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807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Problem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SemiBold" panose="00000700000000000000" pitchFamily="50" charset="0"/>
                <a:ea typeface="+mn-ea"/>
                <a:cs typeface="+mn-cs"/>
              </a:rPr>
              <a:t> Statement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3" y="1765300"/>
            <a:ext cx="546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A valid voter will be casting their ballot for the candidates in provincial and federal general elections. After ending the election, the results of the election will be announced.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</p:txBody>
      </p:sp>
      <p:pic>
        <p:nvPicPr>
          <p:cNvPr id="8" name="Picture 2" descr="File:Vote ic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71" y="1358951"/>
            <a:ext cx="31051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32" y="453519"/>
            <a:ext cx="1097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Program in action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etropolis-SemiBold" panose="000007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34" y="4788462"/>
            <a:ext cx="2934923" cy="1801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6362"/>
          <a:stretch/>
        </p:blipFill>
        <p:spPr>
          <a:xfrm>
            <a:off x="8451534" y="190500"/>
            <a:ext cx="2934923" cy="4597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75" y="1619028"/>
            <a:ext cx="3769625" cy="497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87" y="3627682"/>
            <a:ext cx="1965960" cy="151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2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9" y="1668780"/>
            <a:ext cx="3680729" cy="334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20" y="1056640"/>
            <a:ext cx="4472438" cy="4760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3" y="453519"/>
            <a:ext cx="510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Conclusion</a:t>
            </a:r>
            <a:endParaRPr lang="en-US" sz="60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3" y="1765300"/>
            <a:ext cx="6632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This </a:t>
            </a:r>
            <a:r>
              <a:rPr lang="en-US" sz="2400" dirty="0">
                <a:solidFill>
                  <a:schemeClr val="bg1"/>
                </a:solidFill>
                <a:latin typeface="Metropolis-Regular" panose="00000500000000000000" pitchFamily="50" charset="0"/>
              </a:rPr>
              <a:t>project was </a:t>
            </a:r>
            <a:r>
              <a:rPr lang="en-US" sz="24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definitely interesting but also challenging. It tested my knowledge of CS103 to its full extend. By making File-based databases using File handling, I </a:t>
            </a:r>
            <a:r>
              <a:rPr lang="en-US" sz="2400" dirty="0">
                <a:solidFill>
                  <a:schemeClr val="bg1"/>
                </a:solidFill>
                <a:latin typeface="Metropolis-Regular" panose="00000500000000000000" pitchFamily="50" charset="0"/>
              </a:rPr>
              <a:t>was able to complete this task</a:t>
            </a:r>
            <a:r>
              <a:rPr lang="en-US" sz="24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. It was fun creating this project.</a:t>
            </a:r>
            <a:endParaRPr lang="en-US" sz="2400" dirty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1111676"/>
            <a:ext cx="4462115" cy="47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754743" y="4468992"/>
            <a:ext cx="11114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Thank</a:t>
            </a:r>
          </a:p>
          <a:p>
            <a:r>
              <a:rPr lang="en-US" sz="96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You!</a:t>
            </a:r>
            <a:endParaRPr lang="en-US" sz="96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5" name="Picture 2" descr="File:Vote ic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71" y="1358951"/>
            <a:ext cx="31051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807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Instructions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39587" y="1535555"/>
            <a:ext cx="10632670" cy="5182295"/>
            <a:chOff x="1439587" y="1535555"/>
            <a:chExt cx="10632670" cy="5182295"/>
          </a:xfrm>
        </p:grpSpPr>
        <p:sp>
          <p:nvSpPr>
            <p:cNvPr id="7" name="TextBox 6"/>
            <p:cNvSpPr txBox="1"/>
            <p:nvPr/>
          </p:nvSpPr>
          <p:spPr>
            <a:xfrm>
              <a:off x="4602205" y="2066691"/>
              <a:ext cx="6477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 smtClean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1) Users</a:t>
              </a:r>
              <a:r>
                <a:rPr lang="en-US" sz="2400" noProof="0" dirty="0" smtClean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 will register as a voter using their IDs (CNICs). This will be done using voter_registration.cpp program. 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-Regular" panose="00000500000000000000" pitchFamily="50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39587" y="1535555"/>
              <a:ext cx="2934292" cy="3005965"/>
              <a:chOff x="1393867" y="1536620"/>
              <a:chExt cx="2934292" cy="305419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93867" y="1536620"/>
                <a:ext cx="2576091" cy="261742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584958" y="4221480"/>
                <a:ext cx="2743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voter_registration.cpp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641079" y="3650903"/>
              <a:ext cx="3431178" cy="3066947"/>
              <a:chOff x="1399901" y="1473175"/>
              <a:chExt cx="3431178" cy="3066947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99901" y="1473175"/>
                <a:ext cx="2609433" cy="26094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087878" y="4170790"/>
                <a:ext cx="2743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election.cpp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32592" y="4955620"/>
              <a:ext cx="6477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tropolis-Regular" panose="00000500000000000000" pitchFamily="50" charset="0"/>
                </a:rPr>
                <a:t>2) Voters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tropolis-Regular" panose="00000500000000000000" pitchFamily="50" charset="0"/>
                </a:rPr>
                <a:t> will vote for their parties in the election.cpp program.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-Regular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8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-21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788075" y="4438214"/>
            <a:ext cx="111143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The Algorithm </a:t>
            </a:r>
          </a:p>
          <a:p>
            <a:r>
              <a:rPr lang="en-US" sz="10000" dirty="0">
                <a:solidFill>
                  <a:schemeClr val="bg1"/>
                </a:solidFill>
                <a:latin typeface="Metropolis-SemiBold" panose="00000700000000000000" pitchFamily="50" charset="0"/>
              </a:rPr>
              <a:t>a</a:t>
            </a:r>
            <a:r>
              <a:rPr lang="en-US" sz="10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nd Code</a:t>
            </a:r>
            <a:endParaRPr lang="en-US" sz="100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8535" y="4705321"/>
            <a:ext cx="1468643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048" y="1694621"/>
            <a:ext cx="992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noProof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Users will register their IDs in the voter_registration.cpp program. Then these IDs get stored into</a:t>
            </a:r>
            <a:r>
              <a:rPr lang="en-US" sz="24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 voters.csv file. The elections.cpp program will then fetch these IDs from the voters.csv file.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-Regular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32" y="453519"/>
            <a:ext cx="1097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How are 2 programs linked?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-SemiBold" panose="000007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3579" y="3120389"/>
            <a:ext cx="10292854" cy="3658250"/>
            <a:chOff x="563332" y="1610542"/>
            <a:chExt cx="11628668" cy="4154175"/>
          </a:xfrm>
        </p:grpSpPr>
        <p:grpSp>
          <p:nvGrpSpPr>
            <p:cNvPr id="10" name="Group 9"/>
            <p:cNvGrpSpPr/>
            <p:nvPr/>
          </p:nvGrpSpPr>
          <p:grpSpPr>
            <a:xfrm>
              <a:off x="563332" y="2739515"/>
              <a:ext cx="2934292" cy="3025202"/>
              <a:chOff x="1393867" y="1536620"/>
              <a:chExt cx="2934292" cy="3073738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93867" y="1536620"/>
                <a:ext cx="2576091" cy="261742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584958" y="4221480"/>
                <a:ext cx="2743201" cy="388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voter_registration.cpp</a:t>
                </a:r>
                <a:endParaRPr lang="en-US" sz="1600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760822" y="2678533"/>
              <a:ext cx="3431178" cy="3080352"/>
              <a:chOff x="1399901" y="1473175"/>
              <a:chExt cx="3431178" cy="3080352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99901" y="1473175"/>
                <a:ext cx="2609433" cy="26094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087878" y="4170790"/>
                <a:ext cx="2743201" cy="382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election.cpp</a:t>
                </a:r>
                <a:endParaRPr lang="en-US" sz="1600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976" y="1610542"/>
              <a:ext cx="2076293" cy="24170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3" name="Straight Arrow Connector 12"/>
            <p:cNvCxnSpPr>
              <a:stCxn id="18" idx="3"/>
            </p:cNvCxnSpPr>
            <p:nvPr/>
          </p:nvCxnSpPr>
          <p:spPr>
            <a:xfrm flipV="1">
              <a:off x="3139423" y="3032760"/>
              <a:ext cx="1524017" cy="99480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6" idx="1"/>
            </p:cNvCxnSpPr>
            <p:nvPr/>
          </p:nvCxnSpPr>
          <p:spPr>
            <a:xfrm>
              <a:off x="7236805" y="3032760"/>
              <a:ext cx="1524017" cy="9504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90331" y="4027560"/>
              <a:ext cx="1330509" cy="38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v</a:t>
              </a:r>
              <a:r>
                <a:rPr lang="en-US" sz="1600" dirty="0" smtClean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oters.csv</a:t>
              </a:r>
              <a:endParaRPr lang="en-US" sz="1600" dirty="0">
                <a:solidFill>
                  <a:schemeClr val="bg1"/>
                </a:solidFill>
                <a:latin typeface="Metropolis-Regular" panose="00000500000000000000" pitchFamily="50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>
            <a:off x="3317268" y="4785360"/>
            <a:ext cx="1215428" cy="7472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810454" y="4785360"/>
            <a:ext cx="1348949" cy="800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915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prstClr val="white">
                    <a:lumMod val="50000"/>
                  </a:prstClr>
                </a:solidFill>
                <a:latin typeface="Metropolis-SemiBold" panose="00000700000000000000" pitchFamily="50" charset="0"/>
              </a:rPr>
              <a:t>voter_registration.cpp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SemiBold" panose="00000700000000000000" pitchFamily="50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32" y="1765300"/>
            <a:ext cx="73005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This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 code consists of the following functions:</a:t>
            </a:r>
          </a:p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a</a:t>
            </a:r>
            <a:r>
              <a:rPr lang="en-US" sz="2400" baseline="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uthenticate():</a:t>
            </a:r>
          </a:p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This function verifies if the typed ID has already been registered or not. It returns the </a:t>
            </a: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boolean</a:t>
            </a: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 value of 0 if ID has not been registered before.</a:t>
            </a:r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v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oter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etropolis-Regular" panose="00000500000000000000" pitchFamily="50" charset="0"/>
                <a:ea typeface="+mn-ea"/>
                <a:cs typeface="+mn-cs"/>
              </a:rPr>
              <a:t>():</a:t>
            </a:r>
          </a:p>
          <a:p>
            <a:pPr lvl="0"/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Unregisters IDs get stored into the voters.csv using this function. No return value.</a:t>
            </a:r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72" y="0"/>
            <a:ext cx="730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a</a:t>
            </a:r>
            <a:r>
              <a:rPr lang="en-US" sz="4000" baseline="0" dirty="0" smtClean="0">
                <a:solidFill>
                  <a:prstClr val="white">
                    <a:lumMod val="50000"/>
                  </a:prstClr>
                </a:solidFill>
                <a:latin typeface="Metropolis-Regular" panose="00000500000000000000" pitchFamily="50" charset="0"/>
              </a:rPr>
              <a:t>uthenticate()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2" y="1584960"/>
            <a:ext cx="5562165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72" y="1584960"/>
            <a:ext cx="5624108" cy="417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3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72" y="0"/>
            <a:ext cx="730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voter</a:t>
            </a:r>
            <a:r>
              <a:rPr lang="en-US" sz="4000" baseline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"/>
          <a:stretch/>
        </p:blipFill>
        <p:spPr>
          <a:xfrm>
            <a:off x="2305049" y="2308641"/>
            <a:ext cx="7433753" cy="203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5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772" y="0"/>
            <a:ext cx="730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etropolis-Regular" panose="00000500000000000000" pitchFamily="50" charset="0"/>
              <a:ea typeface="+mn-ea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main</a:t>
            </a:r>
            <a:r>
              <a:rPr lang="en-US" sz="4000" baseline="0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()</a:t>
            </a:r>
            <a:endParaRPr lang="en-US" sz="4000" baseline="0" dirty="0" smtClean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5" y="1525088"/>
            <a:ext cx="6374129" cy="432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4"/>
          <a:stretch/>
        </p:blipFill>
        <p:spPr>
          <a:xfrm>
            <a:off x="5557157" y="2430778"/>
            <a:ext cx="6221186" cy="2065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7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379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Metropolis-Regular</vt:lpstr>
      <vt:lpstr>Metropolis-SemiBold</vt:lpstr>
      <vt:lpstr>Wingdings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Lenovo</dc:creator>
  <cp:lastModifiedBy>Lenovo</cp:lastModifiedBy>
  <cp:revision>39</cp:revision>
  <dcterms:created xsi:type="dcterms:W3CDTF">2022-01-13T19:04:44Z</dcterms:created>
  <dcterms:modified xsi:type="dcterms:W3CDTF">2022-01-15T12:03:30Z</dcterms:modified>
</cp:coreProperties>
</file>