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78" r:id="rId5"/>
    <p:sldId id="265" r:id="rId6"/>
    <p:sldId id="266" r:id="rId7"/>
    <p:sldId id="267" r:id="rId8"/>
    <p:sldId id="268" r:id="rId9"/>
    <p:sldId id="269" r:id="rId10"/>
    <p:sldId id="273" r:id="rId11"/>
    <p:sldId id="276" r:id="rId12"/>
    <p:sldId id="270" r:id="rId13"/>
    <p:sldId id="274" r:id="rId14"/>
    <p:sldId id="275" r:id="rId15"/>
    <p:sldId id="279" r:id="rId16"/>
    <p:sldId id="280" r:id="rId17"/>
    <p:sldId id="271" r:id="rId18"/>
    <p:sldId id="281" r:id="rId19"/>
    <p:sldId id="272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D6395-F1F3-44A2-90CF-F55F681C5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383A7E-A66D-4C22-9240-E482F50C1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BA1A31-DE62-40C9-A17C-45BE8EC1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07E5-F7C8-47A3-8AA3-5C0014D2830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489B2E-E780-444F-A8F1-5CC6C543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CB5C2F-7C40-455B-9C4E-6F68FF59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8C19-7764-42DF-A4F6-7ACDA9AAB3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8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C06B8-8F73-459D-B0D4-F04E65B8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4A16EF-42E5-4B77-95E8-8A6889BED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6136D2-BFB8-4F8C-9E08-A6709701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07E5-F7C8-47A3-8AA3-5C0014D2830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39E466-C66E-4F15-B5DC-14FD9A96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A07502-66E2-45A4-BD60-CB6C9201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8C19-7764-42DF-A4F6-7ACDA9AAB3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AA24A6-74A2-4451-BD32-36574C319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334C42-687D-41C2-9493-34FC778D0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3476F-D776-4D99-B5CC-CCBF8EA0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07E5-F7C8-47A3-8AA3-5C0014D2830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4EF704-EB1B-4078-8486-FFAAC3AA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49C60-54C5-4531-9E51-DAAB176D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8C19-7764-42DF-A4F6-7ACDA9AAB3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9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36D0D-E269-444C-9885-BA919266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7400B-7146-4C76-8875-FED3BC9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B0AD80-8A58-4E4D-BF34-E3F3F281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07E5-F7C8-47A3-8AA3-5C0014D2830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9B0BE-1C02-487E-8B36-38FDE7E3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BC49F0-149C-49D8-ADD5-FAEDCCAC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8C19-7764-42DF-A4F6-7ACDA9AAB3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9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519E1-1959-4D2C-BA95-7A6A3B81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048793-5580-4177-B69C-187EBB71E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34DC2F-0A18-4DF2-837F-996B9B6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07E5-F7C8-47A3-8AA3-5C0014D2830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E81A2E-DC78-483B-B60B-681C43D6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B28CF6-A419-4F27-BA6E-00B75A9F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8C19-7764-42DF-A4F6-7ACDA9AAB3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690A5-A221-4271-B54E-44663AC6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52C0EA-F2C4-48F5-ABFD-989E0ADF4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0871BD-FC4D-4ECB-A1BD-FD351AE0E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9E4EEF-FE13-4589-AB77-11357E9F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07E5-F7C8-47A3-8AA3-5C0014D2830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6C97A-15D2-4914-A500-88307F74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090AF6-29D5-4EF0-B0AD-5E8AAD4A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8C19-7764-42DF-A4F6-7ACDA9AAB3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2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14781-A7F2-4ECB-A22E-A6EF51FC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E5D7F6-940B-4255-AAD1-D22C0F11F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AAE09F-0BA7-4C9A-A79B-6F6FEE6FD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4F06D9-7AD4-43C6-9955-B5B8C03D8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2C4E0D-A9EA-4D6E-9069-00A75484A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FB0850-5F7C-4191-B170-CD683AE4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07E5-F7C8-47A3-8AA3-5C0014D2830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99E10D-B74F-4DF2-8423-1B08A267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A1EA9B-73B3-4C44-89D1-EFF71329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8C19-7764-42DF-A4F6-7ACDA9AAB3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0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EF214-C108-48AA-977B-5378F8C6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0D4C51-F45E-4BA0-93F3-7BA6F085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07E5-F7C8-47A3-8AA3-5C0014D2830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DF033-4CA5-4CB6-A287-B8BFF91F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94D764-FC28-431C-8618-3365650C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8C19-7764-42DF-A4F6-7ACDA9AAB3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4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E176BD-E145-447F-852E-3EDD5462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07E5-F7C8-47A3-8AA3-5C0014D2830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76BE50-8113-4C3A-AA13-B23EF464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B85BA6-7576-4C38-B70A-592319C2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8C19-7764-42DF-A4F6-7ACDA9AAB3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5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BAD3D-C678-44F7-ABD4-BD54D9E8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28FBF-D8FC-4FEC-B59B-D27A30750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2EA007-EA12-48D7-A893-C505CEF8F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DE3A1F-B2B5-4FB1-BD19-87109C23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07E5-F7C8-47A3-8AA3-5C0014D2830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7893FA-EBEE-417B-BE09-57B8A148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BF766-A2F3-430D-B2BB-A02D5C2C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8C19-7764-42DF-A4F6-7ACDA9AAB3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5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ABD85-CC59-4BE2-80A8-0EDE0677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5C6B66A-E912-4C25-AD66-CDDDEA499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98BE94-F3DD-4732-B58B-7B5F62275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E9639D-A5A0-4A6D-83B3-0B18AD2D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07E5-F7C8-47A3-8AA3-5C0014D2830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6A3CA6-2F52-46CB-A76F-54DA4622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22ED7B-1F90-4DA7-B9CA-F011EBE1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38C19-7764-42DF-A4F6-7ACDA9AAB3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8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84AEFD-8F26-4116-8F39-E1837E65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72AB91-8E6C-4DD6-845B-60F20D4C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B78379-7D0D-4960-8DD5-62400A86B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C07E5-F7C8-47A3-8AA3-5C0014D2830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F702E-80AA-40E7-B2E6-7D88A4D80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EE17C-D471-47E0-94BB-E255C7491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38C19-7764-42DF-A4F6-7ACDA9AAB3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0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BCCC28-1773-496D-8D4A-D4BF3FB49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GB" sz="4200" dirty="0"/>
              <a:t>Graph database creation and </a:t>
            </a:r>
            <a:r>
              <a:rPr lang="en-GB" sz="4200" dirty="0" err="1"/>
              <a:t>Assortativity</a:t>
            </a:r>
            <a:r>
              <a:rPr lang="en-GB" sz="4200" dirty="0"/>
              <a:t> analysis</a:t>
            </a:r>
            <a:br>
              <a:rPr lang="en-GB" sz="4200" dirty="0"/>
            </a:br>
            <a:r>
              <a:rPr lang="en-GB" sz="4200" dirty="0"/>
              <a:t>in the context of online discourse</a:t>
            </a:r>
            <a:endParaRPr lang="en-US" sz="4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F4D0DC-5445-4ABE-8F25-35C7978F0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5317991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+mj-lt"/>
              </a:rPr>
              <a:t>Individual Project</a:t>
            </a:r>
          </a:p>
          <a:p>
            <a:pPr algn="l"/>
            <a:r>
              <a:rPr lang="en-US" sz="2000" dirty="0">
                <a:latin typeface="+mj-lt"/>
              </a:rPr>
              <a:t>Alexander Haberling</a:t>
            </a:r>
            <a:br>
              <a:rPr lang="en-US" sz="2000" dirty="0">
                <a:latin typeface="+mj-lt"/>
              </a:rPr>
            </a:br>
            <a:r>
              <a:rPr lang="en-US" sz="2000" dirty="0" err="1">
                <a:latin typeface="+mj-lt"/>
              </a:rPr>
              <a:t>Matrikel</a:t>
            </a:r>
            <a:r>
              <a:rPr lang="en-US" sz="2000" dirty="0">
                <a:latin typeface="+mj-lt"/>
              </a:rPr>
              <a:t>-Nr.: 1450868</a:t>
            </a:r>
          </a:p>
        </p:txBody>
      </p:sp>
    </p:spTree>
    <p:extLst>
      <p:ext uri="{BB962C8B-B14F-4D97-AF65-F5344CB8AC3E}">
        <p14:creationId xmlns:p14="http://schemas.microsoft.com/office/powerpoint/2010/main" val="1399857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F44F4-BB72-4D49-842D-9D03DB11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Descriptives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97472-BCA6-47B6-958D-0B52280DA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Maximum Degree (FN):	2.025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Average Degree (FN):	                     4,16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3497005-1D32-4825-8C2E-4D3452C9B0B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    Maximum Degree (LC):	2.025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    Average Degree (LC):                  11,44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C75EBA7-8F43-49B1-861F-34EA1515CFFB}"/>
              </a:ext>
            </a:extLst>
          </p:cNvPr>
          <p:cNvCxnSpPr>
            <a:cxnSpLocks/>
          </p:cNvCxnSpPr>
          <p:nvPr/>
        </p:nvCxnSpPr>
        <p:spPr>
          <a:xfrm>
            <a:off x="6096000" y="1690688"/>
            <a:ext cx="0" cy="48021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3832B7A3-3ECF-41D7-B931-5004C97D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64088"/>
            <a:ext cx="4838382" cy="36287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A9C088-8E70-40EB-BE41-99859D6E1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19" y="2864088"/>
            <a:ext cx="4838383" cy="36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7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1816420-D1F9-4C1E-8319-26C418023731}"/>
              </a:ext>
            </a:extLst>
          </p:cNvPr>
          <p:cNvSpPr/>
          <p:nvPr/>
        </p:nvSpPr>
        <p:spPr>
          <a:xfrm>
            <a:off x="838200" y="2113906"/>
            <a:ext cx="10515600" cy="420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4F44F4-BB72-4D49-842D-9D03DB11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Descriptives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C9853E-F3F8-4DB2-81A3-2F29F2B26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07750" y="2926471"/>
            <a:ext cx="2825116" cy="312420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7ADA42E-E66A-43E6-B965-BDA76C6E8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59" y="3076015"/>
            <a:ext cx="4004742" cy="3064314"/>
          </a:xfrm>
          <a:prstGeom prst="rect">
            <a:avLst/>
          </a:prstGeom>
        </p:spPr>
      </p:pic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855123B3-DFE1-404C-B03B-27DE6D0B0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25384">
            <a:off x="5440635" y="2499204"/>
            <a:ext cx="2389401" cy="328784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4AA07BE-17EB-411B-9382-D9651BE481B0}"/>
              </a:ext>
            </a:extLst>
          </p:cNvPr>
          <p:cNvSpPr/>
          <p:nvPr/>
        </p:nvSpPr>
        <p:spPr>
          <a:xfrm>
            <a:off x="838200" y="1805553"/>
            <a:ext cx="10515600" cy="9992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90DA91C4-4379-47CB-86F4-6A0CF70D14C0}"/>
              </a:ext>
            </a:extLst>
          </p:cNvPr>
          <p:cNvSpPr txBox="1">
            <a:spLocks/>
          </p:cNvSpPr>
          <p:nvPr/>
        </p:nvSpPr>
        <p:spPr>
          <a:xfrm>
            <a:off x="7831202" y="1944748"/>
            <a:ext cx="2867320" cy="82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Node Betweenness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Centrality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60A5F6AE-0BBB-4258-B46D-9C988B86E7A3}"/>
              </a:ext>
            </a:extLst>
          </p:cNvPr>
          <p:cNvSpPr txBox="1">
            <a:spLocks/>
          </p:cNvSpPr>
          <p:nvPr/>
        </p:nvSpPr>
        <p:spPr>
          <a:xfrm>
            <a:off x="2380505" y="1950004"/>
            <a:ext cx="2867320" cy="82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Closeness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Centrality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EFE03D51-2AC6-4F33-A29D-41E6448B5F44}"/>
              </a:ext>
            </a:extLst>
          </p:cNvPr>
          <p:cNvSpPr txBox="1">
            <a:spLocks/>
          </p:cNvSpPr>
          <p:nvPr/>
        </p:nvSpPr>
        <p:spPr>
          <a:xfrm>
            <a:off x="5384732" y="1944748"/>
            <a:ext cx="2867320" cy="82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Eigenvector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Centrality</a:t>
            </a:r>
          </a:p>
        </p:txBody>
      </p:sp>
    </p:spTree>
    <p:extLst>
      <p:ext uri="{BB962C8B-B14F-4D97-AF65-F5344CB8AC3E}">
        <p14:creationId xmlns:p14="http://schemas.microsoft.com/office/powerpoint/2010/main" val="57369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F44F4-BB72-4D49-842D-9D03DB11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Descriptives</a:t>
            </a:r>
            <a:endParaRPr lang="en-US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9C9402E-5310-4BE2-886F-59A34DAF39AE}"/>
              </a:ext>
            </a:extLst>
          </p:cNvPr>
          <p:cNvSpPr txBox="1">
            <a:spLocks/>
          </p:cNvSpPr>
          <p:nvPr/>
        </p:nvSpPr>
        <p:spPr>
          <a:xfrm>
            <a:off x="7586876" y="1690688"/>
            <a:ext cx="4449238" cy="82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Node Betweenness Centrality (LC)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A6275D9-EADF-40F8-A95F-C3CEA842831A}"/>
              </a:ext>
            </a:extLst>
          </p:cNvPr>
          <p:cNvSpPr txBox="1">
            <a:spLocks/>
          </p:cNvSpPr>
          <p:nvPr/>
        </p:nvSpPr>
        <p:spPr>
          <a:xfrm>
            <a:off x="704760" y="1690688"/>
            <a:ext cx="3351490" cy="82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Closeness Centrality (LC)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180BE6D-1C30-4A8D-8FED-F76CE62BEA89}"/>
              </a:ext>
            </a:extLst>
          </p:cNvPr>
          <p:cNvSpPr txBox="1">
            <a:spLocks/>
          </p:cNvSpPr>
          <p:nvPr/>
        </p:nvSpPr>
        <p:spPr>
          <a:xfrm>
            <a:off x="4371881" y="1690688"/>
            <a:ext cx="3448238" cy="82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Eigenvector Centrality (LC)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C3123E0-AED2-4846-A5AB-CC626D1E6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661" y="2264285"/>
            <a:ext cx="3620678" cy="271550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5168A79-2FD3-45C2-AC53-93F4C3E44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56" y="2264284"/>
            <a:ext cx="3620678" cy="271550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F1E6B90-F121-4BA4-A12C-E102229B3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66" y="2264284"/>
            <a:ext cx="3620678" cy="2715509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FBFF8087-911C-4A20-B6CA-A41054A3B1CA}"/>
              </a:ext>
            </a:extLst>
          </p:cNvPr>
          <p:cNvSpPr txBox="1">
            <a:spLocks/>
          </p:cNvSpPr>
          <p:nvPr/>
        </p:nvSpPr>
        <p:spPr>
          <a:xfrm>
            <a:off x="4285661" y="5138727"/>
            <a:ext cx="3620678" cy="829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Average: 0,0024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Eigenvector (LC): 3028,057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20015DCE-5224-4811-971F-947A3AFEC9FA}"/>
              </a:ext>
            </a:extLst>
          </p:cNvPr>
          <p:cNvSpPr txBox="1">
            <a:spLocks/>
          </p:cNvSpPr>
          <p:nvPr/>
        </p:nvSpPr>
        <p:spPr>
          <a:xfrm>
            <a:off x="570166" y="5138725"/>
            <a:ext cx="3620678" cy="41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Average: 0,277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99768570-3E64-4C60-911E-D72037186E4D}"/>
              </a:ext>
            </a:extLst>
          </p:cNvPr>
          <p:cNvSpPr txBox="1">
            <a:spLocks/>
          </p:cNvSpPr>
          <p:nvPr/>
        </p:nvSpPr>
        <p:spPr>
          <a:xfrm>
            <a:off x="8001156" y="5138725"/>
            <a:ext cx="3620678" cy="41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Average: 0,00016</a:t>
            </a:r>
          </a:p>
        </p:txBody>
      </p:sp>
    </p:spTree>
    <p:extLst>
      <p:ext uri="{BB962C8B-B14F-4D97-AF65-F5344CB8AC3E}">
        <p14:creationId xmlns:p14="http://schemas.microsoft.com/office/powerpoint/2010/main" val="290254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F44F4-BB72-4D49-842D-9D03DB11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Assortative Mixing</a:t>
            </a:r>
          </a:p>
        </p:txBody>
      </p:sp>
      <p:pic>
        <p:nvPicPr>
          <p:cNvPr id="8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D6EF80D-5A7D-4739-B143-0F1DB977C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08" y="3429000"/>
            <a:ext cx="10282784" cy="2931983"/>
          </a:xfr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6CF116F-9595-4062-A71E-00E00A98DB0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795" cy="155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</a:rPr>
              <a:t>Additional </a:t>
            </a:r>
            <a:r>
              <a:rPr lang="de-DE" dirty="0" err="1">
                <a:solidFill>
                  <a:schemeClr val="bg1"/>
                </a:solidFill>
              </a:rPr>
              <a:t>small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preprocessing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 err="1">
                <a:solidFill>
                  <a:schemeClr val="bg1"/>
                </a:solidFill>
              </a:rPr>
              <a:t>Node</a:t>
            </a:r>
            <a:r>
              <a:rPr lang="de-DE" dirty="0">
                <a:solidFill>
                  <a:schemeClr val="bg1"/>
                </a:solidFill>
              </a:rPr>
              <a:t> feature </a:t>
            </a:r>
            <a:r>
              <a:rPr lang="de-DE" dirty="0" err="1">
                <a:solidFill>
                  <a:schemeClr val="bg1"/>
                </a:solidFill>
              </a:rPr>
              <a:t>transfer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>
                <a:solidFill>
                  <a:schemeClr val="bg1"/>
                </a:solidFill>
              </a:rPr>
              <a:t>Non-negative skalar </a:t>
            </a:r>
            <a:r>
              <a:rPr lang="de-DE" dirty="0" err="1">
                <a:solidFill>
                  <a:schemeClr val="bg1"/>
                </a:solidFill>
              </a:rPr>
              <a:t>values</a:t>
            </a:r>
            <a:endParaRPr lang="de-DE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701FE27-95AA-432E-A90D-A400EF56CEE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15521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4A174CC8-60F7-4AE5-BB8B-FC12EA80613C}"/>
              </a:ext>
            </a:extLst>
          </p:cNvPr>
          <p:cNvSpPr txBox="1">
            <a:spLocks/>
          </p:cNvSpPr>
          <p:nvPr/>
        </p:nvSpPr>
        <p:spPr>
          <a:xfrm>
            <a:off x="6425939" y="1825624"/>
            <a:ext cx="2576660" cy="15521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Value </a:t>
            </a:r>
            <a:r>
              <a:rPr lang="de-DE" dirty="0" err="1">
                <a:solidFill>
                  <a:schemeClr val="bg1"/>
                </a:solidFill>
              </a:rPr>
              <a:t>range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  <a:p>
            <a:r>
              <a:rPr lang="en-GB" sz="1800" dirty="0">
                <a:solidFill>
                  <a:schemeClr val="bg1"/>
                </a:solidFill>
              </a:rPr>
              <a:t>Pro </a:t>
            </a:r>
          </a:p>
          <a:p>
            <a:r>
              <a:rPr lang="en-GB" sz="1800" dirty="0">
                <a:solidFill>
                  <a:schemeClr val="bg1"/>
                </a:solidFill>
              </a:rPr>
              <a:t>Con</a:t>
            </a:r>
          </a:p>
          <a:p>
            <a:r>
              <a:rPr lang="en-GB" sz="1800" dirty="0">
                <a:solidFill>
                  <a:schemeClr val="bg1"/>
                </a:solidFill>
              </a:rPr>
              <a:t>Und (undecided)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F0F1BA5E-BEAF-4180-9FF9-189CB39E2198}"/>
              </a:ext>
            </a:extLst>
          </p:cNvPr>
          <p:cNvSpPr txBox="1">
            <a:spLocks/>
          </p:cNvSpPr>
          <p:nvPr/>
        </p:nvSpPr>
        <p:spPr>
          <a:xfrm>
            <a:off x="8672661" y="1960560"/>
            <a:ext cx="2576660" cy="155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N/S (not saying)</a:t>
            </a:r>
          </a:p>
          <a:p>
            <a:r>
              <a:rPr lang="en-GB" sz="1600" dirty="0">
                <a:solidFill>
                  <a:schemeClr val="bg1"/>
                </a:solidFill>
              </a:rPr>
              <a:t>N/O (no opinion).</a:t>
            </a:r>
            <a:endParaRPr lang="de-DE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6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F44F4-BB72-4D49-842D-9D03DB11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Assortative Mixing</a:t>
            </a:r>
            <a:endParaRPr lang="en-US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72FDFC0A-CFDB-470A-BCA5-A360E5675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8710"/>
            <a:ext cx="5072406" cy="38043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E6009AE-6345-4345-9E4D-4EAF3E055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94" y="2108710"/>
            <a:ext cx="5072406" cy="3804305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261D1B2-A64D-4267-9656-E75499D965EF}"/>
              </a:ext>
            </a:extLst>
          </p:cNvPr>
          <p:cNvSpPr txBox="1">
            <a:spLocks/>
          </p:cNvSpPr>
          <p:nvPr/>
        </p:nvSpPr>
        <p:spPr>
          <a:xfrm>
            <a:off x="838201" y="1561675"/>
            <a:ext cx="5072406" cy="85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000" dirty="0">
                <a:solidFill>
                  <a:schemeClr val="bg1"/>
                </a:solidFill>
              </a:rPr>
              <a:t>Strong Opinion (Pro/</a:t>
            </a:r>
            <a:r>
              <a:rPr lang="de-DE" sz="2000" dirty="0" err="1">
                <a:solidFill>
                  <a:schemeClr val="bg1"/>
                </a:solidFill>
              </a:rPr>
              <a:t>Con</a:t>
            </a:r>
            <a:r>
              <a:rPr lang="de-DE" sz="2000" dirty="0">
                <a:solidFill>
                  <a:schemeClr val="bg1"/>
                </a:solidFill>
              </a:rPr>
              <a:t>) – </a:t>
            </a:r>
            <a:r>
              <a:rPr lang="de-DE" sz="2000" dirty="0" err="1">
                <a:solidFill>
                  <a:schemeClr val="bg1"/>
                </a:solidFill>
              </a:rPr>
              <a:t>Abortion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997DDE8-A674-4E6A-A5C2-55F7F4953157}"/>
              </a:ext>
            </a:extLst>
          </p:cNvPr>
          <p:cNvSpPr txBox="1">
            <a:spLocks/>
          </p:cNvSpPr>
          <p:nvPr/>
        </p:nvSpPr>
        <p:spPr>
          <a:xfrm>
            <a:off x="6281393" y="1561674"/>
            <a:ext cx="5072406" cy="85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/>
                </a:solidFill>
              </a:rPr>
              <a:t>Strong Opinion (Pro/</a:t>
            </a:r>
            <a:r>
              <a:rPr lang="de-DE" sz="2000" dirty="0" err="1">
                <a:solidFill>
                  <a:schemeClr val="bg1"/>
                </a:solidFill>
              </a:rPr>
              <a:t>Con</a:t>
            </a:r>
            <a:r>
              <a:rPr lang="de-DE" sz="2000" dirty="0">
                <a:solidFill>
                  <a:schemeClr val="bg1"/>
                </a:solidFill>
              </a:rPr>
              <a:t>) – Gay </a:t>
            </a:r>
            <a:r>
              <a:rPr lang="de-DE" sz="2000" dirty="0" err="1">
                <a:solidFill>
                  <a:schemeClr val="bg1"/>
                </a:solidFill>
              </a:rPr>
              <a:t>Marriage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4B00BC6-280C-49E5-B12C-0BFC251D6418}"/>
              </a:ext>
            </a:extLst>
          </p:cNvPr>
          <p:cNvSpPr txBox="1">
            <a:spLocks/>
          </p:cNvSpPr>
          <p:nvPr/>
        </p:nvSpPr>
        <p:spPr>
          <a:xfrm>
            <a:off x="838200" y="6006413"/>
            <a:ext cx="5072406" cy="85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>
                <a:solidFill>
                  <a:schemeClr val="bg1"/>
                </a:solidFill>
              </a:rPr>
              <a:t>Con-Con:	23.654 / 6.798 = 3,47955 </a:t>
            </a:r>
          </a:p>
          <a:p>
            <a:pPr marL="0" indent="0" algn="ctr">
              <a:buNone/>
            </a:pPr>
            <a:r>
              <a:rPr lang="en-GB" sz="2000" dirty="0">
                <a:solidFill>
                  <a:schemeClr val="bg1"/>
                </a:solidFill>
              </a:rPr>
              <a:t>Pro-Pro:		23.464 / 6.877 = 3,41195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7E76FF6-0197-4FE5-8ED3-A54811BDFB9E}"/>
              </a:ext>
            </a:extLst>
          </p:cNvPr>
          <p:cNvSpPr txBox="1">
            <a:spLocks/>
          </p:cNvSpPr>
          <p:nvPr/>
        </p:nvSpPr>
        <p:spPr>
          <a:xfrm>
            <a:off x="6278251" y="6006412"/>
            <a:ext cx="5072406" cy="85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>
                <a:solidFill>
                  <a:schemeClr val="bg1"/>
                </a:solidFill>
              </a:rPr>
              <a:t>Con-Con:                 </a:t>
            </a:r>
            <a:r>
              <a:rPr lang="it-IT" sz="2000" dirty="0">
                <a:solidFill>
                  <a:schemeClr val="bg1"/>
                </a:solidFill>
              </a:rPr>
              <a:t>9.044 / 3618 = 2,5 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2000" dirty="0">
                <a:solidFill>
                  <a:schemeClr val="bg1"/>
                </a:solidFill>
              </a:rPr>
              <a:t>Pro-Pro:           </a:t>
            </a:r>
            <a:r>
              <a:rPr lang="it-IT" sz="2000" dirty="0">
                <a:solidFill>
                  <a:schemeClr val="bg1"/>
                </a:solidFill>
              </a:rPr>
              <a:t>43.298 / 8.756 = 4,945 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17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F44F4-BB72-4D49-842D-9D03DB11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Assortative Mixing</a:t>
            </a:r>
            <a:endParaRPr lang="en-US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72FDFC0A-CFDB-470A-BCA5-A360E5675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8710"/>
            <a:ext cx="5072406" cy="38043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E6009AE-6345-4345-9E4D-4EAF3E055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94" y="2108710"/>
            <a:ext cx="5072406" cy="3804305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261D1B2-A64D-4267-9656-E75499D965EF}"/>
              </a:ext>
            </a:extLst>
          </p:cNvPr>
          <p:cNvSpPr txBox="1">
            <a:spLocks/>
          </p:cNvSpPr>
          <p:nvPr/>
        </p:nvSpPr>
        <p:spPr>
          <a:xfrm>
            <a:off x="838201" y="1561675"/>
            <a:ext cx="5072406" cy="85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/>
                </a:solidFill>
              </a:rPr>
              <a:t>Strong Opinion (Pro/</a:t>
            </a:r>
            <a:r>
              <a:rPr lang="de-DE" sz="2000" dirty="0" err="1">
                <a:solidFill>
                  <a:schemeClr val="bg1"/>
                </a:solidFill>
              </a:rPr>
              <a:t>Con</a:t>
            </a:r>
            <a:r>
              <a:rPr lang="de-DE" sz="2000" dirty="0">
                <a:solidFill>
                  <a:schemeClr val="bg1"/>
                </a:solidFill>
              </a:rPr>
              <a:t>) – Global </a:t>
            </a:r>
            <a:r>
              <a:rPr lang="de-DE" sz="2000" dirty="0" err="1">
                <a:solidFill>
                  <a:schemeClr val="bg1"/>
                </a:solidFill>
              </a:rPr>
              <a:t>Warming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997DDE8-A674-4E6A-A5C2-55F7F4953157}"/>
              </a:ext>
            </a:extLst>
          </p:cNvPr>
          <p:cNvSpPr txBox="1">
            <a:spLocks/>
          </p:cNvSpPr>
          <p:nvPr/>
        </p:nvSpPr>
        <p:spPr>
          <a:xfrm>
            <a:off x="6281393" y="1561674"/>
            <a:ext cx="5072406" cy="85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/>
                </a:solidFill>
              </a:rPr>
              <a:t>Strong Opinion (Pro/</a:t>
            </a:r>
            <a:r>
              <a:rPr lang="de-DE" sz="2000" dirty="0" err="1">
                <a:solidFill>
                  <a:schemeClr val="bg1"/>
                </a:solidFill>
              </a:rPr>
              <a:t>Con</a:t>
            </a:r>
            <a:r>
              <a:rPr lang="de-DE" sz="2000" dirty="0">
                <a:solidFill>
                  <a:schemeClr val="bg1"/>
                </a:solidFill>
              </a:rPr>
              <a:t>) – Drug </a:t>
            </a:r>
            <a:r>
              <a:rPr lang="de-DE" sz="2000" dirty="0" err="1">
                <a:solidFill>
                  <a:schemeClr val="bg1"/>
                </a:solidFill>
              </a:rPr>
              <a:t>Legalization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4B00BC6-280C-49E5-B12C-0BFC251D6418}"/>
              </a:ext>
            </a:extLst>
          </p:cNvPr>
          <p:cNvSpPr txBox="1">
            <a:spLocks/>
          </p:cNvSpPr>
          <p:nvPr/>
        </p:nvSpPr>
        <p:spPr>
          <a:xfrm>
            <a:off x="838200" y="6006413"/>
            <a:ext cx="5072406" cy="85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>
                <a:solidFill>
                  <a:schemeClr val="bg1"/>
                </a:solidFill>
              </a:rPr>
              <a:t>Con-Con:	   </a:t>
            </a:r>
            <a:r>
              <a:rPr lang="it-IT" sz="2000" dirty="0">
                <a:solidFill>
                  <a:schemeClr val="bg1"/>
                </a:solidFill>
              </a:rPr>
              <a:t>4.750 / 2.804 = 1,694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2000" dirty="0">
                <a:solidFill>
                  <a:schemeClr val="bg1"/>
                </a:solidFill>
              </a:rPr>
              <a:t>Pro-Pro:		</a:t>
            </a:r>
            <a:r>
              <a:rPr lang="it-IT" sz="2000" dirty="0">
                <a:solidFill>
                  <a:schemeClr val="bg1"/>
                </a:solidFill>
              </a:rPr>
              <a:t> 39.210 / 7.925 = 4,948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7E76FF6-0197-4FE5-8ED3-A54811BDFB9E}"/>
              </a:ext>
            </a:extLst>
          </p:cNvPr>
          <p:cNvSpPr txBox="1">
            <a:spLocks/>
          </p:cNvSpPr>
          <p:nvPr/>
        </p:nvSpPr>
        <p:spPr>
          <a:xfrm>
            <a:off x="6278251" y="6006412"/>
            <a:ext cx="5072406" cy="85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>
                <a:solidFill>
                  <a:schemeClr val="bg1"/>
                </a:solidFill>
              </a:rPr>
              <a:t>Con-Con:                 </a:t>
            </a:r>
            <a:r>
              <a:rPr lang="it-IT" sz="2000" dirty="0">
                <a:solidFill>
                  <a:schemeClr val="bg1"/>
                </a:solidFill>
              </a:rPr>
              <a:t>12.100 / 5.802 = 2,086 </a:t>
            </a:r>
          </a:p>
          <a:p>
            <a:pPr marL="0" indent="0" algn="ctr">
              <a:buNone/>
            </a:pPr>
            <a:r>
              <a:rPr lang="en-GB" sz="2000" dirty="0">
                <a:solidFill>
                  <a:schemeClr val="bg1"/>
                </a:solidFill>
              </a:rPr>
              <a:t>Pro-Pro:                     </a:t>
            </a:r>
            <a:r>
              <a:rPr lang="it-IT" sz="2000" dirty="0">
                <a:solidFill>
                  <a:schemeClr val="bg1"/>
                </a:solidFill>
              </a:rPr>
              <a:t>30.226 / 6.207 = 4,89 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646321-2BA7-4CC5-8538-3DC8D159F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51" y="2108709"/>
            <a:ext cx="5072406" cy="380430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57BBCC2-3B10-46AE-A9E4-E9CDE94F7D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08709"/>
            <a:ext cx="5072406" cy="380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21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F44F4-BB72-4D49-842D-9D03DB11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Assortative Mixing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261D1B2-A64D-4267-9656-E75499D965EF}"/>
              </a:ext>
            </a:extLst>
          </p:cNvPr>
          <p:cNvSpPr txBox="1">
            <a:spLocks/>
          </p:cNvSpPr>
          <p:nvPr/>
        </p:nvSpPr>
        <p:spPr>
          <a:xfrm>
            <a:off x="1010829" y="2288357"/>
            <a:ext cx="4459664" cy="228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</a:rPr>
              <a:t>Con-Con: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</a:rPr>
              <a:t>12.218 / 3.206 = 3,811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</a:rPr>
              <a:t>Pro-Pro: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</a:rPr>
              <a:t>20.926 / 5.873 = 3,563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4B00BC6-280C-49E5-B12C-0BFC251D6418}"/>
              </a:ext>
            </a:extLst>
          </p:cNvPr>
          <p:cNvSpPr txBox="1">
            <a:spLocks/>
          </p:cNvSpPr>
          <p:nvPr/>
        </p:nvSpPr>
        <p:spPr>
          <a:xfrm>
            <a:off x="838200" y="6006413"/>
            <a:ext cx="5072406" cy="85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388E52F-71C1-4D85-884F-3767CFBB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121" y="1885361"/>
            <a:ext cx="6328920" cy="4746690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337FBE1-9027-4FE1-A9F3-7E5173284F26}"/>
              </a:ext>
            </a:extLst>
          </p:cNvPr>
          <p:cNvSpPr txBox="1">
            <a:spLocks/>
          </p:cNvSpPr>
          <p:nvPr/>
        </p:nvSpPr>
        <p:spPr>
          <a:xfrm>
            <a:off x="5643121" y="1348033"/>
            <a:ext cx="6328920" cy="53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/>
                </a:solidFill>
              </a:rPr>
              <a:t>Strong Opinion (Pro/</a:t>
            </a:r>
            <a:r>
              <a:rPr lang="de-DE" sz="2000" dirty="0" err="1">
                <a:solidFill>
                  <a:schemeClr val="bg1"/>
                </a:solidFill>
              </a:rPr>
              <a:t>Con</a:t>
            </a:r>
            <a:r>
              <a:rPr lang="de-DE" sz="2000" dirty="0">
                <a:solidFill>
                  <a:schemeClr val="bg1"/>
                </a:solidFill>
              </a:rPr>
              <a:t>) – National Health Care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7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F44F4-BB72-4D49-842D-9D03DB11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97472-BCA6-47B6-958D-0B52280D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Graph Database: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Optimization of Neo4j population		(utilizing APOC)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Overcoming anomalies in time dimension	(contacting authors)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fine-grained time representation		(currently in year-grain)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Incorporating </a:t>
            </a:r>
            <a:r>
              <a:rPr lang="en-US" i="1" dirty="0">
                <a:solidFill>
                  <a:schemeClr val="bg1"/>
                </a:solidFill>
              </a:rPr>
              <a:t>Issues </a:t>
            </a:r>
            <a:r>
              <a:rPr lang="en-US" dirty="0">
                <a:solidFill>
                  <a:schemeClr val="bg1"/>
                </a:solidFill>
              </a:rPr>
              <a:t>nodes in </a:t>
            </a:r>
            <a:r>
              <a:rPr lang="en-US" i="1" dirty="0">
                <a:solidFill>
                  <a:schemeClr val="bg1"/>
                </a:solidFill>
              </a:rPr>
              <a:t>User</a:t>
            </a:r>
            <a:r>
              <a:rPr lang="en-US" dirty="0">
                <a:solidFill>
                  <a:schemeClr val="bg1"/>
                </a:solidFill>
              </a:rPr>
              <a:t> nodes </a:t>
            </a:r>
          </a:p>
          <a:p>
            <a:pPr marL="457200" lvl="1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Preprocessing: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Revising approach 2 &amp; 3				(arbitrary exclusion)</a:t>
            </a:r>
          </a:p>
        </p:txBody>
      </p:sp>
    </p:spTree>
    <p:extLst>
      <p:ext uri="{BB962C8B-B14F-4D97-AF65-F5344CB8AC3E}">
        <p14:creationId xmlns:p14="http://schemas.microsoft.com/office/powerpoint/2010/main" val="3202836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F44F4-BB72-4D49-842D-9D03DB11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97472-BCA6-47B6-958D-0B52280D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Descriptives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Measures in general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Measures of graphs resulting from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other preprocessing approaches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Assortative Mixing: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Normalization for inter-stance edges 		(not only intra)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sophisticated normalization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sophisticated measures in general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Investigating Progressiveness Score 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I’m pretty sure the Score is accurate -&gt; interesting pattern?</a:t>
            </a:r>
          </a:p>
        </p:txBody>
      </p:sp>
    </p:spTree>
    <p:extLst>
      <p:ext uri="{BB962C8B-B14F-4D97-AF65-F5344CB8AC3E}">
        <p14:creationId xmlns:p14="http://schemas.microsoft.com/office/powerpoint/2010/main" val="2270929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2402D-ECBB-4AEA-986D-BC66ABD8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Lessons Learned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B35C2-6D31-4E5E-B6FB-8CAD153E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Familiarization with and more </a:t>
            </a:r>
            <a:r>
              <a:rPr lang="en-GB" dirty="0">
                <a:solidFill>
                  <a:schemeClr val="bg1"/>
                </a:solidFill>
              </a:rPr>
              <a:t>intuitive understanding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i="1" dirty="0">
                <a:solidFill>
                  <a:schemeClr val="bg1"/>
                </a:solidFill>
              </a:rPr>
              <a:t>Neo4j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and </a:t>
            </a:r>
            <a:r>
              <a:rPr lang="en-GB" i="1" dirty="0" err="1">
                <a:solidFill>
                  <a:schemeClr val="bg1"/>
                </a:solidFill>
              </a:rPr>
              <a:t>GraphTool</a:t>
            </a:r>
            <a:endParaRPr lang="en-GB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Experience in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Designing Graph Databases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Employing query language </a:t>
            </a:r>
            <a:r>
              <a:rPr lang="en-GB" i="1" dirty="0">
                <a:solidFill>
                  <a:schemeClr val="bg1"/>
                </a:solidFill>
              </a:rPr>
              <a:t>Cypher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Network analysis and manipulation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Python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Utilizing </a:t>
            </a:r>
            <a:r>
              <a:rPr lang="en-GB" i="1" dirty="0">
                <a:solidFill>
                  <a:schemeClr val="bg1"/>
                </a:solidFill>
              </a:rPr>
              <a:t>Docker</a:t>
            </a:r>
            <a:r>
              <a:rPr lang="en-GB" dirty="0">
                <a:solidFill>
                  <a:schemeClr val="bg1"/>
                </a:solidFill>
              </a:rPr>
              <a:t> to overcoming compatibility issues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06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055F1-79C5-40BF-AF31-9E7D7F02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88BD0C-C7C8-4ADB-BCFC-95829F21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421" y="2455814"/>
            <a:ext cx="2914650" cy="2091890"/>
          </a:xfr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Graph Database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Conceptualizing</a:t>
            </a:r>
            <a:endParaRPr lang="en-GB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2400" dirty="0">
                <a:solidFill>
                  <a:schemeClr val="bg1"/>
                </a:solidFill>
              </a:rPr>
              <a:t>Populating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chemeClr val="bg1"/>
                </a:solidFill>
              </a:rPr>
              <a:t>Exportation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A5E0921-EBF8-4A9D-8522-33BB3D00B2DD}"/>
              </a:ext>
            </a:extLst>
          </p:cNvPr>
          <p:cNvSpPr txBox="1">
            <a:spLocks/>
          </p:cNvSpPr>
          <p:nvPr/>
        </p:nvSpPr>
        <p:spPr>
          <a:xfrm>
            <a:off x="6562927" y="2455814"/>
            <a:ext cx="2914650" cy="20874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>
                <a:solidFill>
                  <a:schemeClr val="bg1"/>
                </a:solidFill>
              </a:rPr>
              <a:t>Analysis</a:t>
            </a:r>
          </a:p>
          <a:p>
            <a:pPr marL="0" indent="0" algn="ctr">
              <a:buNone/>
            </a:pPr>
            <a:r>
              <a:rPr lang="en-GB" sz="2400" dirty="0" err="1">
                <a:solidFill>
                  <a:schemeClr val="bg1"/>
                </a:solidFill>
              </a:rPr>
              <a:t>Preprocessing</a:t>
            </a:r>
            <a:endParaRPr lang="en-GB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2400" dirty="0" err="1">
                <a:solidFill>
                  <a:schemeClr val="bg1"/>
                </a:solidFill>
              </a:rPr>
              <a:t>Descriptives</a:t>
            </a:r>
            <a:endParaRPr lang="en-GB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2400" dirty="0">
                <a:solidFill>
                  <a:schemeClr val="bg1"/>
                </a:solidFill>
              </a:rPr>
              <a:t>Assortative Mixing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07DE539-3E38-4B19-90FC-BDE518D61D44}"/>
              </a:ext>
            </a:extLst>
          </p:cNvPr>
          <p:cNvSpPr txBox="1">
            <a:spLocks/>
          </p:cNvSpPr>
          <p:nvPr/>
        </p:nvSpPr>
        <p:spPr>
          <a:xfrm>
            <a:off x="2714421" y="1544773"/>
            <a:ext cx="6763157" cy="593387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Data &amp; Structure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57F29CE-4A0A-4BBB-9808-9BAF2A333664}"/>
              </a:ext>
            </a:extLst>
          </p:cNvPr>
          <p:cNvSpPr txBox="1">
            <a:spLocks/>
          </p:cNvSpPr>
          <p:nvPr/>
        </p:nvSpPr>
        <p:spPr>
          <a:xfrm>
            <a:off x="2714420" y="4860914"/>
            <a:ext cx="6763157" cy="593387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6424965-679E-416F-8017-6EE20FEFFC3A}"/>
              </a:ext>
            </a:extLst>
          </p:cNvPr>
          <p:cNvSpPr txBox="1">
            <a:spLocks/>
          </p:cNvSpPr>
          <p:nvPr/>
        </p:nvSpPr>
        <p:spPr>
          <a:xfrm>
            <a:off x="2714420" y="5767511"/>
            <a:ext cx="6763158" cy="593387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4043047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96559-3B4E-44EE-AB5E-2CFD74AD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25CEA-6AA6-4B7E-B821-09D267FD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[1] </a:t>
            </a:r>
            <a:r>
              <a:rPr lang="en-GB" sz="1800" dirty="0" err="1">
                <a:solidFill>
                  <a:schemeClr val="bg1"/>
                </a:solidFill>
              </a:rPr>
              <a:t>Esin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Durmus</a:t>
            </a:r>
            <a:r>
              <a:rPr lang="en-GB" sz="1800" dirty="0">
                <a:solidFill>
                  <a:schemeClr val="bg1"/>
                </a:solidFill>
              </a:rPr>
              <a:t> and Claire Cardie. 2019. A Corpus for </a:t>
            </a:r>
            <a:r>
              <a:rPr lang="en-GB" sz="1800" dirty="0" err="1">
                <a:solidFill>
                  <a:schemeClr val="bg1"/>
                </a:solidFill>
              </a:rPr>
              <a:t>Modeling</a:t>
            </a:r>
            <a:r>
              <a:rPr lang="en-GB" sz="1800" dirty="0">
                <a:solidFill>
                  <a:schemeClr val="bg1"/>
                </a:solidFill>
              </a:rPr>
              <a:t> User and Language Effects in Argumentation 	on Online Debating. </a:t>
            </a:r>
            <a:r>
              <a:rPr lang="en-GB" sz="1800" i="1" dirty="0">
                <a:solidFill>
                  <a:schemeClr val="bg1"/>
                </a:solidFill>
              </a:rPr>
              <a:t>In Proceedings of the 57th Conference of the Association for Computational 	Linguistics</a:t>
            </a:r>
            <a:r>
              <a:rPr lang="en-GB" sz="1800" dirty="0">
                <a:solidFill>
                  <a:schemeClr val="bg1"/>
                </a:solidFill>
              </a:rPr>
              <a:t>. Florence, Italy. Association for Computational Linguistics.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[2] </a:t>
            </a:r>
            <a:r>
              <a:rPr lang="en-GB" sz="1800" dirty="0" err="1">
                <a:solidFill>
                  <a:schemeClr val="bg1"/>
                </a:solidFill>
              </a:rPr>
              <a:t>Esin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Durmus</a:t>
            </a:r>
            <a:r>
              <a:rPr lang="en-GB" sz="1800" dirty="0">
                <a:solidFill>
                  <a:schemeClr val="bg1"/>
                </a:solidFill>
              </a:rPr>
              <a:t> and Claire Cardie. 2018. Exploring the Role of Prior Beliefs for Argument Persuasion. </a:t>
            </a:r>
            <a:r>
              <a:rPr lang="en-GB" sz="1800" i="1" dirty="0">
                <a:solidFill>
                  <a:schemeClr val="bg1"/>
                </a:solidFill>
              </a:rPr>
              <a:t>In 	Proceedings of the Conference of the North American Chapter of the Association for Computational 	Linguistics: Human Language Technologies (NAACL).</a:t>
            </a:r>
            <a:endParaRPr lang="en-GB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[3] http://www.cs.cornell.edu/~esindurmus/ddo.html Accessed: 2021-02-02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[4] https://www.debate.org/about/demographics/ Accessed: 2021-02-02</a:t>
            </a:r>
          </a:p>
        </p:txBody>
      </p:sp>
    </p:spTree>
    <p:extLst>
      <p:ext uri="{BB962C8B-B14F-4D97-AF65-F5344CB8AC3E}">
        <p14:creationId xmlns:p14="http://schemas.microsoft.com/office/powerpoint/2010/main" val="1229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D3721-292B-441A-A3B9-0B9858F7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&amp; Structure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D16A7B-6C75-4660-BDFE-C3EBB2C00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21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Provided by </a:t>
            </a:r>
            <a:r>
              <a:rPr lang="en-US" dirty="0" err="1">
                <a:solidFill>
                  <a:schemeClr val="bg1"/>
                </a:solidFill>
              </a:rPr>
              <a:t>Esin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Durmus</a:t>
            </a:r>
            <a:r>
              <a:rPr lang="en-US" dirty="0">
                <a:solidFill>
                  <a:schemeClr val="bg1"/>
                </a:solidFill>
              </a:rPr>
              <a:t> &amp; Claire </a:t>
            </a:r>
            <a:r>
              <a:rPr lang="en-US" dirty="0" err="1">
                <a:solidFill>
                  <a:schemeClr val="bg1"/>
                </a:solidFill>
              </a:rPr>
              <a:t>Cardie</a:t>
            </a:r>
            <a:r>
              <a:rPr lang="en-US" dirty="0">
                <a:solidFill>
                  <a:schemeClr val="bg1"/>
                </a:solidFill>
              </a:rPr>
              <a:t> [1]</a:t>
            </a:r>
          </a:p>
          <a:p>
            <a:r>
              <a:rPr lang="en-US" dirty="0">
                <a:solidFill>
                  <a:schemeClr val="bg1"/>
                </a:solidFill>
              </a:rPr>
              <a:t>Scrapped of debate.org (Window 2007-2017)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462D6CD-1CE5-4EA3-9ADF-E4EEA6B8C20F}"/>
              </a:ext>
            </a:extLst>
          </p:cNvPr>
          <p:cNvSpPr txBox="1"/>
          <p:nvPr/>
        </p:nvSpPr>
        <p:spPr>
          <a:xfrm>
            <a:off x="838200" y="3508509"/>
            <a:ext cx="279021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Semantic data</a:t>
            </a:r>
          </a:p>
          <a:p>
            <a:pPr marL="914400" lvl="1" indent="-457200">
              <a:buSzPct val="50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Debates</a:t>
            </a:r>
          </a:p>
          <a:p>
            <a:pPr marL="914400" lvl="1" indent="-457200">
              <a:buSzPct val="50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Opinions</a:t>
            </a:r>
          </a:p>
          <a:p>
            <a:pPr marL="914400" lvl="1" indent="-457200">
              <a:buSzPct val="50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Polls</a:t>
            </a:r>
          </a:p>
          <a:p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1398F40-2ECB-482B-A3FB-8BBEAE350EB9}"/>
              </a:ext>
            </a:extLst>
          </p:cNvPr>
          <p:cNvSpPr txBox="1"/>
          <p:nvPr/>
        </p:nvSpPr>
        <p:spPr>
          <a:xfrm>
            <a:off x="3902412" y="3524788"/>
            <a:ext cx="347926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Demographic data</a:t>
            </a:r>
          </a:p>
          <a:p>
            <a:pPr marL="914400" lvl="1" indent="-457200">
              <a:buSzPct val="50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User age</a:t>
            </a:r>
          </a:p>
          <a:p>
            <a:pPr marL="914400" lvl="1" indent="-457200">
              <a:buSzPct val="50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User ethnicity</a:t>
            </a:r>
          </a:p>
          <a:p>
            <a:pPr marL="914400" lvl="1" indent="-457200">
              <a:buSzPct val="50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Etc.</a:t>
            </a:r>
          </a:p>
          <a:p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A3EE37-EA4F-4120-BB47-8D2B8E7A836A}"/>
              </a:ext>
            </a:extLst>
          </p:cNvPr>
          <p:cNvSpPr txBox="1"/>
          <p:nvPr/>
        </p:nvSpPr>
        <p:spPr>
          <a:xfrm>
            <a:off x="7655668" y="3524788"/>
            <a:ext cx="32328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Relational data</a:t>
            </a:r>
          </a:p>
          <a:p>
            <a:pPr marL="914400" lvl="1" indent="-457200">
              <a:buSzPct val="50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User friendships</a:t>
            </a:r>
          </a:p>
          <a:p>
            <a:pPr marL="914400" lvl="1" indent="-457200">
              <a:buSzPct val="50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Voting behavior </a:t>
            </a:r>
          </a:p>
          <a:p>
            <a:pPr marL="914400" lvl="1" indent="-457200">
              <a:buSzPct val="50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3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D3721-292B-441A-A3B9-0B9858F7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&amp; Structure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D16A7B-6C75-4660-BDFE-C3EBB2C00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064" y="1690688"/>
            <a:ext cx="4414736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78.376  debates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606.102  comments (debate related)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560.799  blog posts (debate related)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398.412  vote maps (debate related)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28.580  polls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288.649  poll votes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24.209  opinions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60.449  user giving opinions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45.348  user profiles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558A838-6CF7-4499-AB2B-3CCD7740A1EF}"/>
              </a:ext>
            </a:extLst>
          </p:cNvPr>
          <p:cNvSpPr txBox="1"/>
          <p:nvPr/>
        </p:nvSpPr>
        <p:spPr>
          <a:xfrm>
            <a:off x="838200" y="2323954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Fraction covered by the used data sets according to [4]:</a:t>
            </a:r>
          </a:p>
          <a:p>
            <a:endParaRPr lang="en-GB" sz="22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/>
                </a:solidFill>
              </a:rPr>
              <a:t>91.93% of all debates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6,55% of all user accounts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r>
              <a:rPr lang="en-GB" sz="2200" dirty="0">
                <a:solidFill>
                  <a:schemeClr val="bg1"/>
                </a:solidFill>
              </a:rPr>
              <a:t>4.203 debates created </a:t>
            </a:r>
            <a:r>
              <a:rPr lang="en-US" sz="2200" dirty="0">
                <a:solidFill>
                  <a:schemeClr val="bg1"/>
                </a:solidFill>
              </a:rPr>
              <a:t>explicitly in 2018</a:t>
            </a:r>
          </a:p>
          <a:p>
            <a:endParaRPr lang="en-US" sz="22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10C8D6E6-1782-48E3-B675-BE9BB650C8D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27236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0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D3721-292B-441A-A3B9-0B9858F7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Graph Database Concept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D0F73D0-1A2D-4498-A384-D7453E486D6F}"/>
              </a:ext>
            </a:extLst>
          </p:cNvPr>
          <p:cNvSpPr/>
          <p:nvPr/>
        </p:nvSpPr>
        <p:spPr>
          <a:xfrm>
            <a:off x="3967542" y="2708634"/>
            <a:ext cx="1294615" cy="6111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Argument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442C211-613A-48F0-8355-16BA97246BF5}"/>
              </a:ext>
            </a:extLst>
          </p:cNvPr>
          <p:cNvSpPr/>
          <p:nvPr/>
        </p:nvSpPr>
        <p:spPr>
          <a:xfrm>
            <a:off x="3967541" y="5635658"/>
            <a:ext cx="1294615" cy="6111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VoteMap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47BD1F5-C9A4-4CB0-A8C3-C12D7F4DBB7B}"/>
              </a:ext>
            </a:extLst>
          </p:cNvPr>
          <p:cNvSpPr/>
          <p:nvPr/>
        </p:nvSpPr>
        <p:spPr>
          <a:xfrm>
            <a:off x="3967541" y="1527142"/>
            <a:ext cx="1294615" cy="6111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Comment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9E983EE-9674-4ED0-8D70-CEA41C505D90}"/>
              </a:ext>
            </a:extLst>
          </p:cNvPr>
          <p:cNvSpPr/>
          <p:nvPr/>
        </p:nvSpPr>
        <p:spPr>
          <a:xfrm>
            <a:off x="8537983" y="1304545"/>
            <a:ext cx="1294615" cy="6111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Poll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2A9C59F-264A-4129-9FD1-E332883BD10B}"/>
              </a:ext>
            </a:extLst>
          </p:cNvPr>
          <p:cNvSpPr/>
          <p:nvPr/>
        </p:nvSpPr>
        <p:spPr>
          <a:xfrm>
            <a:off x="9643006" y="2022699"/>
            <a:ext cx="1294615" cy="6111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Opinion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06D424D-9CCC-4855-B2EA-778E032D8BBF}"/>
              </a:ext>
            </a:extLst>
          </p:cNvPr>
          <p:cNvSpPr/>
          <p:nvPr/>
        </p:nvSpPr>
        <p:spPr>
          <a:xfrm>
            <a:off x="630454" y="3866560"/>
            <a:ext cx="1294615" cy="6111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Debate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97E028-3095-4D26-A959-79EE75E6BA1C}"/>
              </a:ext>
            </a:extLst>
          </p:cNvPr>
          <p:cNvSpPr/>
          <p:nvPr/>
        </p:nvSpPr>
        <p:spPr>
          <a:xfrm>
            <a:off x="7304631" y="3866560"/>
            <a:ext cx="1294615" cy="6111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5591954-178F-4D34-9344-7FC54343C829}"/>
              </a:ext>
            </a:extLst>
          </p:cNvPr>
          <p:cNvSpPr/>
          <p:nvPr/>
        </p:nvSpPr>
        <p:spPr>
          <a:xfrm>
            <a:off x="8502879" y="5989896"/>
            <a:ext cx="1294615" cy="6111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Issues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1D71C04-1525-4644-88E6-7234410D5F6A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8409654" y="4388227"/>
            <a:ext cx="740533" cy="16016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B1BA4B0-83D4-43DA-818E-5277CBA2649C}"/>
              </a:ext>
            </a:extLst>
          </p:cNvPr>
          <p:cNvCxnSpPr>
            <a:cxnSpLocks/>
            <a:stCxn id="13" idx="7"/>
            <a:endCxn id="11" idx="3"/>
          </p:cNvCxnSpPr>
          <p:nvPr/>
        </p:nvCxnSpPr>
        <p:spPr>
          <a:xfrm flipV="1">
            <a:off x="8409654" y="2544366"/>
            <a:ext cx="1422944" cy="14116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025480E-F1B2-40AC-948E-75CB8D133088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8409654" y="1915716"/>
            <a:ext cx="775637" cy="20403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D380F3D-B404-4E9D-977D-57FF8BC1149E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1925069" y="4172146"/>
            <a:ext cx="537956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318A363-101D-408C-8088-EA547A108674}"/>
              </a:ext>
            </a:extLst>
          </p:cNvPr>
          <p:cNvCxnSpPr>
            <a:cxnSpLocks/>
            <a:stCxn id="13" idx="1"/>
            <a:endCxn id="7" idx="6"/>
          </p:cNvCxnSpPr>
          <p:nvPr/>
        </p:nvCxnSpPr>
        <p:spPr>
          <a:xfrm flipH="1" flipV="1">
            <a:off x="5262157" y="3014220"/>
            <a:ext cx="2232066" cy="9418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03527AD-7358-41D9-A7AE-B15D944003EE}"/>
              </a:ext>
            </a:extLst>
          </p:cNvPr>
          <p:cNvCxnSpPr>
            <a:cxnSpLocks/>
            <a:stCxn id="13" idx="0"/>
            <a:endCxn id="9" idx="6"/>
          </p:cNvCxnSpPr>
          <p:nvPr/>
        </p:nvCxnSpPr>
        <p:spPr>
          <a:xfrm flipH="1" flipV="1">
            <a:off x="5262156" y="1832728"/>
            <a:ext cx="2689783" cy="20338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A22E886-AFD3-491B-B0D0-6989B94451C9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5165789" y="4388227"/>
            <a:ext cx="2328434" cy="14076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355E829E-762A-4A11-8C01-801957EA4A4F}"/>
              </a:ext>
            </a:extLst>
          </p:cNvPr>
          <p:cNvSpPr/>
          <p:nvPr/>
        </p:nvSpPr>
        <p:spPr>
          <a:xfrm>
            <a:off x="8596104" y="3853705"/>
            <a:ext cx="1178374" cy="651229"/>
          </a:xfrm>
          <a:custGeom>
            <a:avLst/>
            <a:gdLst>
              <a:gd name="connsiteX0" fmla="*/ 0 w 1178374"/>
              <a:gd name="connsiteY0" fmla="*/ 301944 h 651229"/>
              <a:gd name="connsiteX1" fmla="*/ 669303 w 1178374"/>
              <a:gd name="connsiteY1" fmla="*/ 286 h 651229"/>
              <a:gd name="connsiteX2" fmla="*/ 1178350 w 1178374"/>
              <a:gd name="connsiteY2" fmla="*/ 349078 h 651229"/>
              <a:gd name="connsiteX3" fmla="*/ 688156 w 1178374"/>
              <a:gd name="connsiteY3" fmla="*/ 650736 h 651229"/>
              <a:gd name="connsiteX4" fmla="*/ 37707 w 1178374"/>
              <a:gd name="connsiteY4" fmla="*/ 405639 h 65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8374" h="651229">
                <a:moveTo>
                  <a:pt x="0" y="301944"/>
                </a:moveTo>
                <a:cubicBezTo>
                  <a:pt x="236455" y="147187"/>
                  <a:pt x="472911" y="-7570"/>
                  <a:pt x="669303" y="286"/>
                </a:cubicBezTo>
                <a:cubicBezTo>
                  <a:pt x="865695" y="8142"/>
                  <a:pt x="1175208" y="240670"/>
                  <a:pt x="1178350" y="349078"/>
                </a:cubicBezTo>
                <a:cubicBezTo>
                  <a:pt x="1181492" y="457486"/>
                  <a:pt x="878263" y="641309"/>
                  <a:pt x="688156" y="650736"/>
                </a:cubicBezTo>
                <a:cubicBezTo>
                  <a:pt x="498049" y="660163"/>
                  <a:pt x="267878" y="532901"/>
                  <a:pt x="37707" y="405639"/>
                </a:cubicBezTo>
              </a:path>
            </a:pathLst>
          </a:cu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3BB41EF-866C-4E05-BA5E-1DAB9DFCA0DC}"/>
              </a:ext>
            </a:extLst>
          </p:cNvPr>
          <p:cNvCxnSpPr>
            <a:cxnSpLocks/>
            <a:stCxn id="12" idx="7"/>
            <a:endCxn id="7" idx="2"/>
          </p:cNvCxnSpPr>
          <p:nvPr/>
        </p:nvCxnSpPr>
        <p:spPr>
          <a:xfrm flipV="1">
            <a:off x="1735477" y="3014220"/>
            <a:ext cx="2232065" cy="9418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E80EA81-1AAF-41B3-AC7F-464E2CF17BBE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1277762" y="1832728"/>
            <a:ext cx="2689779" cy="20338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F546B84-52EB-4297-8C70-6294DA7431B5}"/>
              </a:ext>
            </a:extLst>
          </p:cNvPr>
          <p:cNvCxnSpPr>
            <a:cxnSpLocks/>
            <a:stCxn id="12" idx="5"/>
            <a:endCxn id="8" idx="2"/>
          </p:cNvCxnSpPr>
          <p:nvPr/>
        </p:nvCxnSpPr>
        <p:spPr>
          <a:xfrm>
            <a:off x="1735477" y="4388227"/>
            <a:ext cx="2232064" cy="15530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08A9F80-A14A-4A8F-BD6B-367CE096A707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5165789" y="4477731"/>
            <a:ext cx="2786150" cy="16198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12ABF80-80FF-4D25-8844-A5389721ED64}"/>
              </a:ext>
            </a:extLst>
          </p:cNvPr>
          <p:cNvSpPr txBox="1"/>
          <p:nvPr/>
        </p:nvSpPr>
        <p:spPr>
          <a:xfrm>
            <a:off x="4116282" y="3844501"/>
            <a:ext cx="14477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DEBATES_IN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D9FCCF7-CB68-47DD-8AC8-E9602B61D364}"/>
              </a:ext>
            </a:extLst>
          </p:cNvPr>
          <p:cNvSpPr txBox="1"/>
          <p:nvPr/>
        </p:nvSpPr>
        <p:spPr>
          <a:xfrm>
            <a:off x="9627293" y="3761078"/>
            <a:ext cx="14477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FRIENDS_WITH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F6D575C-90C3-45D5-91BA-4C806A284DDC}"/>
              </a:ext>
            </a:extLst>
          </p:cNvPr>
          <p:cNvSpPr txBox="1"/>
          <p:nvPr/>
        </p:nvSpPr>
        <p:spPr>
          <a:xfrm rot="17457605">
            <a:off x="8014007" y="2460840"/>
            <a:ext cx="14477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GIVES_POLLVOTE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D2A63C-BA83-4C14-8F27-A55A3DB1DBF4}"/>
              </a:ext>
            </a:extLst>
          </p:cNvPr>
          <p:cNvSpPr txBox="1"/>
          <p:nvPr/>
        </p:nvSpPr>
        <p:spPr>
          <a:xfrm rot="18928750">
            <a:off x="8697611" y="2969093"/>
            <a:ext cx="14477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GIVES_OPINION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AFC7CF9-DEA8-45AF-91B0-1BAE545CB57E}"/>
              </a:ext>
            </a:extLst>
          </p:cNvPr>
          <p:cNvSpPr txBox="1"/>
          <p:nvPr/>
        </p:nvSpPr>
        <p:spPr>
          <a:xfrm rot="3918858">
            <a:off x="8314359" y="5195036"/>
            <a:ext cx="14477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GIVES_ISSUES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D212D62-C4E3-459E-B90D-39BD7968D3D1}"/>
              </a:ext>
            </a:extLst>
          </p:cNvPr>
          <p:cNvSpPr txBox="1"/>
          <p:nvPr/>
        </p:nvSpPr>
        <p:spPr>
          <a:xfrm rot="19404222">
            <a:off x="1794289" y="2522629"/>
            <a:ext cx="16567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HAS_COMMENT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2C52B95-EC84-4B8B-96A8-78640BFEA7BA}"/>
              </a:ext>
            </a:extLst>
          </p:cNvPr>
          <p:cNvSpPr txBox="1"/>
          <p:nvPr/>
        </p:nvSpPr>
        <p:spPr>
          <a:xfrm rot="1342324">
            <a:off x="5651149" y="3211105"/>
            <a:ext cx="16567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GIVES_ARGUMENT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B970A3A-CC1F-44E3-894D-AD3C7827CD20}"/>
              </a:ext>
            </a:extLst>
          </p:cNvPr>
          <p:cNvSpPr txBox="1"/>
          <p:nvPr/>
        </p:nvSpPr>
        <p:spPr>
          <a:xfrm rot="19686558">
            <a:off x="5517863" y="4763613"/>
            <a:ext cx="16567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GIVES_VOTEMAP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19CB326-F99C-4E8E-85A0-B01F78556496}"/>
              </a:ext>
            </a:extLst>
          </p:cNvPr>
          <p:cNvSpPr txBox="1"/>
          <p:nvPr/>
        </p:nvSpPr>
        <p:spPr>
          <a:xfrm rot="19838894">
            <a:off x="5942909" y="5167074"/>
            <a:ext cx="16567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REFERES_TO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C05BAE2-26A9-4182-A4D9-8DC1A1B7F23F}"/>
              </a:ext>
            </a:extLst>
          </p:cNvPr>
          <p:cNvSpPr txBox="1"/>
          <p:nvPr/>
        </p:nvSpPr>
        <p:spPr>
          <a:xfrm rot="2244927">
            <a:off x="6128506" y="2818024"/>
            <a:ext cx="16567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GIVES_COMMENT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0B8C3B0-AFDC-423C-A5B6-8EE89EFBE644}"/>
              </a:ext>
            </a:extLst>
          </p:cNvPr>
          <p:cNvSpPr txBox="1"/>
          <p:nvPr/>
        </p:nvSpPr>
        <p:spPr>
          <a:xfrm rot="20236132">
            <a:off x="2126445" y="3127429"/>
            <a:ext cx="16567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HAS_ARGUMENT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DB17193-8EE8-4A30-9C6B-3D9B3BDBF65D}"/>
              </a:ext>
            </a:extLst>
          </p:cNvPr>
          <p:cNvSpPr txBox="1"/>
          <p:nvPr/>
        </p:nvSpPr>
        <p:spPr>
          <a:xfrm rot="2138367">
            <a:off x="2165935" y="4913312"/>
            <a:ext cx="16567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HAS_VOTEMAP</a:t>
            </a:r>
          </a:p>
        </p:txBody>
      </p:sp>
    </p:spTree>
    <p:extLst>
      <p:ext uri="{BB962C8B-B14F-4D97-AF65-F5344CB8AC3E}">
        <p14:creationId xmlns:p14="http://schemas.microsoft.com/office/powerpoint/2010/main" val="283395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D3721-292B-441A-A3B9-0B9858F7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Graph Database Population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8818389-8476-4545-A5BB-64986BC64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049"/>
            <a:ext cx="8013970" cy="2066925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Node creation - </a:t>
            </a:r>
            <a:r>
              <a:rPr lang="en-US" sz="2400" i="1" dirty="0" err="1">
                <a:solidFill>
                  <a:schemeClr val="bg1"/>
                </a:solidFill>
              </a:rPr>
              <a:t>users.json</a:t>
            </a:r>
            <a:endParaRPr lang="en-US" sz="24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Node creation - </a:t>
            </a:r>
            <a:r>
              <a:rPr lang="en-US" sz="2400" i="1" dirty="0" err="1">
                <a:solidFill>
                  <a:schemeClr val="bg1"/>
                </a:solidFill>
              </a:rPr>
              <a:t>debates.json</a:t>
            </a:r>
            <a:endParaRPr lang="en-US" sz="2400" i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Indexing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Edge creation - </a:t>
            </a:r>
            <a:r>
              <a:rPr lang="en-US" sz="2400" i="1" dirty="0" err="1">
                <a:solidFill>
                  <a:schemeClr val="bg1"/>
                </a:solidFill>
              </a:rPr>
              <a:t>users.json</a:t>
            </a:r>
            <a:endParaRPr lang="en-US" sz="2400" i="1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Edge creation - </a:t>
            </a:r>
            <a:r>
              <a:rPr lang="en-US" sz="2400" i="1" dirty="0" err="1">
                <a:solidFill>
                  <a:schemeClr val="bg1"/>
                </a:solidFill>
              </a:rPr>
              <a:t>debates.json</a:t>
            </a:r>
            <a:endParaRPr lang="en-US" sz="2400" i="1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6B220DE-0830-4ACF-BC47-45D4A66AC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3049"/>
            <a:ext cx="7543800" cy="1076325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9F67758A-51AB-4F4D-A356-C063FAF8E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90" y="2072899"/>
            <a:ext cx="6513921" cy="191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3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D3721-292B-441A-A3B9-0B9858F7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Graph Database Exportation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D16A7B-6C75-4660-BDFE-C3EBB2C0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Exportation using APOC library, a Neo4j lab project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Graphml</a:t>
            </a:r>
            <a:r>
              <a:rPr lang="en-US" dirty="0">
                <a:solidFill>
                  <a:schemeClr val="bg1"/>
                </a:solidFill>
              </a:rPr>
              <a:t> of full data base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Graphml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i="1" dirty="0">
                <a:solidFill>
                  <a:schemeClr val="bg1"/>
                </a:solidFill>
              </a:rPr>
              <a:t>User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i="1" dirty="0">
                <a:solidFill>
                  <a:schemeClr val="bg1"/>
                </a:solidFill>
              </a:rPr>
              <a:t>Issues</a:t>
            </a:r>
            <a:r>
              <a:rPr lang="en-US" dirty="0">
                <a:solidFill>
                  <a:schemeClr val="bg1"/>
                </a:solidFill>
              </a:rPr>
              <a:t> subset (used in the following)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Manual modification of the </a:t>
            </a:r>
            <a:r>
              <a:rPr lang="en-US" dirty="0" err="1">
                <a:solidFill>
                  <a:schemeClr val="bg1"/>
                </a:solidFill>
              </a:rPr>
              <a:t>Graphml</a:t>
            </a:r>
            <a:r>
              <a:rPr lang="en-US" dirty="0">
                <a:solidFill>
                  <a:schemeClr val="bg1"/>
                </a:solidFill>
              </a:rPr>
              <a:t> needed for </a:t>
            </a:r>
            <a:r>
              <a:rPr lang="en-US" dirty="0" err="1">
                <a:solidFill>
                  <a:schemeClr val="bg1"/>
                </a:solidFill>
              </a:rPr>
              <a:t>GraphTool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&lt;key id=”labels” for=”node” attr.name=”labels” </a:t>
            </a:r>
            <a:r>
              <a:rPr lang="en-US" dirty="0" err="1">
                <a:solidFill>
                  <a:schemeClr val="bg1"/>
                </a:solidFill>
              </a:rPr>
              <a:t>attr.type</a:t>
            </a:r>
            <a:r>
              <a:rPr lang="en-US" dirty="0">
                <a:solidFill>
                  <a:schemeClr val="bg1"/>
                </a:solidFill>
              </a:rPr>
              <a:t>=”string”/&gt;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bg1"/>
                </a:solidFill>
              </a:rPr>
              <a:t>&lt;key id=”label” for=”edge” attr.name=”label” </a:t>
            </a:r>
            <a:r>
              <a:rPr lang="en-GB" dirty="0" err="1">
                <a:solidFill>
                  <a:schemeClr val="bg1"/>
                </a:solidFill>
              </a:rPr>
              <a:t>attr.type</a:t>
            </a:r>
            <a:r>
              <a:rPr lang="en-GB" dirty="0">
                <a:solidFill>
                  <a:schemeClr val="bg1"/>
                </a:solidFill>
              </a:rPr>
              <a:t>=”string”/&gt;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3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F44F4-BB72-4D49-842D-9D03DB11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97472-BCA6-47B6-958D-0B52280DA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843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Utilization of </a:t>
            </a:r>
            <a:r>
              <a:rPr lang="en-US" dirty="0" err="1">
                <a:solidFill>
                  <a:schemeClr val="bg1"/>
                </a:solidFill>
              </a:rPr>
              <a:t>GraphTool</a:t>
            </a:r>
            <a:r>
              <a:rPr lang="en-US" dirty="0">
                <a:solidFill>
                  <a:schemeClr val="bg1"/>
                </a:solidFill>
              </a:rPr>
              <a:t> via Docker (combability issues)</a:t>
            </a:r>
          </a:p>
          <a:p>
            <a:r>
              <a:rPr lang="en-US" dirty="0" err="1">
                <a:solidFill>
                  <a:schemeClr val="bg1"/>
                </a:solidFill>
              </a:rPr>
              <a:t>GraphTool</a:t>
            </a:r>
            <a:r>
              <a:rPr lang="en-US" dirty="0">
                <a:solidFill>
                  <a:schemeClr val="bg1"/>
                </a:solidFill>
              </a:rPr>
              <a:t> and Neo4j handle a bidirectional edge as two unidirectional reciprocal edges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data set contains 94.376 Friendships</a:t>
            </a:r>
          </a:p>
          <a:p>
            <a:r>
              <a:rPr lang="en-US" dirty="0">
                <a:solidFill>
                  <a:schemeClr val="bg1"/>
                </a:solidFill>
              </a:rPr>
              <a:t>44.804 are unidirectional due to privacy settings</a:t>
            </a:r>
          </a:p>
          <a:p>
            <a:r>
              <a:rPr lang="en-US" dirty="0">
                <a:solidFill>
                  <a:schemeClr val="bg1"/>
                </a:solidFill>
              </a:rPr>
              <a:t>331 are unjustified/faulty due to 187 malicious users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Approach 1: make all 45.135 unidirectional edges bidirectional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(data conservative approach)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F55D358-02FA-4987-A3BF-B4FD4F3F4006}"/>
              </a:ext>
            </a:extLst>
          </p:cNvPr>
          <p:cNvCxnSpPr>
            <a:cxnSpLocks/>
          </p:cNvCxnSpPr>
          <p:nvPr/>
        </p:nvCxnSpPr>
        <p:spPr>
          <a:xfrm>
            <a:off x="9739009" y="3087103"/>
            <a:ext cx="92452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A0E0359-668F-457E-AB27-CFECD40E7114}"/>
              </a:ext>
            </a:extLst>
          </p:cNvPr>
          <p:cNvCxnSpPr>
            <a:cxnSpLocks/>
          </p:cNvCxnSpPr>
          <p:nvPr/>
        </p:nvCxnSpPr>
        <p:spPr>
          <a:xfrm flipH="1">
            <a:off x="9739010" y="3229776"/>
            <a:ext cx="92452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6FD5CC8-D389-4EC8-8A8A-C7A7822CAB6D}"/>
              </a:ext>
            </a:extLst>
          </p:cNvPr>
          <p:cNvCxnSpPr>
            <a:cxnSpLocks/>
          </p:cNvCxnSpPr>
          <p:nvPr/>
        </p:nvCxnSpPr>
        <p:spPr>
          <a:xfrm flipH="1">
            <a:off x="9739009" y="2488325"/>
            <a:ext cx="924528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DA29996A-4655-404E-920D-CFE260585C35}"/>
              </a:ext>
            </a:extLst>
          </p:cNvPr>
          <p:cNvSpPr/>
          <p:nvPr/>
        </p:nvSpPr>
        <p:spPr>
          <a:xfrm>
            <a:off x="9437452" y="2382250"/>
            <a:ext cx="301557" cy="23346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318906D-4FA2-40F9-BBFA-14A972905747}"/>
              </a:ext>
            </a:extLst>
          </p:cNvPr>
          <p:cNvSpPr/>
          <p:nvPr/>
        </p:nvSpPr>
        <p:spPr>
          <a:xfrm>
            <a:off x="10663537" y="2382250"/>
            <a:ext cx="301557" cy="23346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4DD2613-F1D3-4C92-8C54-0EE45F934E2E}"/>
              </a:ext>
            </a:extLst>
          </p:cNvPr>
          <p:cNvSpPr/>
          <p:nvPr/>
        </p:nvSpPr>
        <p:spPr>
          <a:xfrm>
            <a:off x="10663537" y="3034295"/>
            <a:ext cx="301557" cy="23346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13927E7-07F0-4103-A3E9-101A6537B28C}"/>
              </a:ext>
            </a:extLst>
          </p:cNvPr>
          <p:cNvSpPr/>
          <p:nvPr/>
        </p:nvSpPr>
        <p:spPr>
          <a:xfrm>
            <a:off x="9442316" y="3044951"/>
            <a:ext cx="301557" cy="23346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3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F44F4-BB72-4D49-842D-9D03DB11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Descriptives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97472-BCA6-47B6-958D-0B52280D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Friendship network (FN)</a:t>
            </a:r>
          </a:p>
          <a:p>
            <a:r>
              <a:rPr lang="en-GB" dirty="0">
                <a:solidFill>
                  <a:schemeClr val="bg1"/>
                </a:solidFill>
              </a:rPr>
              <a:t>45.348 User nodes and 188.752 FRIENDS_WITH edges</a:t>
            </a:r>
          </a:p>
          <a:p>
            <a:r>
              <a:rPr lang="en-US" dirty="0">
                <a:solidFill>
                  <a:schemeClr val="bg1"/>
                </a:solidFill>
              </a:rPr>
              <a:t>28.737 components (mostly isolated nodes)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Largest component (LC):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 16.382 User nodes 		(</a:t>
            </a:r>
            <a:r>
              <a:rPr lang="en-GB" dirty="0">
                <a:solidFill>
                  <a:schemeClr val="bg1"/>
                </a:solidFill>
              </a:rPr>
              <a:t>36,125 </a:t>
            </a:r>
            <a:r>
              <a:rPr lang="en-US" dirty="0">
                <a:solidFill>
                  <a:schemeClr val="bg1"/>
                </a:solidFill>
              </a:rPr>
              <a:t>%)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187.478 FRIENDS_WITH edges 	(99,325 %)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Density (FN):	0,00018%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Density (LC):	0,0014%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8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947</Words>
  <Application>Microsoft Office PowerPoint</Application>
  <PresentationFormat>Breitbild</PresentationFormat>
  <Paragraphs>193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</vt:lpstr>
      <vt:lpstr>Graph database creation and Assortativity analysis in the context of online discourse</vt:lpstr>
      <vt:lpstr>Introduction</vt:lpstr>
      <vt:lpstr>Data &amp; Structure</vt:lpstr>
      <vt:lpstr>Data &amp; Structure</vt:lpstr>
      <vt:lpstr>Graph Database Concept</vt:lpstr>
      <vt:lpstr>Graph Database Population</vt:lpstr>
      <vt:lpstr>Graph Database Exportation</vt:lpstr>
      <vt:lpstr>Preprocessing</vt:lpstr>
      <vt:lpstr>Descriptives</vt:lpstr>
      <vt:lpstr>Descriptives</vt:lpstr>
      <vt:lpstr>Descriptives</vt:lpstr>
      <vt:lpstr>Descriptives</vt:lpstr>
      <vt:lpstr>Assortative Mixing</vt:lpstr>
      <vt:lpstr>Assortative Mixing</vt:lpstr>
      <vt:lpstr>Assortative Mixing</vt:lpstr>
      <vt:lpstr>Assortative Mixing</vt:lpstr>
      <vt:lpstr>Limitations</vt:lpstr>
      <vt:lpstr>Limitations</vt:lpstr>
      <vt:lpstr>Lessons Learned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 creation and Assortativity analysis in the context of online discourse</dc:title>
  <dc:creator>Alexander Haberling</dc:creator>
  <cp:lastModifiedBy>Alexander Haberling</cp:lastModifiedBy>
  <cp:revision>27</cp:revision>
  <dcterms:created xsi:type="dcterms:W3CDTF">2021-02-11T16:45:42Z</dcterms:created>
  <dcterms:modified xsi:type="dcterms:W3CDTF">2021-02-11T21:20:48Z</dcterms:modified>
</cp:coreProperties>
</file>