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46"/>
  </p:notesMasterIdLst>
  <p:sldIdLst>
    <p:sldId id="295" r:id="rId3"/>
    <p:sldId id="296" r:id="rId4"/>
    <p:sldId id="29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99" r:id="rId32"/>
    <p:sldId id="284" r:id="rId33"/>
    <p:sldId id="300" r:id="rId34"/>
    <p:sldId id="286" r:id="rId35"/>
    <p:sldId id="287" r:id="rId36"/>
    <p:sldId id="288" r:id="rId37"/>
    <p:sldId id="289" r:id="rId38"/>
    <p:sldId id="290" r:id="rId39"/>
    <p:sldId id="303" r:id="rId40"/>
    <p:sldId id="292" r:id="rId41"/>
    <p:sldId id="301" r:id="rId42"/>
    <p:sldId id="302" r:id="rId43"/>
    <p:sldId id="304" r:id="rId44"/>
    <p:sldId id="294" r:id="rId45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Helvetica Neue" panose="020B0604020202020204" charset="0"/>
      <p:regular r:id="rId51"/>
      <p:bold r:id="rId52"/>
      <p:italic r:id="rId53"/>
      <p:boldItalic r:id="rId54"/>
    </p:embeddedFont>
    <p:embeddedFont>
      <p:font typeface="Arial Black" panose="020B0A04020102020204" pitchFamily="34" charset="0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j8jOcaLu2gxNdv082sHlv2vAfb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4014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1496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70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778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3964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6412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564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8073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0753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472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7339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886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7422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3210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8017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3870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196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4203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9320a79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9320a791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e9320a791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3803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6864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1420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0133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849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3533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09929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0536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00724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6803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44762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5031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0" name="Google Shape;4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28738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9" name="Google Shape;49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05678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0" name="Google Shape;4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30701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40785c24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40785c245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140785c245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207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5623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91403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0" name="Google Shape;4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73769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0" name="Google Shape;4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34777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43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33" name="Google Shape;533;p3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527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0335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53" name="Google Shape;253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90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dadc4df5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8dadc4df5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g8dadc4df5c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494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9691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63913" y="2366963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00" tIns="44950" rIns="89900" bIns="44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3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1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" name="Google Shape;32;p41" descr="Dark gray partial box.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33" name="Google Shape;33;p41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41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41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0"/>
          <p:cNvSpPr txBox="1">
            <a:spLocks noGrp="1"/>
          </p:cNvSpPr>
          <p:nvPr>
            <p:ph type="title"/>
          </p:nvPr>
        </p:nvSpPr>
        <p:spPr>
          <a:xfrm rot="5400000">
            <a:off x="10688640" y="1371609"/>
            <a:ext cx="5851525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1"/>
          </p:nvPr>
        </p:nvSpPr>
        <p:spPr>
          <a:xfrm rot="5400000">
            <a:off x="3271841" y="-2184390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0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9"/>
          <p:cNvSpPr txBox="1">
            <a:spLocks noGrp="1"/>
          </p:cNvSpPr>
          <p:nvPr>
            <p:ph type="body" idx="1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9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9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9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3" name="Google Shape;123;p39" descr="Dark gray partial box."/>
          <p:cNvGrpSpPr/>
          <p:nvPr/>
        </p:nvGrpSpPr>
        <p:grpSpPr>
          <a:xfrm>
            <a:off x="1279358" y="313346"/>
            <a:ext cx="10270992" cy="1066802"/>
            <a:chOff x="989012" y="4572000"/>
            <a:chExt cx="10268319" cy="1002032"/>
          </a:xfrm>
        </p:grpSpPr>
        <p:cxnSp>
          <p:nvCxnSpPr>
            <p:cNvPr id="124" name="Google Shape;124;p39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" name="Google Shape;125;p39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" name="Google Shape;126;p39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"/>
          <p:cNvSpPr txBox="1">
            <a:spLocks noGrp="1"/>
          </p:cNvSpPr>
          <p:nvPr>
            <p:ph type="ctrTitle"/>
          </p:nvPr>
        </p:nvSpPr>
        <p:spPr>
          <a:xfrm>
            <a:off x="914402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52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2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2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9" name="Google Shape;139;p52" descr="Dark gray partial box."/>
          <p:cNvGrpSpPr/>
          <p:nvPr/>
        </p:nvGrpSpPr>
        <p:grpSpPr>
          <a:xfrm>
            <a:off x="989271" y="2362200"/>
            <a:ext cx="10270992" cy="1066802"/>
            <a:chOff x="989012" y="4572000"/>
            <a:chExt cx="10268319" cy="1002032"/>
          </a:xfrm>
        </p:grpSpPr>
        <p:cxnSp>
          <p:nvCxnSpPr>
            <p:cNvPr id="140" name="Google Shape;140;p52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52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52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3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3"/>
          <p:cNvSpPr txBox="1">
            <a:spLocks noGrp="1"/>
          </p:cNvSpPr>
          <p:nvPr>
            <p:ph type="body" idx="1"/>
          </p:nvPr>
        </p:nvSpPr>
        <p:spPr>
          <a:xfrm>
            <a:off x="111218" y="1600204"/>
            <a:ext cx="556404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46" name="Google Shape;146;p53"/>
          <p:cNvSpPr txBox="1">
            <a:spLocks noGrp="1"/>
          </p:cNvSpPr>
          <p:nvPr>
            <p:ph type="body" idx="2"/>
          </p:nvPr>
        </p:nvSpPr>
        <p:spPr>
          <a:xfrm>
            <a:off x="5820524" y="1600204"/>
            <a:ext cx="6220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47" name="Google Shape;147;p53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3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3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0" name="Google Shape;150;p53" descr="Dark gray partial box."/>
          <p:cNvGrpSpPr/>
          <p:nvPr/>
        </p:nvGrpSpPr>
        <p:grpSpPr>
          <a:xfrm>
            <a:off x="1279358" y="313346"/>
            <a:ext cx="10270992" cy="1066802"/>
            <a:chOff x="989012" y="4572000"/>
            <a:chExt cx="10268319" cy="1002032"/>
          </a:xfrm>
        </p:grpSpPr>
        <p:cxnSp>
          <p:nvCxnSpPr>
            <p:cNvPr id="151" name="Google Shape;151;p53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" name="Google Shape;152;p53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" name="Google Shape;153;p53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4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4"/>
          <p:cNvSpPr txBox="1"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58" name="Google Shape;158;p54"/>
          <p:cNvSpPr txBox="1">
            <a:spLocks noGrp="1"/>
          </p:cNvSpPr>
          <p:nvPr>
            <p:ph type="body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9" name="Google Shape;159;p54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60" name="Google Shape;160;p54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4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4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3" name="Google Shape;163;p54" descr="Dark gray partial box."/>
          <p:cNvGrpSpPr/>
          <p:nvPr/>
        </p:nvGrpSpPr>
        <p:grpSpPr>
          <a:xfrm>
            <a:off x="1279358" y="313346"/>
            <a:ext cx="10270992" cy="1066802"/>
            <a:chOff x="989012" y="4572000"/>
            <a:chExt cx="10268319" cy="1002032"/>
          </a:xfrm>
        </p:grpSpPr>
        <p:cxnSp>
          <p:nvCxnSpPr>
            <p:cNvPr id="164" name="Google Shape;164;p54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54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54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5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5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5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5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2" name="Google Shape;172;p55" descr="Dark gray partial box."/>
          <p:cNvGrpSpPr/>
          <p:nvPr/>
        </p:nvGrpSpPr>
        <p:grpSpPr>
          <a:xfrm>
            <a:off x="1279358" y="313346"/>
            <a:ext cx="10270992" cy="1066802"/>
            <a:chOff x="989012" y="4572000"/>
            <a:chExt cx="10268319" cy="1002032"/>
          </a:xfrm>
        </p:grpSpPr>
        <p:cxnSp>
          <p:nvCxnSpPr>
            <p:cNvPr id="173" name="Google Shape;173;p55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55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55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6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56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56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7"/>
          <p:cNvSpPr txBox="1">
            <a:spLocks noGrp="1"/>
          </p:cNvSpPr>
          <p:nvPr>
            <p:ph type="body" idx="1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83" name="Google Shape;183;p57"/>
          <p:cNvSpPr txBox="1">
            <a:spLocks noGrp="1"/>
          </p:cNvSpPr>
          <p:nvPr>
            <p:ph type="body" idx="2"/>
          </p:nvPr>
        </p:nvSpPr>
        <p:spPr>
          <a:xfrm>
            <a:off x="609601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4" name="Google Shape;184;p57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7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7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8"/>
          <p:cNvSpPr txBox="1"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58"/>
          <p:cNvSpPr>
            <a:spLocks noGrp="1"/>
          </p:cNvSpPr>
          <p:nvPr>
            <p:ph type="pic" idx="2"/>
          </p:nvPr>
        </p:nvSpPr>
        <p:spPr>
          <a:xfrm>
            <a:off x="2389719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58"/>
          <p:cNvSpPr txBox="1">
            <a:spLocks noGrp="1"/>
          </p:cNvSpPr>
          <p:nvPr>
            <p:ph type="body" idx="1"/>
          </p:nvPr>
        </p:nvSpPr>
        <p:spPr>
          <a:xfrm>
            <a:off x="2389719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1" name="Google Shape;191;p58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58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8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9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9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5"/>
            <a:ext cx="4525963" cy="1097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59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59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9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0"/>
          <p:cNvSpPr txBox="1">
            <a:spLocks noGrp="1"/>
          </p:cNvSpPr>
          <p:nvPr>
            <p:ph type="title"/>
          </p:nvPr>
        </p:nvSpPr>
        <p:spPr>
          <a:xfrm rot="5400000">
            <a:off x="10685465" y="1372663"/>
            <a:ext cx="5851525" cy="36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60"/>
          <p:cNvSpPr txBox="1">
            <a:spLocks noGrp="1"/>
          </p:cNvSpPr>
          <p:nvPr>
            <p:ph type="body" idx="1"/>
          </p:nvPr>
        </p:nvSpPr>
        <p:spPr>
          <a:xfrm rot="5400000">
            <a:off x="3270781" y="-2183338"/>
            <a:ext cx="5851525" cy="1076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60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60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0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0"/>
          <p:cNvSpPr txBox="1"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0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0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0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8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body" idx="1"/>
          </p:nvPr>
        </p:nvSpPr>
        <p:spPr>
          <a:xfrm>
            <a:off x="812803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body" idx="2"/>
          </p:nvPr>
        </p:nvSpPr>
        <p:spPr>
          <a:xfrm>
            <a:off x="8229600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" name="Google Shape;53;p43" descr="Dark gray partial box.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54" name="Google Shape;54;p43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55;p43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43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4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6" name="Google Shape;66;p44" descr="Dark gray partial box.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67" name="Google Shape;67;p44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44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44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5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5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5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" name="Google Shape;75;p45" descr="Dark gray partial box.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76" name="Google Shape;76;p45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Google Shape;77;p45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78;p45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7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body"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8"/>
          <p:cNvSpPr txBox="1">
            <a:spLocks noGrp="1"/>
          </p:cNvSpPr>
          <p:nvPr>
            <p:ph type="title"/>
          </p:nvPr>
        </p:nvSpPr>
        <p:spPr>
          <a:xfrm>
            <a:off x="2389720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8"/>
          <p:cNvSpPr>
            <a:spLocks noGrp="1"/>
          </p:cNvSpPr>
          <p:nvPr>
            <p:ph type="pic" idx="2"/>
          </p:nvPr>
        </p:nvSpPr>
        <p:spPr>
          <a:xfrm>
            <a:off x="2389720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2389720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9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1"/>
          </p:nvPr>
        </p:nvSpPr>
        <p:spPr>
          <a:xfrm rot="5400000">
            <a:off x="3833021" y="-1623213"/>
            <a:ext cx="4525963" cy="1097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9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6" descr="Black and white background Flourence city image."/>
          <p:cNvPicPr preferRelativeResize="0"/>
          <p:nvPr/>
        </p:nvPicPr>
        <p:blipFill rotWithShape="1">
          <a:blip r:embed="rId13">
            <a:alphaModFix amt="10000"/>
          </a:blip>
          <a:srcRect/>
          <a:stretch/>
        </p:blipFill>
        <p:spPr>
          <a:xfrm>
            <a:off x="4" y="0"/>
            <a:ext cx="12192000" cy="6856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8" descr="Black and white background Flourence city image."/>
          <p:cNvPicPr preferRelativeResize="0"/>
          <p:nvPr/>
        </p:nvPicPr>
        <p:blipFill rotWithShape="1">
          <a:blip r:embed="rId13">
            <a:alphaModFix amt="10000"/>
          </a:blip>
          <a:srcRect/>
          <a:stretch/>
        </p:blipFill>
        <p:spPr>
          <a:xfrm>
            <a:off x="2" y="0"/>
            <a:ext cx="12192000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8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38"/>
          <p:cNvSpPr txBox="1">
            <a:spLocks noGrp="1"/>
          </p:cNvSpPr>
          <p:nvPr>
            <p:ph type="body" idx="1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38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914403" y="2130434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0000"/>
                </a:solidFill>
              </a:rPr>
              <a:t>CS312 	</a:t>
            </a:r>
            <a:r>
              <a:rPr lang="en-US" b="1"/>
              <a:t>Database Management Systems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School  of Computer Engineering and Technology	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175" y="431801"/>
            <a:ext cx="2980415" cy="60526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15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/>
            </a:r>
            <a:br>
              <a:rPr lang="en-US" b="1"/>
            </a:br>
            <a:r>
              <a:rPr lang="en-US" b="1"/>
              <a:t>MySQL CONSTRAINT</a:t>
            </a:r>
            <a:br>
              <a:rPr lang="en-US" b="1"/>
            </a:br>
            <a:endParaRPr/>
          </a:p>
        </p:txBody>
      </p:sp>
      <p:sp>
        <p:nvSpPr>
          <p:cNvPr id="291" name="Google Shape;291;p9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MySQL CONSTRAINT is used to define rules to allow or restrict what values can be stored in columns. The purpose of inducing constraints is to enforce the integrity of a database.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MySQL CONSTRAINTS are used to limit the type of data that can be inserted into a table.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MySQL CONSTRAINTS can be classified into two types - column level and table level.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column level constraints can apply only to one column where as table level constraints are applied to the entire table.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MySQL CONSTRAINT is declared at the time of creating a table.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/>
              <a:t>MySQL CONSTRAINTs are 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/>
              <a:t>NOT NULL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/>
              <a:t>UNIQUE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/>
              <a:t>PRIMARY KEY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/>
              <a:t>FOREIGN KEY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/>
              <a:t>CHECK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/>
              <a:t>DEFAULT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92" name="Google Shape;292;p9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Constraints</a:t>
            </a:r>
            <a:endParaRPr/>
          </a:p>
        </p:txBody>
      </p:sp>
      <p:sp>
        <p:nvSpPr>
          <p:cNvPr id="298" name="Google Shape;298;p10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99" name="Google Shape;299;p10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00" name="Google Shape;30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1145" y="1600206"/>
            <a:ext cx="7497382" cy="44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MySQL CREATE TABLE with NULL CONSTRAINT </a:t>
            </a:r>
            <a:endParaRPr/>
          </a:p>
        </p:txBody>
      </p:sp>
      <p:sp>
        <p:nvSpPr>
          <p:cNvPr id="306" name="Google Shape;306;p11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Example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If we want to create a table 'newauthor' where no columns are allowed to store NULL VALUES the following statement can be used. 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/>
              <a:t>The following picture shows that the columns will not accept the NULL values. </a:t>
            </a:r>
            <a:endParaRPr sz="1800">
              <a:highlight>
                <a:srgbClr val="C0C0C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07" name="Google Shape;307;p11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08" name="Google Shape;308;p11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082" y="4762388"/>
            <a:ext cx="9234323" cy="209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6796" y="3058213"/>
            <a:ext cx="4329936" cy="137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MySQL UNIQUE CONSTRAINT </a:t>
            </a:r>
            <a:endParaRPr/>
          </a:p>
        </p:txBody>
      </p:sp>
      <p:sp>
        <p:nvSpPr>
          <p:cNvPr id="315" name="Google Shape;315;p12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Example 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16" name="Google Shape;316;p12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17" name="Google Shape;31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849" y="3692587"/>
            <a:ext cx="10794124" cy="316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7520" y="1790921"/>
            <a:ext cx="6595570" cy="1719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MySQL PRIMARY KEY CONSTRAINT on Single and Multiple Columns</a:t>
            </a:r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Example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chemeClr val="dk1"/>
              </a:solidFill>
              <a:highlight>
                <a:srgbClr val="C0C0C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5400">
              <a:solidFill>
                <a:schemeClr val="dk1"/>
              </a:solidFill>
              <a:highlight>
                <a:srgbClr val="C0C0C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25" name="Google Shape;325;p13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26" name="Google Shape;326;p13"/>
          <p:cNvSpPr/>
          <p:nvPr/>
        </p:nvSpPr>
        <p:spPr>
          <a:xfrm>
            <a:off x="1030014" y="3351886"/>
            <a:ext cx="92806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3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3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024" y="2295853"/>
            <a:ext cx="5402976" cy="226278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330" name="Google Shape;33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8126" y="4788828"/>
            <a:ext cx="6695747" cy="182115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331" name="Google Shape;33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2990" y="2320938"/>
            <a:ext cx="5714990" cy="221261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000" b="1"/>
              <a:t>MySQL CREATE TABLE to check values with CHECK CONSTRAINT using different operators</a:t>
            </a:r>
            <a:endParaRPr sz="4000"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39" name="Google Shape;33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128" y="1951475"/>
            <a:ext cx="5543550" cy="40481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340" name="Google Shape;3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7613" y="4326971"/>
            <a:ext cx="8094109" cy="186164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000" b="1"/>
              <a:t>MySQL CREATE TABLE with DEFAULT CONSTRAINT </a:t>
            </a:r>
            <a:endParaRPr sz="4000"/>
          </a:p>
        </p:txBody>
      </p:sp>
      <p:sp>
        <p:nvSpPr>
          <p:cNvPr id="346" name="Google Shape;346;p15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Example 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47" name="Google Shape;347;p15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48" name="Google Shape;34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807" y="2282037"/>
            <a:ext cx="5400675" cy="31623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6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/>
              <a:t>MySQL creating table with FOREIGN KEY CONSTRAINT on single ,multiple column and multiple tables</a:t>
            </a:r>
            <a:endParaRPr sz="3200"/>
          </a:p>
        </p:txBody>
      </p:sp>
      <p:sp>
        <p:nvSpPr>
          <p:cNvPr id="354" name="Google Shape;354;p16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55" name="Google Shape;355;p16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56" name="Google Shape;35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442" y="1657349"/>
            <a:ext cx="7727896" cy="445701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MySQL: ALTER TABLE Statement</a:t>
            </a: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ALTER TABLE - ADD Column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600" b="1"/>
              <a:t>Adding column(s) to a table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000" b="1"/>
              <a:t>		</a:t>
            </a:r>
            <a:r>
              <a:rPr lang="en-US" sz="2400"/>
              <a:t>ALTER TABLE table_name  ADD column_name column-definition;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600" b="1"/>
              <a:t>For example: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b="1"/>
              <a:t>                   </a:t>
            </a:r>
            <a:r>
              <a:rPr lang="en-US" sz="2400"/>
              <a:t>ALTER TABLE supplier  ADD supplier_name  varchar2(50);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/>
              <a:t>	Add multiple columns in table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	ALTER TABLE contacts ADD last_name varchar(40) NOT NULL AFTER 	contact_id, 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ADD first_name varchar(35) NULL AFTER last_name;</a:t>
            </a:r>
            <a:endParaRPr sz="2400" b="1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ALTER TABLE - Drop column(s) in a table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/>
              <a:t>		</a:t>
            </a:r>
            <a:r>
              <a:rPr lang="en-US" sz="2400"/>
              <a:t>ALTER TABLE table_name  DROP COLUMN  column_name;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/>
              <a:t>	For example: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/>
              <a:t>		</a:t>
            </a:r>
            <a:r>
              <a:rPr lang="en-US" sz="2400"/>
              <a:t>ALTER TABLE supplier  DROP COLUMN supplier_name;</a:t>
            </a:r>
            <a:endParaRPr/>
          </a:p>
          <a:p>
            <a:pPr marL="102870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MySQL: ALTER TABLE Statement</a:t>
            </a:r>
            <a:endParaRPr/>
          </a:p>
        </p:txBody>
      </p:sp>
      <p:sp>
        <p:nvSpPr>
          <p:cNvPr id="369" name="Google Shape;369;p18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b="1"/>
              <a:t>ALTER TABLE command to add a NOT NULL constraint</a:t>
            </a:r>
            <a:r>
              <a:rPr lang="en-US" sz="2400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ALTER TABLE table_name MODIFY column_name datatype NOT NULL;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b="1"/>
              <a:t>ADD UNIQUE CONSTRAINT</a:t>
            </a:r>
            <a:r>
              <a:rPr lang="en-US" sz="2400"/>
              <a:t> to a table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	ALTER TABLE Persons ADD UNIQUE (ID);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ALTER TABLE Persons ADD CONSTRAINT UC_Person UNIQUE (ID,LastName);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b="1"/>
              <a:t>DROP a UNIQUE Constraint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ALTER TABLE Persons DROP INDEX UC_Person;</a:t>
            </a:r>
            <a:endParaRPr sz="2400" b="1"/>
          </a:p>
          <a:p>
            <a:pPr marL="102870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 Black"/>
              <a:buNone/>
            </a:pPr>
            <a:r>
              <a:rPr lang="en-US" sz="3600" b="1"/>
              <a:t>CET 2002B 	Database Management Systems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30"/>
              <a:buNone/>
            </a:pPr>
            <a:r>
              <a:rPr lang="en-US" sz="1530" b="1">
                <a:latin typeface="Arial"/>
                <a:ea typeface="Arial"/>
                <a:cs typeface="Arial"/>
                <a:sym typeface="Arial"/>
              </a:rPr>
              <a:t>Course Objectives:</a:t>
            </a:r>
            <a:endParaRPr/>
          </a:p>
          <a:p>
            <a:pPr marL="749808" lvl="0" indent="-3492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700" b="1"/>
              <a:t>1. Knowledge</a:t>
            </a:r>
            <a:endParaRPr sz="1700" b="1"/>
          </a:p>
          <a:p>
            <a:pPr marL="749808" lvl="0" indent="-3492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700"/>
              <a:t>i. Understand the fundamental concepts of database management System</a:t>
            </a:r>
            <a:endParaRPr sz="1700"/>
          </a:p>
          <a:p>
            <a:pPr marL="749808" lvl="0" indent="-3492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700"/>
              <a:t>ii. To provide a strong formal foundation in database concepts, DBMS architectures recent</a:t>
            </a:r>
            <a:endParaRPr sz="1700"/>
          </a:p>
          <a:p>
            <a:pPr marL="749808" lvl="0" indent="-3492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700"/>
              <a:t>technologies and best industry practices.</a:t>
            </a:r>
            <a:endParaRPr sz="1700"/>
          </a:p>
          <a:p>
            <a:pPr marL="749808" lvl="0" indent="-3492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700" b="1"/>
              <a:t>2. Skills</a:t>
            </a:r>
            <a:endParaRPr sz="1700" b="1"/>
          </a:p>
          <a:p>
            <a:pPr marL="749808" lvl="0" indent="-3492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700"/>
              <a:t>i. To learn the SQL database system.</a:t>
            </a:r>
            <a:endParaRPr sz="1700"/>
          </a:p>
          <a:p>
            <a:pPr marL="749808" lvl="0" indent="-3492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700"/>
              <a:t>ii. To program PL/SQL including stored procedures, stored functions, cursors and packages.</a:t>
            </a:r>
            <a:endParaRPr sz="1700"/>
          </a:p>
          <a:p>
            <a:pPr marL="749808" lvl="0" indent="-3492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700" b="1"/>
              <a:t>3. Attitude</a:t>
            </a:r>
            <a:endParaRPr sz="1700" b="1"/>
          </a:p>
          <a:p>
            <a:pPr marL="749808" lvl="0" indent="-3492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700"/>
              <a:t>i. To design the database system for real world applications.</a:t>
            </a:r>
            <a:endParaRPr sz="1700"/>
          </a:p>
          <a:p>
            <a:pPr marL="749808" lvl="1" indent="-3492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rPr lang="en-US" sz="1700"/>
              <a:t>ii. To access, modify, program and authenticate the database system.x</a:t>
            </a:r>
            <a:endParaRPr sz="1700"/>
          </a:p>
          <a:p>
            <a:pPr marL="342900" lvl="0" indent="-3429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</a:pPr>
            <a:r>
              <a:rPr lang="en-US" sz="1530" b="1">
                <a:latin typeface="Arial"/>
                <a:ea typeface="Arial"/>
                <a:cs typeface="Arial"/>
                <a:sym typeface="Arial"/>
              </a:rPr>
              <a:t>Course Outcomes: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700"/>
              <a:t>After the completion of course, students will be able to</a:t>
            </a:r>
            <a:endParaRPr sz="1700"/>
          </a:p>
          <a:p>
            <a:pPr marL="91440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700"/>
              <a:t>1. Understand the different data models</a:t>
            </a:r>
            <a:endParaRPr sz="1700"/>
          </a:p>
          <a:p>
            <a:pPr marL="91440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700"/>
              <a:t>2. Implement relational database design from any data model.</a:t>
            </a:r>
            <a:endParaRPr sz="1700"/>
          </a:p>
          <a:p>
            <a:pPr marL="91440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700"/>
              <a:t>3. Create database system for real world applications</a:t>
            </a:r>
            <a:endParaRPr sz="1700"/>
          </a:p>
          <a:p>
            <a:pPr marL="91440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700"/>
              <a:t>4. Handle the transaction management system.</a:t>
            </a:r>
            <a:endParaRPr sz="1700"/>
          </a:p>
        </p:txBody>
      </p:sp>
      <p:sp>
        <p:nvSpPr>
          <p:cNvPr id="219" name="Google Shape;219;p2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7/17/2020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20" name="Google Shape;220;p2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221" name="Google Shape;221;p2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910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406400" y="381000"/>
            <a:ext cx="11480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MySQL: ALTER TABLE Statement</a:t>
            </a:r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Modify column in table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ALTER TABLE table_name MODIFY column_name column_definition [ FIRST | AFTER column_name 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Example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ALTER TABLE contacts MODIFY last_name varchar(55) NULL AFTER contact_type, MODIFY first_name varchar(30) NOT NULL;</a:t>
            </a:r>
            <a:endParaRPr b="1"/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377" name="Google Shape;377;p19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(DML)</a:t>
            </a:r>
            <a:endParaRPr/>
          </a:p>
        </p:txBody>
      </p:sp>
      <p:sp>
        <p:nvSpPr>
          <p:cNvPr id="378" name="Google Shape;378;p19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1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MySQL: ALTER TABLE Statement</a:t>
            </a:r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/>
              <a:t>SQL DEFAULT on ALTER TABLE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ALTER TABLE tablename</a:t>
            </a:r>
            <a:br>
              <a:rPr lang="en-US" sz="2400"/>
            </a:br>
            <a:r>
              <a:rPr lang="en-US" sz="2400"/>
              <a:t>ALTER columnname SET DEFAULT colvalue;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/>
              <a:t>Example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ALTER TABLE Persons</a:t>
            </a:r>
            <a:br>
              <a:rPr lang="en-US" sz="2400"/>
            </a:br>
            <a:r>
              <a:rPr lang="en-US" sz="2400"/>
              <a:t>ALTER City SET DEFAULT ‘Pune';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/>
              <a:t>DROP a DEFAULT Constraint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ALTER TABLE Persons</a:t>
            </a:r>
            <a:br>
              <a:rPr lang="en-US" sz="2400"/>
            </a:br>
            <a:r>
              <a:rPr lang="en-US" sz="2400"/>
              <a:t>ALTER City DROP DEFAULT;</a:t>
            </a:r>
            <a:endParaRPr sz="2400" b="1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MySQL: ALTER TABLE Statement</a:t>
            </a:r>
            <a:endParaRPr/>
          </a:p>
        </p:txBody>
      </p:sp>
      <p:sp>
        <p:nvSpPr>
          <p:cNvPr id="391" name="Google Shape;391;p21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60" b="1"/>
              <a:t>Rename column in table</a:t>
            </a:r>
            <a:endParaRPr sz="29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60"/>
              <a:t>ALTER TABLE table_name CHANGE COLUMN old_name new_name column_definition [ FIRST | AFTER column_name ]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96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60" b="1"/>
              <a:t>Example</a:t>
            </a:r>
            <a:endParaRPr sz="29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60"/>
              <a:t>ALTER TABLE contacts CHANGE COLUMN contact_type ctype varchar(20) NOT NULL;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9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60" b="1"/>
              <a:t>Rename table</a:t>
            </a:r>
            <a:endParaRPr sz="29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60"/>
              <a:t>ALTER TABLE table_name RENAME TO new_table_name;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60"/>
              <a:t>ALTER TABLE contacts RENAME TO people;</a:t>
            </a:r>
            <a:endParaRPr sz="2960" b="1"/>
          </a:p>
          <a:p>
            <a:pPr marL="45720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960"/>
          </a:p>
        </p:txBody>
      </p:sp>
      <p:sp>
        <p:nvSpPr>
          <p:cNvPr id="392" name="Google Shape;392;p21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DCL STATEMENTS OF SQL</a:t>
            </a: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01" name="Google Shape;401;p22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ACCESS CONTROL Statements SQL</a:t>
            </a:r>
            <a:endParaRPr/>
          </a:p>
        </p:txBody>
      </p:sp>
      <p:sp>
        <p:nvSpPr>
          <p:cNvPr id="407" name="Google Shape;407;p23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SQL supports discretionary data access control through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following statements: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Char char="–"/>
            </a:pPr>
            <a:r>
              <a:rPr lang="en-US">
                <a:solidFill>
                  <a:srgbClr val="FFC000"/>
                </a:solidFill>
              </a:rPr>
              <a:t>GRANT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Char char="–"/>
            </a:pPr>
            <a:r>
              <a:rPr lang="en-US">
                <a:solidFill>
                  <a:srgbClr val="FFC000"/>
                </a:solidFill>
              </a:rPr>
              <a:t>REVOKE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Char char="•"/>
            </a:pPr>
            <a:r>
              <a:rPr lang="en-US">
                <a:solidFill>
                  <a:srgbClr val="FFC000"/>
                </a:solidFill>
              </a:rPr>
              <a:t>GRANT:</a:t>
            </a:r>
            <a:r>
              <a:rPr lang="en-US"/>
              <a:t> The statement is used to give privileges to other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users.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Char char="•"/>
            </a:pPr>
            <a:r>
              <a:rPr lang="en-US">
                <a:solidFill>
                  <a:srgbClr val="FFC000"/>
                </a:solidFill>
              </a:rPr>
              <a:t>REVOKE:</a:t>
            </a:r>
            <a:r>
              <a:rPr lang="en-US"/>
              <a:t> The statement is used to take away already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given privileges from other users.</a:t>
            </a:r>
            <a:endParaRPr/>
          </a:p>
        </p:txBody>
      </p:sp>
      <p:sp>
        <p:nvSpPr>
          <p:cNvPr id="408" name="Google Shape;408;p23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09" name="Google Shape;409;p23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10" name="Google Shape;410;p23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9320a7912_0_0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</a:t>
            </a:r>
            <a:endParaRPr/>
          </a:p>
        </p:txBody>
      </p:sp>
      <p:sp>
        <p:nvSpPr>
          <p:cNvPr id="417" name="Google Shape;417;ge9320a7912_0_0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1.Login as root user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2.Create users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3.Give permissions using GRANT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4.Revoke permissions when needed using Revoke</a:t>
            </a:r>
            <a:endParaRPr/>
          </a:p>
        </p:txBody>
      </p:sp>
      <p:sp>
        <p:nvSpPr>
          <p:cNvPr id="418" name="Google Shape;418;ge9320a7912_0_0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4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/>
            </a:r>
            <a:br>
              <a:rPr lang="en-US" b="1"/>
            </a:br>
            <a:r>
              <a:rPr lang="en-US" b="1"/>
              <a:t>Grant Privileges on Table</a:t>
            </a:r>
            <a:br>
              <a:rPr lang="en-US" b="1"/>
            </a:br>
            <a:endParaRPr/>
          </a:p>
        </p:txBody>
      </p:sp>
      <p:sp>
        <p:nvSpPr>
          <p:cNvPr id="424" name="Google Shape;424;p24"/>
          <p:cNvSpPr txBox="1">
            <a:spLocks noGrp="1"/>
          </p:cNvSpPr>
          <p:nvPr>
            <p:ph type="body" idx="1"/>
          </p:nvPr>
        </p:nvSpPr>
        <p:spPr>
          <a:xfrm>
            <a:off x="609597" y="1417638"/>
            <a:ext cx="10972801" cy="530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Syntax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	GRANT privileges ON object TO user;</a:t>
            </a:r>
            <a:r>
              <a:rPr lang="en-US" sz="1800">
                <a:solidFill>
                  <a:srgbClr val="E36C09"/>
                </a:solidFill>
              </a:rPr>
              <a:t> </a:t>
            </a:r>
            <a:endParaRPr sz="480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b="1"/>
              <a:t>privileges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b="1"/>
              <a:t>Object</a:t>
            </a:r>
            <a:endParaRPr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name of the database object that you are granting permissions for. In the case of granting privileges on a table, this would be the table name</a:t>
            </a:r>
            <a:r>
              <a:rPr lang="en-US" sz="16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b="1"/>
              <a:t>User</a:t>
            </a:r>
            <a:endParaRPr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name of the user that will be granted these privileges.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None/>
            </a:pPr>
            <a:r>
              <a:rPr lang="en-US" sz="1200" b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2800" b="1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</p:txBody>
      </p:sp>
      <p:sp>
        <p:nvSpPr>
          <p:cNvPr id="425" name="Google Shape;425;p24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-609602" y="41012"/>
            <a:ext cx="65" cy="347509"/>
          </a:xfrm>
          <a:prstGeom prst="rect">
            <a:avLst/>
          </a:prstGeom>
          <a:solidFill>
            <a:srgbClr val="EFF1F9"/>
          </a:solidFill>
          <a:ln>
            <a:noFill/>
          </a:ln>
        </p:spPr>
        <p:txBody>
          <a:bodyPr spcFirstLastPara="1" wrap="square" lIns="0" tIns="0" rIns="0" bIns="698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0772" y="2560638"/>
            <a:ext cx="5072996" cy="184183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4"/>
          <p:cNvSpPr/>
          <p:nvPr/>
        </p:nvSpPr>
        <p:spPr>
          <a:xfrm>
            <a:off x="152400" y="-170765"/>
            <a:ext cx="92398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609602" y="28514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Example</a:t>
            </a:r>
            <a:br>
              <a:rPr lang="en-US"/>
            </a:br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35" name="Google Shape;435;p25"/>
          <p:cNvSpPr/>
          <p:nvPr/>
        </p:nvSpPr>
        <p:spPr>
          <a:xfrm>
            <a:off x="1723700" y="1759202"/>
            <a:ext cx="8714100" cy="8931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GRANT SELECT, INSERT, UPDATE, DELETE ON contacts TO 'smithj'@'localhost';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0" y="54845"/>
            <a:ext cx="65" cy="347509"/>
          </a:xfrm>
          <a:prstGeom prst="rect">
            <a:avLst/>
          </a:prstGeom>
          <a:solidFill>
            <a:srgbClr val="EFF1F9"/>
          </a:solidFill>
          <a:ln>
            <a:noFill/>
          </a:ln>
        </p:spPr>
        <p:txBody>
          <a:bodyPr spcFirstLastPara="1" wrap="square" lIns="0" tIns="0" rIns="0" bIns="698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1703619" y="3929038"/>
            <a:ext cx="8714018" cy="63441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GRANT All ON contacts TO 'smithj'@'localhost';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1703619" y="2984962"/>
            <a:ext cx="8734096" cy="611511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GRANT SELECT ON contacts TO 'smithj'@'localhost';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/>
            </a:r>
            <a:br>
              <a:rPr lang="en-US" b="1"/>
            </a:br>
            <a:r>
              <a:rPr lang="en-US" b="1"/>
              <a:t>Revoke Privileges on Table</a:t>
            </a:r>
            <a:br>
              <a:rPr lang="en-US" b="1"/>
            </a:br>
            <a:endParaRPr/>
          </a:p>
        </p:txBody>
      </p:sp>
      <p:sp>
        <p:nvSpPr>
          <p:cNvPr id="444" name="Google Shape;444;p26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2060028" y="1718442"/>
            <a:ext cx="7693572" cy="761371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REVOKE privileges ON object FROM user;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6"/>
          <p:cNvSpPr/>
          <p:nvPr/>
        </p:nvSpPr>
        <p:spPr>
          <a:xfrm>
            <a:off x="2060028" y="2858185"/>
            <a:ext cx="7693572" cy="631251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REVOKE Delete,Update ON contacts from 'smithj'@'localhost';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6"/>
          <p:cNvSpPr/>
          <p:nvPr/>
        </p:nvSpPr>
        <p:spPr>
          <a:xfrm>
            <a:off x="2060028" y="3867808"/>
            <a:ext cx="7693572" cy="631251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REVOKE select ON contacts TO ‘*'@'localhost';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6"/>
          <p:cNvSpPr/>
          <p:nvPr/>
        </p:nvSpPr>
        <p:spPr>
          <a:xfrm>
            <a:off x="2060028" y="4992414"/>
            <a:ext cx="7693572" cy="631251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REVOKE All ON contacts TO 'smithj'@'localhost';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 smtClean="0"/>
              <a:t>Exercise for explanation</a:t>
            </a:r>
            <a:endParaRPr b="1" dirty="0"/>
          </a:p>
        </p:txBody>
      </p:sp>
      <p:sp>
        <p:nvSpPr>
          <p:cNvPr id="461" name="Google Shape;461;p28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 b="1" dirty="0" smtClean="0"/>
              <a:t>Create </a:t>
            </a:r>
            <a:r>
              <a:rPr lang="en-US" sz="2480" b="1" dirty="0"/>
              <a:t>a database which consist of the following tables with appropriate constraints like primary key, foreign key, check constrains, not </a:t>
            </a:r>
            <a:r>
              <a:rPr lang="en-US" sz="2402" b="1" dirty="0"/>
              <a:t>null etc.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Char char="–"/>
            </a:pPr>
            <a:r>
              <a:rPr lang="en-US" sz="2247" dirty="0"/>
              <a:t>employee </a:t>
            </a:r>
            <a:r>
              <a:rPr lang="en-US" sz="2247" dirty="0" smtClean="0"/>
              <a:t>(SSN, ……)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Char char="–"/>
            </a:pPr>
            <a:r>
              <a:rPr lang="en-US" sz="2247" dirty="0" smtClean="0"/>
              <a:t>Department(</a:t>
            </a:r>
            <a:r>
              <a:rPr lang="en-US" sz="2247" dirty="0" err="1" smtClean="0"/>
              <a:t>Dnumber</a:t>
            </a:r>
            <a:r>
              <a:rPr lang="en-US" sz="2247" dirty="0" smtClean="0"/>
              <a:t>, ……) </a:t>
            </a:r>
          </a:p>
          <a:p>
            <a:pPr marL="742950" lvl="1" indent="-285750" algn="l" rtl="0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Char char="–"/>
            </a:pPr>
            <a:r>
              <a:rPr lang="en-US" sz="2247" dirty="0" err="1" smtClean="0"/>
              <a:t>Dept_Locations</a:t>
            </a:r>
            <a:r>
              <a:rPr lang="en-US" sz="2247" dirty="0" smtClean="0"/>
              <a:t>(</a:t>
            </a:r>
            <a:r>
              <a:rPr lang="en-US" sz="2247" dirty="0" err="1" smtClean="0"/>
              <a:t>Dnum</a:t>
            </a:r>
            <a:r>
              <a:rPr lang="en-US" sz="2247" dirty="0" smtClean="0"/>
              <a:t>, </a:t>
            </a:r>
            <a:r>
              <a:rPr lang="en-US" sz="2247" dirty="0" err="1" smtClean="0"/>
              <a:t>Dlocations</a:t>
            </a:r>
            <a:r>
              <a:rPr lang="en-US" sz="2247" dirty="0" smtClean="0"/>
              <a:t>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Char char="–"/>
            </a:pPr>
            <a:r>
              <a:rPr lang="en-US" sz="2247" dirty="0"/>
              <a:t> </a:t>
            </a:r>
            <a:r>
              <a:rPr lang="en-US" sz="2247" dirty="0" smtClean="0"/>
              <a:t>Project(</a:t>
            </a:r>
            <a:r>
              <a:rPr lang="en-US" sz="2247" dirty="0" err="1" smtClean="0"/>
              <a:t>Pnumber</a:t>
            </a:r>
            <a:r>
              <a:rPr lang="en-US" sz="2247" dirty="0" smtClean="0"/>
              <a:t>,……. )</a:t>
            </a:r>
          </a:p>
          <a:p>
            <a:pPr marL="742950" lvl="1" indent="-285750" algn="l" rtl="0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Char char="–"/>
            </a:pPr>
            <a:r>
              <a:rPr lang="en-US" sz="2247" dirty="0" err="1" smtClean="0"/>
              <a:t>Works_on</a:t>
            </a:r>
            <a:r>
              <a:rPr lang="en-US" sz="2247" dirty="0" smtClean="0"/>
              <a:t>(</a:t>
            </a:r>
            <a:r>
              <a:rPr lang="en-US" sz="2247" dirty="0" err="1" smtClean="0"/>
              <a:t>Pnum</a:t>
            </a:r>
            <a:r>
              <a:rPr lang="en-US" sz="2247" dirty="0" smtClean="0"/>
              <a:t>, </a:t>
            </a:r>
            <a:r>
              <a:rPr lang="en-US" sz="2247" dirty="0" err="1" smtClean="0"/>
              <a:t>Essn</a:t>
            </a:r>
            <a:r>
              <a:rPr lang="en-US" sz="2247" dirty="0" smtClean="0"/>
              <a:t>, ….)</a:t>
            </a:r>
            <a:endParaRPr lang="en-US" sz="2247" dirty="0" smtClean="0"/>
          </a:p>
          <a:p>
            <a:pPr marL="742950" lvl="1" indent="-285750" algn="l" rtl="0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Char char="–"/>
            </a:pPr>
            <a:r>
              <a:rPr lang="en-US" sz="2247" dirty="0" smtClean="0"/>
              <a:t>Dependent(</a:t>
            </a:r>
            <a:r>
              <a:rPr lang="en-US" sz="2247" dirty="0" err="1" smtClean="0"/>
              <a:t>Essn</a:t>
            </a:r>
            <a:r>
              <a:rPr lang="en-US" sz="2247" dirty="0" smtClean="0"/>
              <a:t>, ……)</a:t>
            </a:r>
            <a:endParaRPr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endParaRPr sz="248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endParaRPr sz="2480" dirty="0"/>
          </a:p>
        </p:txBody>
      </p:sp>
      <p:sp>
        <p:nvSpPr>
          <p:cNvPr id="462" name="Google Shape;462;p28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63" name="Google Shape;463;p28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64" name="Google Shape;464;p28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1"/>
              <a:t>LABORATORY ASSIGNMENT NO: 02</a:t>
            </a:r>
            <a:endParaRPr/>
          </a:p>
        </p:txBody>
      </p:sp>
      <p:sp>
        <p:nvSpPr>
          <p:cNvPr id="227" name="Google Shape;227;p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SQL- DDL commands( Create, Alter, Drop, Truncate, Rename, Describe) ,DCL(Grant, Revoke)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4664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000"/>
            </a:pPr>
            <a:r>
              <a:rPr lang="en-US" sz="4000" b="1" dirty="0"/>
              <a:t>Exercise for </a:t>
            </a:r>
            <a:r>
              <a:rPr lang="en-US" sz="4000" b="1" dirty="0" smtClean="0"/>
              <a:t>explanation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contd</a:t>
            </a:r>
            <a:r>
              <a:rPr lang="en-US" sz="2000" b="1" dirty="0" smtClean="0"/>
              <a:t>…)</a:t>
            </a:r>
            <a:endParaRPr b="1" dirty="0"/>
          </a:p>
        </p:txBody>
      </p:sp>
      <p:sp>
        <p:nvSpPr>
          <p:cNvPr id="462" name="Google Shape;462;p28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63" name="Google Shape;463;p28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64" name="Google Shape;464;p28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2050" name="Picture 2" descr="Solved 2. Creating the COMPANY database schema using SQL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377160"/>
            <a:ext cx="7808295" cy="524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20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Exercises -Batch </a:t>
            </a:r>
            <a:r>
              <a:rPr lang="en-US" dirty="0" smtClean="0"/>
              <a:t>1_1 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Perform DDL and DCL commands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	Create a table with all constraints  ,truncate a table, drop a table ,alter table by adding a column , dropping a column, adding and dropping different constraints, modify data type and length of column, rename table , column , create a user, grant different privileges and revoke</a:t>
            </a:r>
            <a:endParaRPr/>
          </a:p>
        </p:txBody>
      </p:sp>
      <p:sp>
        <p:nvSpPr>
          <p:cNvPr id="455" name="Google Shape;455;p27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Exercises</a:t>
            </a:r>
            <a:endParaRPr b="1"/>
          </a:p>
        </p:txBody>
      </p:sp>
      <p:sp>
        <p:nvSpPr>
          <p:cNvPr id="461" name="Google Shape;461;p28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 b="1" dirty="0"/>
              <a:t>Create a database which consist of the following tables with appropriate constraints like primary key, foreign key, check constrains, not </a:t>
            </a:r>
            <a:r>
              <a:rPr lang="en-US" sz="2402" b="1" dirty="0"/>
              <a:t>null etc</a:t>
            </a:r>
            <a:r>
              <a:rPr lang="en-US" sz="2402" b="1" dirty="0" smtClean="0"/>
              <a:t>.(i.e. all Table and column constraints)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 dirty="0" smtClean="0"/>
              <a:t>Suppliers (</a:t>
            </a:r>
            <a:r>
              <a:rPr lang="en-US" sz="2170" u="sng" dirty="0" smtClean="0"/>
              <a:t>Sid</a:t>
            </a:r>
            <a:r>
              <a:rPr lang="en-US" sz="2170" dirty="0" smtClean="0"/>
              <a:t>, </a:t>
            </a:r>
            <a:r>
              <a:rPr lang="en-US" sz="2170" dirty="0"/>
              <a:t>Name, Status, City)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 dirty="0"/>
              <a:t>Parts </a:t>
            </a:r>
            <a:r>
              <a:rPr lang="en-US" sz="2170" dirty="0" smtClean="0"/>
              <a:t>(</a:t>
            </a:r>
            <a:r>
              <a:rPr lang="en-US" sz="2170" u="sng" dirty="0" err="1" smtClean="0"/>
              <a:t>Pid</a:t>
            </a:r>
            <a:r>
              <a:rPr lang="en-US" sz="2170" dirty="0" smtClean="0"/>
              <a:t>, </a:t>
            </a:r>
            <a:r>
              <a:rPr lang="en-US" sz="2170" dirty="0" err="1"/>
              <a:t>Pname</a:t>
            </a:r>
            <a:r>
              <a:rPr lang="en-US" sz="2170" dirty="0"/>
              <a:t>, </a:t>
            </a:r>
            <a:r>
              <a:rPr lang="en-US" sz="2170" dirty="0" err="1"/>
              <a:t>Colour</a:t>
            </a:r>
            <a:r>
              <a:rPr lang="en-US" sz="2170" dirty="0"/>
              <a:t>, Weight, City)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 dirty="0" smtClean="0"/>
              <a:t>Projects (</a:t>
            </a:r>
            <a:r>
              <a:rPr lang="en-US" sz="2170" u="sng" dirty="0" err="1" smtClean="0"/>
              <a:t>Jid</a:t>
            </a:r>
            <a:r>
              <a:rPr lang="en-US" sz="2170" dirty="0" smtClean="0"/>
              <a:t>, </a:t>
            </a:r>
            <a:r>
              <a:rPr lang="en-US" sz="2170" dirty="0" err="1"/>
              <a:t>Jname</a:t>
            </a:r>
            <a:r>
              <a:rPr lang="en-US" sz="2170" dirty="0"/>
              <a:t>, City)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 dirty="0" smtClean="0"/>
              <a:t>Shipment(</a:t>
            </a:r>
            <a:r>
              <a:rPr lang="en-US" sz="2170" u="sng" dirty="0" smtClean="0"/>
              <a:t>Sid</a:t>
            </a:r>
            <a:r>
              <a:rPr lang="en-US" sz="2170" dirty="0" smtClean="0"/>
              <a:t>, </a:t>
            </a:r>
            <a:r>
              <a:rPr lang="en-US" sz="2170" u="sng" dirty="0" err="1" smtClean="0"/>
              <a:t>Pid</a:t>
            </a:r>
            <a:r>
              <a:rPr lang="en-US" sz="2170" dirty="0" smtClean="0"/>
              <a:t>, </a:t>
            </a:r>
            <a:r>
              <a:rPr lang="en-US" sz="2170" u="sng" dirty="0" err="1" smtClean="0"/>
              <a:t>Jid</a:t>
            </a:r>
            <a:r>
              <a:rPr lang="en-US" sz="2170" dirty="0" smtClean="0"/>
              <a:t>, </a:t>
            </a:r>
            <a:r>
              <a:rPr lang="en-US" sz="2170" dirty="0" err="1"/>
              <a:t>Qty</a:t>
            </a:r>
            <a:r>
              <a:rPr lang="en-US" sz="2170" dirty="0"/>
              <a:t>)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 dirty="0"/>
              <a:t> </a:t>
            </a:r>
            <a:r>
              <a:rPr lang="en-US" sz="2480" b="1" dirty="0"/>
              <a:t>Create a </a:t>
            </a:r>
            <a:r>
              <a:rPr lang="en-US" sz="2480" b="1" dirty="0" smtClean="0"/>
              <a:t>Company database for the Schema Shown on slide No 30 with </a:t>
            </a:r>
            <a:r>
              <a:rPr lang="en-US" sz="2480" b="1" dirty="0"/>
              <a:t>appropriate constraints like primary key, foreign key, check constrains, not </a:t>
            </a:r>
            <a:r>
              <a:rPr lang="en-US" sz="2402" b="1" dirty="0"/>
              <a:t>null etc.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Char char="–"/>
            </a:pPr>
            <a:endParaRPr dirty="0"/>
          </a:p>
          <a:p>
            <a:pPr marL="457200" lvl="1" indent="0" algn="l" rtl="0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None/>
            </a:pPr>
            <a:r>
              <a:rPr lang="en-US" sz="2247" dirty="0"/>
              <a:t> </a:t>
            </a:r>
            <a:endParaRPr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endParaRPr sz="248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endParaRPr sz="2480" dirty="0"/>
          </a:p>
        </p:txBody>
      </p:sp>
      <p:sp>
        <p:nvSpPr>
          <p:cNvPr id="462" name="Google Shape;462;p28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63" name="Google Shape;463;p28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64" name="Google Shape;464;p28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520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Exercises -Batch </a:t>
            </a:r>
            <a:r>
              <a:rPr lang="en-US" dirty="0" smtClean="0"/>
              <a:t>1_2 </a:t>
            </a:r>
            <a:endParaRPr dirty="0"/>
          </a:p>
        </p:txBody>
      </p:sp>
      <p:sp>
        <p:nvSpPr>
          <p:cNvPr id="470" name="Google Shape;470;p2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Perform DDL and DCL commands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	Create a table with all constraints  ,truncate a table, drop a table ,alter table by adding a column , dropping a column, adding and dropping different constraints, modify data type and length of column, , rename table , column , create a user, grant different privileges and revoke</a:t>
            </a:r>
            <a:endParaRPr/>
          </a:p>
        </p:txBody>
      </p:sp>
      <p:sp>
        <p:nvSpPr>
          <p:cNvPr id="471" name="Google Shape;471;p29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Exercises</a:t>
            </a:r>
            <a:endParaRPr b="1"/>
          </a:p>
        </p:txBody>
      </p:sp>
      <p:sp>
        <p:nvSpPr>
          <p:cNvPr id="477" name="Google Shape;477;p30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2"/>
              <a:buChar char="•"/>
            </a:pPr>
            <a:r>
              <a:rPr lang="en-US" sz="2682" b="1" dirty="0"/>
              <a:t>Create a database which consist of the following tables with appropriate constraints like primary key, foreign key, check constrains, not null etc.</a:t>
            </a:r>
            <a:endParaRPr dirty="0"/>
          </a:p>
          <a:p>
            <a:pPr marL="742950" lvl="1" indent="-285750" algn="l" rtl="0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Char char="–"/>
            </a:pPr>
            <a:r>
              <a:rPr lang="en-US" sz="2035" dirty="0"/>
              <a:t>Hotel (</a:t>
            </a:r>
            <a:r>
              <a:rPr lang="en-US" sz="2035" dirty="0" err="1"/>
              <a:t>HotelNo</a:t>
            </a:r>
            <a:r>
              <a:rPr lang="en-US" sz="2035" dirty="0"/>
              <a:t>, Name, City) </a:t>
            </a:r>
            <a:r>
              <a:rPr lang="en-US" sz="2035" dirty="0" err="1"/>
              <a:t>HotelNo</a:t>
            </a:r>
            <a:r>
              <a:rPr lang="en-US" sz="2035" dirty="0"/>
              <a:t> is the primary key</a:t>
            </a:r>
            <a:endParaRPr dirty="0"/>
          </a:p>
          <a:p>
            <a:pPr marL="742950" lvl="1" indent="-285750" algn="l" rtl="0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Char char="–"/>
            </a:pPr>
            <a:r>
              <a:rPr lang="en-US" sz="2035" dirty="0"/>
              <a:t>Room (</a:t>
            </a:r>
            <a:r>
              <a:rPr lang="en-US" sz="2035" dirty="0" err="1"/>
              <a:t>RoomNo</a:t>
            </a:r>
            <a:r>
              <a:rPr lang="en-US" sz="2035" dirty="0"/>
              <a:t>, </a:t>
            </a:r>
            <a:r>
              <a:rPr lang="en-US" sz="2035" dirty="0" err="1"/>
              <a:t>HotelNo</a:t>
            </a:r>
            <a:r>
              <a:rPr lang="en-US" sz="2035" dirty="0"/>
              <a:t>, Type, Price)</a:t>
            </a:r>
            <a:endParaRPr dirty="0"/>
          </a:p>
          <a:p>
            <a:pPr marL="742950" lvl="1" indent="-285750" algn="l" rtl="0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Char char="–"/>
            </a:pPr>
            <a:r>
              <a:rPr lang="en-US" sz="2035" dirty="0"/>
              <a:t>Booking (</a:t>
            </a:r>
            <a:r>
              <a:rPr lang="en-US" sz="2035" dirty="0" err="1"/>
              <a:t>HotelNo</a:t>
            </a:r>
            <a:r>
              <a:rPr lang="en-US" sz="2035" dirty="0"/>
              <a:t>, </a:t>
            </a:r>
            <a:r>
              <a:rPr lang="en-US" sz="2035" dirty="0" err="1"/>
              <a:t>GuestNo</a:t>
            </a:r>
            <a:r>
              <a:rPr lang="en-US" sz="2035" dirty="0"/>
              <a:t>, </a:t>
            </a:r>
            <a:r>
              <a:rPr lang="en-US" sz="2035" dirty="0" err="1"/>
              <a:t>DateFrom</a:t>
            </a:r>
            <a:r>
              <a:rPr lang="en-US" sz="2035" dirty="0"/>
              <a:t>, </a:t>
            </a:r>
            <a:r>
              <a:rPr lang="en-US" sz="2035" dirty="0" err="1"/>
              <a:t>DateTo</a:t>
            </a:r>
            <a:r>
              <a:rPr lang="en-US" sz="2035" dirty="0"/>
              <a:t>, </a:t>
            </a:r>
            <a:r>
              <a:rPr lang="en-US" sz="2035" dirty="0" err="1"/>
              <a:t>RoomNo</a:t>
            </a:r>
            <a:r>
              <a:rPr lang="en-US" sz="2035" dirty="0"/>
              <a:t>)</a:t>
            </a:r>
            <a:endParaRPr dirty="0"/>
          </a:p>
          <a:p>
            <a:pPr marL="742950" lvl="1" indent="-285750" algn="l" rtl="0">
              <a:lnSpc>
                <a:spcPct val="60000"/>
              </a:lnSpc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035"/>
              <a:buChar char="–"/>
            </a:pPr>
            <a:r>
              <a:rPr lang="en-US" sz="2035" dirty="0"/>
              <a:t>Guest (</a:t>
            </a:r>
            <a:r>
              <a:rPr lang="en-US" sz="2035" dirty="0" err="1"/>
              <a:t>GuestNo</a:t>
            </a:r>
            <a:r>
              <a:rPr lang="en-US" sz="2035" dirty="0"/>
              <a:t>, </a:t>
            </a:r>
            <a:r>
              <a:rPr lang="en-US" sz="2035" dirty="0" err="1"/>
              <a:t>GuestName</a:t>
            </a:r>
            <a:r>
              <a:rPr lang="en-US" sz="2035" dirty="0"/>
              <a:t>, </a:t>
            </a:r>
            <a:r>
              <a:rPr lang="en-US" sz="2035" dirty="0" err="1"/>
              <a:t>GuestAddress</a:t>
            </a:r>
            <a:r>
              <a:rPr lang="en-US" sz="2035" dirty="0"/>
              <a:t>) </a:t>
            </a:r>
            <a:r>
              <a:rPr lang="en-US" sz="2035" dirty="0" err="1"/>
              <a:t>GuestNo</a:t>
            </a:r>
            <a:r>
              <a:rPr lang="en-US" sz="2035" dirty="0"/>
              <a:t> </a:t>
            </a:r>
            <a:r>
              <a:rPr lang="en-US" sz="2682" b="1" dirty="0"/>
              <a:t>is primary key</a:t>
            </a:r>
            <a:endParaRPr dirty="0"/>
          </a:p>
          <a:p>
            <a:pPr marL="34290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</p:txBody>
      </p:sp>
      <p:sp>
        <p:nvSpPr>
          <p:cNvPr id="478" name="Google Shape;478;p30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79" name="Google Shape;479;p30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80" name="Google Shape;480;p30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23415" y="3967969"/>
            <a:ext cx="10435988" cy="1232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ts val="2480"/>
              <a:buChar char="•"/>
            </a:pPr>
            <a:r>
              <a:rPr lang="en-US" sz="2480" b="1" dirty="0"/>
              <a:t>Create a Company database for the Schema Shown on slide No 30 with appropriate constraints like primary key, foreign key, check constrains, not </a:t>
            </a:r>
            <a:r>
              <a:rPr lang="en-US" sz="2402" b="1" dirty="0"/>
              <a:t>null etc.</a:t>
            </a:r>
            <a:endParaRPr lang="en-US" dirty="0"/>
          </a:p>
          <a:p>
            <a:pPr marL="742950" lvl="1" indent="-285750">
              <a:lnSpc>
                <a:spcPct val="80000"/>
              </a:lnSpc>
              <a:spcBef>
                <a:spcPts val="449"/>
              </a:spcBef>
              <a:buClr>
                <a:schemeClr val="dk1"/>
              </a:buClr>
              <a:buSzPts val="2247"/>
              <a:buChar char="–"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1"/>
          <p:cNvSpPr txBox="1"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Exercises -Batch </a:t>
            </a:r>
            <a:r>
              <a:rPr lang="en-US" dirty="0" smtClean="0"/>
              <a:t>2_1 </a:t>
            </a:r>
            <a:endParaRPr dirty="0"/>
          </a:p>
        </p:txBody>
      </p:sp>
      <p:sp>
        <p:nvSpPr>
          <p:cNvPr id="486" name="Google Shape;486;p3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Perform DDL and DCL commands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	Create a table with all constraints  ,truncate a table, drop a table ,alter table by adding a column , dropping a column, adding and dropping different constraints, modify data type and length of column, , rename table , column , create a user, grant different privileges and revoke</a:t>
            </a:r>
            <a:endParaRPr/>
          </a:p>
        </p:txBody>
      </p:sp>
      <p:sp>
        <p:nvSpPr>
          <p:cNvPr id="487" name="Google Shape;487;p31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Exercises</a:t>
            </a:r>
            <a:endParaRPr b="1"/>
          </a:p>
        </p:txBody>
      </p:sp>
      <p:sp>
        <p:nvSpPr>
          <p:cNvPr id="493" name="Google Shape;493;p32"/>
          <p:cNvSpPr txBox="1">
            <a:spLocks noGrp="1"/>
          </p:cNvSpPr>
          <p:nvPr>
            <p:ph type="body" idx="1"/>
          </p:nvPr>
        </p:nvSpPr>
        <p:spPr>
          <a:xfrm>
            <a:off x="609602" y="1417638"/>
            <a:ext cx="10972801" cy="483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US" sz="2480" b="1" dirty="0"/>
              <a:t>Create a database which consist of the following tables with appropriate constraints like primary key, foreign key, check constrains, not null etc.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247" dirty="0"/>
              <a:t>Hotel (</a:t>
            </a:r>
            <a:r>
              <a:rPr lang="en-US" sz="2247" dirty="0" err="1"/>
              <a:t>HotelNo</a:t>
            </a:r>
            <a:r>
              <a:rPr lang="en-US" sz="2247" dirty="0"/>
              <a:t>, Name, City) </a:t>
            </a:r>
            <a:r>
              <a:rPr lang="en-US" sz="2247" dirty="0" err="1"/>
              <a:t>HotelNo</a:t>
            </a:r>
            <a:r>
              <a:rPr lang="en-US" sz="2247" dirty="0"/>
              <a:t> is the primary key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247" dirty="0"/>
              <a:t>Room (</a:t>
            </a:r>
            <a:r>
              <a:rPr lang="en-US" sz="2247" dirty="0" err="1"/>
              <a:t>RoomNo</a:t>
            </a:r>
            <a:r>
              <a:rPr lang="en-US" sz="2247" dirty="0"/>
              <a:t>, </a:t>
            </a:r>
            <a:r>
              <a:rPr lang="en-US" sz="2247" dirty="0" err="1"/>
              <a:t>HotelNo</a:t>
            </a:r>
            <a:r>
              <a:rPr lang="en-US" sz="2247" dirty="0"/>
              <a:t>, Type, Price)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247" dirty="0"/>
              <a:t>Booking (</a:t>
            </a:r>
            <a:r>
              <a:rPr lang="en-US" sz="2247" dirty="0" err="1"/>
              <a:t>HotelNo</a:t>
            </a:r>
            <a:r>
              <a:rPr lang="en-US" sz="2247" dirty="0"/>
              <a:t>, </a:t>
            </a:r>
            <a:r>
              <a:rPr lang="en-US" sz="2247" dirty="0" err="1"/>
              <a:t>GuestNo</a:t>
            </a:r>
            <a:r>
              <a:rPr lang="en-US" sz="2247" dirty="0"/>
              <a:t>, </a:t>
            </a:r>
            <a:r>
              <a:rPr lang="en-US" sz="2247" dirty="0" err="1"/>
              <a:t>DateFrom</a:t>
            </a:r>
            <a:r>
              <a:rPr lang="en-US" sz="2247" dirty="0"/>
              <a:t>, </a:t>
            </a:r>
            <a:r>
              <a:rPr lang="en-US" sz="2247" dirty="0" err="1"/>
              <a:t>DateTo</a:t>
            </a:r>
            <a:r>
              <a:rPr lang="en-US" sz="2247" dirty="0"/>
              <a:t>, </a:t>
            </a:r>
            <a:r>
              <a:rPr lang="en-US" sz="2247" dirty="0" err="1"/>
              <a:t>RoomNo</a:t>
            </a:r>
            <a:r>
              <a:rPr lang="en-US" sz="2247" dirty="0"/>
              <a:t>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247" dirty="0"/>
              <a:t>Guest (</a:t>
            </a:r>
            <a:r>
              <a:rPr lang="en-US" sz="2247" dirty="0" err="1"/>
              <a:t>GuestNo</a:t>
            </a:r>
            <a:r>
              <a:rPr lang="en-US" sz="2247" dirty="0"/>
              <a:t>, </a:t>
            </a:r>
            <a:r>
              <a:rPr lang="en-US" sz="2247" dirty="0" err="1"/>
              <a:t>GuestName</a:t>
            </a:r>
            <a:r>
              <a:rPr lang="en-US" sz="2247" dirty="0"/>
              <a:t>, </a:t>
            </a:r>
            <a:r>
              <a:rPr lang="en-US" sz="2247" dirty="0" err="1"/>
              <a:t>GuestAddress</a:t>
            </a:r>
            <a:r>
              <a:rPr lang="en-US" sz="2247" dirty="0"/>
              <a:t>) </a:t>
            </a:r>
            <a:r>
              <a:rPr lang="en-US" sz="2247" dirty="0" err="1"/>
              <a:t>GuestNo</a:t>
            </a:r>
            <a:r>
              <a:rPr lang="en-US" sz="2247" dirty="0"/>
              <a:t> is primary key</a:t>
            </a:r>
          </a:p>
          <a:p>
            <a:pPr marL="342900" lvl="0">
              <a:lnSpc>
                <a:spcPct val="80000"/>
              </a:lnSpc>
              <a:spcBef>
                <a:spcPts val="496"/>
              </a:spcBef>
              <a:buSzPts val="2480"/>
            </a:pPr>
            <a:r>
              <a:rPr lang="en-US" sz="2480" b="1" dirty="0" smtClean="0"/>
              <a:t>Create </a:t>
            </a:r>
            <a:r>
              <a:rPr lang="en-US" sz="2480" b="1" dirty="0"/>
              <a:t>a Company database for the Schema Shown on slide No 30 with appropriate constraints like primary key, foreign key, check constrains, not </a:t>
            </a:r>
            <a:r>
              <a:rPr lang="en-US" sz="2402" b="1" dirty="0"/>
              <a:t>null etc.</a:t>
            </a:r>
            <a:endParaRPr lang="en-US" dirty="0"/>
          </a:p>
          <a:p>
            <a:pPr marL="742950" lvl="1" indent="-285750">
              <a:lnSpc>
                <a:spcPct val="80000"/>
              </a:lnSpc>
              <a:spcBef>
                <a:spcPts val="449"/>
              </a:spcBef>
              <a:buSzPts val="2247"/>
            </a:pPr>
            <a:endParaRPr lang="en-US" dirty="0"/>
          </a:p>
          <a:p>
            <a:pPr marL="457200" lvl="1" indent="0">
              <a:lnSpc>
                <a:spcPct val="80000"/>
              </a:lnSpc>
              <a:spcBef>
                <a:spcPts val="449"/>
              </a:spcBef>
              <a:buSzPts val="2247"/>
              <a:buNone/>
            </a:pPr>
            <a:endParaRPr lang="en-US" sz="2247" dirty="0"/>
          </a:p>
        </p:txBody>
      </p:sp>
      <p:sp>
        <p:nvSpPr>
          <p:cNvPr id="494" name="Google Shape;494;p32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95" name="Google Shape;495;p32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Exercises -Batch </a:t>
            </a:r>
            <a:r>
              <a:rPr lang="en-US" dirty="0" smtClean="0"/>
              <a:t>2_2 </a:t>
            </a:r>
            <a:endParaRPr dirty="0"/>
          </a:p>
        </p:txBody>
      </p:sp>
      <p:sp>
        <p:nvSpPr>
          <p:cNvPr id="502" name="Google Shape;502;p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Perform DDL and DCL commands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	Create a table with all constraints  ,truncate a table, drop a table ,alter table by adding a column , dropping a column, adding and dropping different constraints, modify data type and length of column, , rename table , column , create a user, grant different privileges and revoke</a:t>
            </a:r>
            <a:endParaRPr/>
          </a:p>
        </p:txBody>
      </p:sp>
      <p:sp>
        <p:nvSpPr>
          <p:cNvPr id="503" name="Google Shape;503;p33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Exercises</a:t>
            </a:r>
            <a:endParaRPr b="1"/>
          </a:p>
        </p:txBody>
      </p:sp>
      <p:sp>
        <p:nvSpPr>
          <p:cNvPr id="493" name="Google Shape;493;p32"/>
          <p:cNvSpPr txBox="1">
            <a:spLocks noGrp="1"/>
          </p:cNvSpPr>
          <p:nvPr>
            <p:ph type="body" idx="1"/>
          </p:nvPr>
        </p:nvSpPr>
        <p:spPr>
          <a:xfrm>
            <a:off x="705136" y="1308456"/>
            <a:ext cx="10972801" cy="483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80000"/>
              </a:lnSpc>
              <a:spcBef>
                <a:spcPts val="496"/>
              </a:spcBef>
              <a:buSzPts val="2480"/>
            </a:pPr>
            <a:r>
              <a:rPr lang="en-US" sz="2480" b="1" dirty="0"/>
              <a:t>Create a database which consist of the following tables with appropriate constraints like primary key, foreign key, check constrains, not null etc</a:t>
            </a:r>
            <a:r>
              <a:rPr lang="en-US" sz="2480" b="1" dirty="0" smtClean="0"/>
              <a:t>.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classroom(building, room number, capacity)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department(</a:t>
            </a:r>
            <a:r>
              <a:rPr lang="en-US" sz="2000" dirty="0" err="1">
                <a:sym typeface="Times New Roman"/>
              </a:rPr>
              <a:t>dept</a:t>
            </a:r>
            <a:r>
              <a:rPr lang="en-US" sz="2000" dirty="0">
                <a:sym typeface="Times New Roman"/>
              </a:rPr>
              <a:t> name, building, budget)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course(course id, title, </a:t>
            </a:r>
            <a:r>
              <a:rPr lang="en-US" sz="2000" dirty="0" err="1">
                <a:sym typeface="Times New Roman"/>
              </a:rPr>
              <a:t>dept</a:t>
            </a:r>
            <a:r>
              <a:rPr lang="en-US" sz="2000" dirty="0">
                <a:sym typeface="Times New Roman"/>
              </a:rPr>
              <a:t> name, credits)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instructor(ID, name, </a:t>
            </a:r>
            <a:r>
              <a:rPr lang="en-US" sz="2000" dirty="0" err="1">
                <a:sym typeface="Times New Roman"/>
              </a:rPr>
              <a:t>dept</a:t>
            </a:r>
            <a:r>
              <a:rPr lang="en-US" sz="2000" dirty="0">
                <a:sym typeface="Times New Roman"/>
              </a:rPr>
              <a:t> name, salary)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section(course id, sec id, semester, year, building, room number, time slot id)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teaches(ID, course id, sec id, semester, year)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student(ID, name, </a:t>
            </a:r>
            <a:r>
              <a:rPr lang="en-US" sz="2000" dirty="0" err="1">
                <a:sym typeface="Times New Roman"/>
              </a:rPr>
              <a:t>dept</a:t>
            </a:r>
            <a:r>
              <a:rPr lang="en-US" sz="2000" dirty="0">
                <a:sym typeface="Times New Roman"/>
              </a:rPr>
              <a:t> name, tot cred)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takes(ID, course id, sec id, semester, year, grade)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advisor(s ID, </a:t>
            </a:r>
            <a:r>
              <a:rPr lang="en-US" sz="2000" dirty="0" err="1">
                <a:sym typeface="Times New Roman"/>
              </a:rPr>
              <a:t>i</a:t>
            </a:r>
            <a:r>
              <a:rPr lang="en-US" sz="2000" dirty="0">
                <a:sym typeface="Times New Roman"/>
              </a:rPr>
              <a:t> ID)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time slot(time slot id, day, start time, end time)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 err="1">
                <a:sym typeface="Times New Roman"/>
              </a:rPr>
              <a:t>prereq</a:t>
            </a:r>
            <a:r>
              <a:rPr lang="en-US" sz="2000" dirty="0">
                <a:sym typeface="Times New Roman"/>
              </a:rPr>
              <a:t>(course id, </a:t>
            </a:r>
            <a:r>
              <a:rPr lang="en-US" sz="2000" dirty="0" err="1">
                <a:sym typeface="Times New Roman"/>
              </a:rPr>
              <a:t>prereq</a:t>
            </a:r>
            <a:r>
              <a:rPr lang="en-US" sz="2000" dirty="0">
                <a:sym typeface="Times New Roman"/>
              </a:rPr>
              <a:t> id)</a:t>
            </a:r>
          </a:p>
          <a:p>
            <a:pPr marL="342900" lvl="0">
              <a:lnSpc>
                <a:spcPct val="80000"/>
              </a:lnSpc>
              <a:spcBef>
                <a:spcPts val="496"/>
              </a:spcBef>
              <a:buSzPts val="2480"/>
            </a:pPr>
            <a:r>
              <a:rPr lang="en-US" sz="2480" b="1" dirty="0" smtClean="0"/>
              <a:t>Create </a:t>
            </a:r>
            <a:r>
              <a:rPr lang="en-US" sz="2480" b="1" dirty="0"/>
              <a:t>a Company database for the Schema Shown on slide No 30 with appropriate constraints like primary key, foreign key, check constrains, not </a:t>
            </a:r>
            <a:r>
              <a:rPr lang="en-US" sz="2402" b="1" dirty="0"/>
              <a:t>null etc.</a:t>
            </a:r>
            <a:endParaRPr lang="en-US" dirty="0"/>
          </a:p>
          <a:p>
            <a:pPr marL="742950" lvl="1" indent="-285750">
              <a:lnSpc>
                <a:spcPct val="80000"/>
              </a:lnSpc>
              <a:spcBef>
                <a:spcPts val="449"/>
              </a:spcBef>
              <a:buSzPts val="2247"/>
            </a:pPr>
            <a:endParaRPr lang="en-US" dirty="0"/>
          </a:p>
          <a:p>
            <a:pPr marL="457200" lvl="1" indent="0">
              <a:lnSpc>
                <a:spcPct val="80000"/>
              </a:lnSpc>
              <a:spcBef>
                <a:spcPts val="449"/>
              </a:spcBef>
              <a:buSzPts val="2247"/>
              <a:buNone/>
            </a:pPr>
            <a:endParaRPr lang="en-US" sz="2247" dirty="0"/>
          </a:p>
        </p:txBody>
      </p:sp>
      <p:sp>
        <p:nvSpPr>
          <p:cNvPr id="494" name="Google Shape;494;p32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95" name="Google Shape;495;p32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26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40785c2455_0_0"/>
          <p:cNvSpPr txBox="1">
            <a:spLocks noGrp="1"/>
          </p:cNvSpPr>
          <p:nvPr>
            <p:ph type="title"/>
          </p:nvPr>
        </p:nvSpPr>
        <p:spPr>
          <a:xfrm>
            <a:off x="963084" y="4406909"/>
            <a:ext cx="10363200" cy="136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 smtClean="0"/>
              <a:t>Extra Exercises</a:t>
            </a:r>
            <a:endParaRPr dirty="0"/>
          </a:p>
        </p:txBody>
      </p:sp>
      <p:sp>
        <p:nvSpPr>
          <p:cNvPr id="519" name="Google Shape;519;g140785c2455_0_0"/>
          <p:cNvSpPr txBox="1">
            <a:spLocks noGrp="1"/>
          </p:cNvSpPr>
          <p:nvPr>
            <p:ph type="body" idx="1"/>
          </p:nvPr>
        </p:nvSpPr>
        <p:spPr>
          <a:xfrm>
            <a:off x="963075" y="2098731"/>
            <a:ext cx="10363200" cy="230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/>
              <a:t>Perform DDL and DCL commands</a:t>
            </a:r>
            <a:endParaRPr/>
          </a:p>
          <a:p>
            <a: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/>
              <a:t>	Create a table with all constraints  ,truncate a table, drop a table ,alter table by adding a column , dropping a column, adding and dropping different constraints, modify data type and length of column, , rename table , column , create a user, grant different privileges and revoke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140785c2455_0_0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SQL Statements Categories</a:t>
            </a:r>
            <a:endParaRPr/>
          </a:p>
        </p:txBody>
      </p:sp>
      <p:sp>
        <p:nvSpPr>
          <p:cNvPr id="236" name="Google Shape;236;p4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37" name="Google Shape;237;p4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39" name="Google Shape;239;p4" descr="Image result for Data definition languag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72922" y="1600200"/>
            <a:ext cx="8046156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Exercises</a:t>
            </a:r>
            <a:endParaRPr b="1"/>
          </a:p>
        </p:txBody>
      </p:sp>
      <p:sp>
        <p:nvSpPr>
          <p:cNvPr id="461" name="Google Shape;461;p28"/>
          <p:cNvSpPr txBox="1">
            <a:spLocks noGrp="1"/>
          </p:cNvSpPr>
          <p:nvPr>
            <p:ph type="body" idx="1"/>
          </p:nvPr>
        </p:nvSpPr>
        <p:spPr>
          <a:xfrm>
            <a:off x="609602" y="1417638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 b="1" dirty="0" smtClean="0"/>
              <a:t>Create </a:t>
            </a:r>
            <a:r>
              <a:rPr lang="en-US" sz="2480" b="1" dirty="0"/>
              <a:t>a database which consist of the following tables with appropriate constraints like primary key, foreign key, check constrains, not </a:t>
            </a:r>
            <a:r>
              <a:rPr lang="en-US" sz="2402" b="1" dirty="0"/>
              <a:t>null etc.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Char char="–"/>
            </a:pPr>
            <a:r>
              <a:rPr lang="en-US" sz="2247" dirty="0"/>
              <a:t>employee (employee name, street, city) ,employee name is primary key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Char char="–"/>
            </a:pPr>
            <a:r>
              <a:rPr lang="en-US" sz="2247" dirty="0"/>
              <a:t> works (employee name, company name, salary)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Char char="–"/>
            </a:pPr>
            <a:r>
              <a:rPr lang="en-US" sz="2247" dirty="0"/>
              <a:t> company (company name, city) ,company name is primary key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Char char="–"/>
            </a:pPr>
            <a:r>
              <a:rPr lang="en-US" sz="2247" dirty="0"/>
              <a:t> manages (employee name, manager </a:t>
            </a:r>
            <a:r>
              <a:rPr lang="en-US" sz="2247" dirty="0" smtClean="0"/>
              <a:t>name</a:t>
            </a:r>
            <a:endParaRPr lang="en-US" sz="2247" dirty="0"/>
          </a:p>
          <a:p>
            <a:pPr marL="342900" lvl="0">
              <a:lnSpc>
                <a:spcPct val="60000"/>
              </a:lnSpc>
              <a:spcBef>
                <a:spcPts val="407"/>
              </a:spcBef>
              <a:buSzPts val="2035"/>
              <a:buFont typeface="Noto Sans Symbols"/>
              <a:buChar char="▪"/>
            </a:pPr>
            <a:r>
              <a:rPr lang="en-US" sz="2695" b="1" dirty="0">
                <a:solidFill>
                  <a:srgbClr val="000000"/>
                </a:solidFill>
              </a:rPr>
              <a:t>Create a database which consist of the following tables with appropriate constraints like primary key, foreign key, check constrains, not null etc.</a:t>
            </a:r>
            <a:endParaRPr lang="en-US" dirty="0"/>
          </a:p>
          <a:p>
            <a:pPr marL="342900" lvl="0" indent="-213677">
              <a:lnSpc>
                <a:spcPct val="60000"/>
              </a:lnSpc>
              <a:spcBef>
                <a:spcPts val="407"/>
              </a:spcBef>
              <a:buSzPts val="2035"/>
              <a:buNone/>
            </a:pPr>
            <a:endParaRPr lang="en-US" sz="2695" b="1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60000"/>
              </a:lnSpc>
              <a:buSzPts val="2035"/>
            </a:pPr>
            <a:r>
              <a:rPr lang="en-US" sz="2035" dirty="0" err="1"/>
              <a:t>Emp</a:t>
            </a:r>
            <a:r>
              <a:rPr lang="en-US" sz="2035" dirty="0"/>
              <a:t> (</a:t>
            </a:r>
            <a:r>
              <a:rPr lang="en-US" sz="2035" dirty="0" err="1"/>
              <a:t>eno,ename</a:t>
            </a:r>
            <a:r>
              <a:rPr lang="en-US" sz="2035" dirty="0"/>
              <a:t>, </a:t>
            </a:r>
            <a:r>
              <a:rPr lang="en-US" sz="2035" dirty="0" err="1"/>
              <a:t>job,hiredate,salary,commission,deptno</a:t>
            </a:r>
            <a:r>
              <a:rPr lang="en-US" sz="2035" dirty="0"/>
              <a:t>,)</a:t>
            </a:r>
            <a:endParaRPr lang="en-US" dirty="0"/>
          </a:p>
          <a:p>
            <a:pPr marL="742950" lvl="1" indent="-285750">
              <a:lnSpc>
                <a:spcPct val="60000"/>
              </a:lnSpc>
              <a:buSzPts val="2035"/>
            </a:pPr>
            <a:r>
              <a:rPr lang="en-US" sz="2035" dirty="0" err="1"/>
              <a:t>dept</a:t>
            </a:r>
            <a:r>
              <a:rPr lang="en-US" sz="2035" dirty="0"/>
              <a:t>(</a:t>
            </a:r>
            <a:r>
              <a:rPr lang="en-US" sz="2035" dirty="0" err="1"/>
              <a:t>deptno,deptname,location</a:t>
            </a:r>
            <a:r>
              <a:rPr lang="en-US" sz="2035" dirty="0"/>
              <a:t>)</a:t>
            </a:r>
            <a:endParaRPr lang="en-US" dirty="0"/>
          </a:p>
          <a:p>
            <a:pPr marL="457200" lvl="1" indent="0">
              <a:lnSpc>
                <a:spcPct val="60000"/>
              </a:lnSpc>
              <a:buSzPts val="2035"/>
              <a:buNone/>
            </a:pPr>
            <a:r>
              <a:rPr lang="en-US" sz="2035" dirty="0" smtClean="0"/>
              <a:t>- </a:t>
            </a:r>
            <a:r>
              <a:rPr lang="en-US" sz="2035" dirty="0" err="1" smtClean="0"/>
              <a:t>eno</a:t>
            </a:r>
            <a:r>
              <a:rPr lang="en-US" sz="2035" dirty="0" smtClean="0"/>
              <a:t> </a:t>
            </a:r>
            <a:r>
              <a:rPr lang="en-US" sz="2035" dirty="0"/>
              <a:t>is  primary key in </a:t>
            </a:r>
            <a:r>
              <a:rPr lang="en-US" sz="2035" dirty="0" err="1"/>
              <a:t>emp</a:t>
            </a:r>
            <a:r>
              <a:rPr lang="en-US" sz="2035" dirty="0"/>
              <a:t>, </a:t>
            </a:r>
            <a:r>
              <a:rPr lang="en-US" sz="2035" dirty="0" err="1"/>
              <a:t>deptno</a:t>
            </a:r>
            <a:r>
              <a:rPr lang="en-US" sz="2035" dirty="0"/>
              <a:t> is  primary key in </a:t>
            </a:r>
            <a:r>
              <a:rPr lang="en-US" sz="2035" dirty="0" err="1"/>
              <a:t>dept</a:t>
            </a:r>
            <a:endParaRPr lang="en-US" dirty="0"/>
          </a:p>
          <a:p>
            <a:pPr marL="742950" lvl="1" indent="-156526">
              <a:lnSpc>
                <a:spcPct val="60000"/>
              </a:lnSpc>
              <a:buSzPts val="2035"/>
              <a:buNone/>
            </a:pPr>
            <a:endParaRPr lang="en-US" sz="2035" dirty="0"/>
          </a:p>
          <a:p>
            <a:pPr marL="342900" lvl="0" indent="-213677">
              <a:lnSpc>
                <a:spcPct val="60000"/>
              </a:lnSpc>
              <a:spcBef>
                <a:spcPts val="407"/>
              </a:spcBef>
              <a:buSzPts val="2035"/>
              <a:buNone/>
            </a:pPr>
            <a:endParaRPr lang="en-US" sz="2800" dirty="0"/>
          </a:p>
          <a:p>
            <a:pPr marL="457200" lvl="1" indent="0" algn="l" rtl="0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None/>
            </a:pPr>
            <a:endParaRPr dirty="0"/>
          </a:p>
          <a:p>
            <a:pPr marL="457200" lvl="1" indent="0" algn="l" rtl="0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None/>
            </a:pPr>
            <a:r>
              <a:rPr lang="en-US" sz="2247" dirty="0"/>
              <a:t> </a:t>
            </a:r>
            <a:endParaRPr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endParaRPr sz="248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endParaRPr sz="2480" dirty="0"/>
          </a:p>
        </p:txBody>
      </p:sp>
      <p:sp>
        <p:nvSpPr>
          <p:cNvPr id="462" name="Google Shape;462;p28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63" name="Google Shape;463;p28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64" name="Google Shape;464;p28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3895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Exercises</a:t>
            </a:r>
            <a:endParaRPr b="1"/>
          </a:p>
        </p:txBody>
      </p:sp>
      <p:sp>
        <p:nvSpPr>
          <p:cNvPr id="493" name="Google Shape;493;p32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5"/>
              <a:buChar char="•"/>
            </a:pPr>
            <a:r>
              <a:rPr lang="en-US" sz="2695" b="1">
                <a:solidFill>
                  <a:srgbClr val="000000"/>
                </a:solidFill>
              </a:rPr>
              <a:t>Create a database which consist of the following tables with appropriate constraints like primary key, foreign key, check constrains, not null etc.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endParaRPr sz="1760" b="1"/>
          </a:p>
          <a:p>
            <a:pPr marL="742950" lvl="1" indent="-285750" algn="l" rtl="0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Project(project_id,proj_name,chief_arch) project_id is primary key</a:t>
            </a:r>
            <a:endParaRPr/>
          </a:p>
          <a:p>
            <a:pPr marL="742950" lvl="1" indent="-285750" algn="l" rtl="0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Employee(Emp_id,Emp_name) Emp_id is primary key</a:t>
            </a:r>
            <a:endParaRPr/>
          </a:p>
          <a:p>
            <a:pPr marL="742950" lvl="1" indent="-285750" algn="l" rtl="0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Assigned-To(Project_id,Emp_id)</a:t>
            </a:r>
            <a:endParaRPr/>
          </a:p>
          <a:p>
            <a:pPr marL="742950" lvl="1" indent="-156526" algn="l" rtl="0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SzPts val="2035"/>
              <a:buNone/>
            </a:pPr>
            <a:endParaRPr sz="2035"/>
          </a:p>
          <a:p>
            <a:pPr marL="342900" lvl="0" indent="-342900" algn="l" rtl="0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SzPts val="2035"/>
              <a:buFont typeface="Noto Sans Symbols"/>
              <a:buChar char="▪"/>
            </a:pPr>
            <a:r>
              <a:rPr lang="en-US" sz="2695" b="1">
                <a:solidFill>
                  <a:srgbClr val="000000"/>
                </a:solidFill>
              </a:rPr>
              <a:t>Create a database which consist of the following tables with appropriate constraints like primary key, foreign key, check constrains, not null etc.</a:t>
            </a:r>
            <a:endParaRPr/>
          </a:p>
          <a:p>
            <a:pPr marL="342900" lvl="0" indent="-213677" algn="l" rtl="0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SzPts val="2035"/>
              <a:buFont typeface="Noto Sans Symbols"/>
              <a:buNone/>
            </a:pPr>
            <a:endParaRPr sz="2695" b="1">
              <a:solidFill>
                <a:srgbClr val="000000"/>
              </a:solidFill>
            </a:endParaRPr>
          </a:p>
          <a:p>
            <a:pPr marL="742950" lvl="1" indent="-285750" algn="l" rtl="0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Employee(emp_no,name,skill,pay-rate) eno primary key</a:t>
            </a:r>
            <a:endParaRPr/>
          </a:p>
          <a:p>
            <a:pPr marL="742950" lvl="1" indent="-285750" algn="l" rtl="0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Position(posting_no,skill) posting_no primary key</a:t>
            </a:r>
            <a:endParaRPr/>
          </a:p>
          <a:p>
            <a:pPr marL="742950" lvl="1" indent="-285750" algn="l" rtl="0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Duty_allocation(posting_no,emp_no,day,shift)</a:t>
            </a:r>
            <a:endParaRPr/>
          </a:p>
          <a:p>
            <a:pPr marL="342900" lvl="0" indent="-213677" algn="l" rtl="0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SzPts val="2035"/>
              <a:buFont typeface="Noto Sans Symbols"/>
              <a:buNone/>
            </a:pPr>
            <a:endParaRPr sz="2800"/>
          </a:p>
          <a:p>
            <a:pPr marL="457200" lvl="1" indent="0" algn="l" rtl="0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SzPts val="2035"/>
              <a:buNone/>
            </a:pPr>
            <a:endParaRPr sz="2035"/>
          </a:p>
        </p:txBody>
      </p:sp>
      <p:sp>
        <p:nvSpPr>
          <p:cNvPr id="494" name="Google Shape;494;p32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95" name="Google Shape;495;p32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6737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Exercises</a:t>
            </a:r>
            <a:endParaRPr b="1"/>
          </a:p>
        </p:txBody>
      </p:sp>
      <p:sp>
        <p:nvSpPr>
          <p:cNvPr id="493" name="Google Shape;493;p32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-457200">
              <a:lnSpc>
                <a:spcPct val="80000"/>
              </a:lnSpc>
              <a:spcBef>
                <a:spcPts val="536"/>
              </a:spcBef>
              <a:buSzPts val="2682"/>
              <a:buFont typeface="Arial"/>
              <a:buChar char="•"/>
            </a:pPr>
            <a:r>
              <a:rPr lang="en-US" sz="2480" b="1" dirty="0"/>
              <a:t>Create a database which consist of the following tables with appropriate constraints like primary key, foreign key, check constrains, not null etc.</a:t>
            </a:r>
          </a:p>
          <a:p>
            <a:pPr marL="742950" lvl="1" indent="-285750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247" dirty="0" err="1"/>
              <a:t>emp</a:t>
            </a:r>
            <a:r>
              <a:rPr lang="en-US" sz="2247" dirty="0"/>
              <a:t> (</a:t>
            </a:r>
            <a:r>
              <a:rPr lang="en-US" sz="2247" dirty="0" err="1"/>
              <a:t>eno</a:t>
            </a:r>
            <a:r>
              <a:rPr lang="en-US" sz="2247" dirty="0"/>
              <a:t>, </a:t>
            </a:r>
            <a:r>
              <a:rPr lang="en-US" sz="2247" dirty="0" err="1"/>
              <a:t>ename</a:t>
            </a:r>
            <a:r>
              <a:rPr lang="en-US" sz="2247" dirty="0"/>
              <a:t>, Zip, </a:t>
            </a:r>
            <a:r>
              <a:rPr lang="en-US" sz="2247" dirty="0" err="1"/>
              <a:t>hdate</a:t>
            </a:r>
            <a:r>
              <a:rPr lang="en-US" sz="2247" dirty="0"/>
              <a:t>)</a:t>
            </a:r>
          </a:p>
          <a:p>
            <a:pPr marL="742950" lvl="1" indent="-285750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247" dirty="0"/>
              <a:t>parts(</a:t>
            </a:r>
            <a:r>
              <a:rPr lang="en-US" sz="2247" dirty="0" err="1"/>
              <a:t>pno</a:t>
            </a:r>
            <a:r>
              <a:rPr lang="en-US" sz="2247" dirty="0"/>
              <a:t>, </a:t>
            </a:r>
            <a:r>
              <a:rPr lang="en-US" sz="2247" dirty="0" err="1"/>
              <a:t>pname</a:t>
            </a:r>
            <a:r>
              <a:rPr lang="en-US" sz="2247" dirty="0"/>
              <a:t>, </a:t>
            </a:r>
            <a:r>
              <a:rPr lang="en-US" sz="2247" dirty="0" err="1"/>
              <a:t>qty_on_hand</a:t>
            </a:r>
            <a:r>
              <a:rPr lang="en-US" sz="2247" dirty="0"/>
              <a:t>, price)</a:t>
            </a:r>
          </a:p>
          <a:p>
            <a:pPr marL="742950" lvl="1" indent="-285750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247" dirty="0"/>
              <a:t>customer(</a:t>
            </a:r>
            <a:r>
              <a:rPr lang="en-US" sz="2247" dirty="0" err="1"/>
              <a:t>cno</a:t>
            </a:r>
            <a:r>
              <a:rPr lang="en-US" sz="2247" dirty="0"/>
              <a:t>, </a:t>
            </a:r>
            <a:r>
              <a:rPr lang="en-US" sz="2247" dirty="0" err="1"/>
              <a:t>cname,street</a:t>
            </a:r>
            <a:r>
              <a:rPr lang="en-US" sz="2247" dirty="0"/>
              <a:t>, Zip, phone)</a:t>
            </a:r>
          </a:p>
          <a:p>
            <a:pPr marL="742950" lvl="1" indent="-285750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247" dirty="0"/>
              <a:t>order(</a:t>
            </a:r>
            <a:r>
              <a:rPr lang="en-US" sz="2247" dirty="0" err="1"/>
              <a:t>ono</a:t>
            </a:r>
            <a:r>
              <a:rPr lang="en-US" sz="2247" dirty="0"/>
              <a:t>, </a:t>
            </a:r>
            <a:r>
              <a:rPr lang="en-US" sz="2247" dirty="0" err="1"/>
              <a:t>cno</a:t>
            </a:r>
            <a:r>
              <a:rPr lang="en-US" sz="2247" dirty="0"/>
              <a:t>, </a:t>
            </a:r>
            <a:r>
              <a:rPr lang="en-US" sz="2247" dirty="0" err="1"/>
              <a:t>receivedate</a:t>
            </a:r>
            <a:r>
              <a:rPr lang="en-US" sz="2247" dirty="0"/>
              <a:t>, </a:t>
            </a:r>
            <a:r>
              <a:rPr lang="en-US" sz="2247" dirty="0" err="1"/>
              <a:t>shippeddate</a:t>
            </a:r>
            <a:r>
              <a:rPr lang="en-US" sz="2247" dirty="0"/>
              <a:t>)</a:t>
            </a:r>
          </a:p>
          <a:p>
            <a:pPr marL="742950" lvl="1" indent="-285750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247" dirty="0" err="1"/>
              <a:t>odertails</a:t>
            </a:r>
            <a:r>
              <a:rPr lang="en-US" sz="2247" dirty="0"/>
              <a:t>(</a:t>
            </a:r>
            <a:r>
              <a:rPr lang="en-US" sz="2247" dirty="0" err="1"/>
              <a:t>ono</a:t>
            </a:r>
            <a:r>
              <a:rPr lang="en-US" sz="2247" dirty="0"/>
              <a:t>, </a:t>
            </a:r>
            <a:r>
              <a:rPr lang="en-US" sz="2247" dirty="0" err="1"/>
              <a:t>pno</a:t>
            </a:r>
            <a:r>
              <a:rPr lang="en-US" sz="2247" dirty="0"/>
              <a:t>, </a:t>
            </a:r>
            <a:r>
              <a:rPr lang="en-US" sz="2247" dirty="0" err="1"/>
              <a:t>qty</a:t>
            </a:r>
            <a:r>
              <a:rPr lang="en-US" sz="2247" dirty="0"/>
              <a:t>)</a:t>
            </a:r>
          </a:p>
          <a:p>
            <a:pPr marL="742950" lvl="1" indent="-285750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247" dirty="0" err="1"/>
              <a:t>zipcode</a:t>
            </a:r>
            <a:r>
              <a:rPr lang="en-US" sz="2247" dirty="0"/>
              <a:t>(Zip, city</a:t>
            </a:r>
            <a:r>
              <a:rPr lang="en-US" sz="2247" dirty="0" smtClean="0"/>
              <a:t>)</a:t>
            </a:r>
            <a:endParaRPr lang="en-US" sz="2247" dirty="0"/>
          </a:p>
        </p:txBody>
      </p:sp>
      <p:sp>
        <p:nvSpPr>
          <p:cNvPr id="494" name="Google Shape;494;p32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95" name="Google Shape;495;p32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277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dt" idx="10"/>
          </p:nvPr>
        </p:nvSpPr>
        <p:spPr>
          <a:xfrm>
            <a:off x="762000" y="6459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7/3/2019</a:t>
            </a:r>
            <a:endParaRPr sz="10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35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MANAGEMENT SYSTEM LABORATORY</a:t>
            </a:r>
            <a:endParaRPr/>
          </a:p>
        </p:txBody>
      </p:sp>
      <p:sp>
        <p:nvSpPr>
          <p:cNvPr id="537" name="Google Shape;537;p35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8" name="Google Shape;53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05" y="40978"/>
            <a:ext cx="1269599" cy="114849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5"/>
          <p:cNvSpPr/>
          <p:nvPr/>
        </p:nvSpPr>
        <p:spPr>
          <a:xfrm>
            <a:off x="1801096" y="2231100"/>
            <a:ext cx="8129983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lang="en-US" sz="1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DDL Statements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CREATE TABLE - creates a new database table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 TABLE - alters (changes) a database table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DROP TABLE - deletes a database table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TRUNCATE - cleans all data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RENAME- renames a table name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47" name="Google Shape;247;p5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248" name="Google Shape;248;p5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/>
              <a:t>DCL Commands</a:t>
            </a:r>
            <a:endParaRPr/>
          </a:p>
        </p:txBody>
      </p:sp>
      <p:sp>
        <p:nvSpPr>
          <p:cNvPr id="256" name="Google Shape;256;p6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GRANT- allow specified users to perform specified tasks.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REVOKE- cancel previously granted or denied permissions.</a:t>
            </a:r>
            <a:endParaRPr/>
          </a:p>
        </p:txBody>
      </p:sp>
      <p:sp>
        <p:nvSpPr>
          <p:cNvPr id="257" name="Google Shape;257;p6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7/3/2019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6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MANAGEMENT SYSTEM LABORATORY</a:t>
            </a:r>
            <a:endParaRPr sz="10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6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dadc4df5c_0_1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66" name="Google Shape;266;g8dadc4df5c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500" y="756500"/>
            <a:ext cx="9502200" cy="53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 b="1"/>
              <a:t/>
            </a:r>
            <a:br>
              <a:rPr lang="en-US" sz="3959" b="1"/>
            </a:br>
            <a:r>
              <a:rPr lang="en-US" sz="3959" b="1"/>
              <a:t>DDL Commands</a:t>
            </a:r>
            <a:br>
              <a:rPr lang="en-US" sz="3959" b="1"/>
            </a:br>
            <a:endParaRPr sz="3959"/>
          </a:p>
        </p:txBody>
      </p:sp>
      <p:sp>
        <p:nvSpPr>
          <p:cNvPr id="272" name="Google Shape;272;p7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73" name="Google Shape;273;p7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74" name="Google Shape;274;p7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275" name="Google Shape;275;p7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76" name="Google Shape;276;p7"/>
          <p:cNvSpPr/>
          <p:nvPr/>
        </p:nvSpPr>
        <p:spPr>
          <a:xfrm>
            <a:off x="4013812" y="2419999"/>
            <a:ext cx="4164376" cy="694063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DATABASE database_name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DDL Creating a Table</a:t>
            </a:r>
            <a:endParaRPr sz="4000" b="1"/>
          </a:p>
        </p:txBody>
      </p:sp>
      <p:sp>
        <p:nvSpPr>
          <p:cNvPr id="283" name="Google Shape;283;p8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533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Syntax</a:t>
            </a:r>
            <a:endParaRPr/>
          </a:p>
          <a:p>
            <a:pPr marL="1023938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CREATE TABLE table_name</a:t>
            </a:r>
            <a:endParaRPr sz="2000"/>
          </a:p>
          <a:p>
            <a:pPr marL="1023938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(Column_name	datatype[(size)],</a:t>
            </a:r>
            <a:endParaRPr/>
          </a:p>
          <a:p>
            <a:pPr marL="1023938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 Column_name	datatype[(size)],</a:t>
            </a:r>
            <a:endParaRPr/>
          </a:p>
          <a:p>
            <a:pPr marL="1023938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)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Example</a:t>
            </a:r>
            <a:endParaRPr/>
          </a:p>
          <a:p>
            <a:pPr marL="1023938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CREATE TABLE books</a:t>
            </a:r>
            <a:endParaRPr/>
          </a:p>
          <a:p>
            <a:pPr marL="1023938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(ISBN		char(20),</a:t>
            </a:r>
            <a:endParaRPr/>
          </a:p>
          <a:p>
            <a:pPr marL="1023938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Title			char(50),</a:t>
            </a:r>
            <a:endParaRPr/>
          </a:p>
          <a:p>
            <a:pPr marL="1023938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AuthorID		Integer,</a:t>
            </a:r>
            <a:endParaRPr/>
          </a:p>
          <a:p>
            <a:pPr marL="1023938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Price		float)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Creates a table with four columns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</p:txBody>
      </p:sp>
      <p:sp>
        <p:nvSpPr>
          <p:cNvPr id="284" name="Google Shape;284;p8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914400" y="76200"/>
            <a:ext cx="10363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1667</Words>
  <Application>Microsoft Office PowerPoint</Application>
  <PresentationFormat>Widescreen</PresentationFormat>
  <Paragraphs>360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Calibri</vt:lpstr>
      <vt:lpstr>Times New Roman</vt:lpstr>
      <vt:lpstr>Arial</vt:lpstr>
      <vt:lpstr>Noto Sans Symbols</vt:lpstr>
      <vt:lpstr>Helvetica Neue</vt:lpstr>
      <vt:lpstr>Arial Black</vt:lpstr>
      <vt:lpstr>Office Theme</vt:lpstr>
      <vt:lpstr>1_Office Theme</vt:lpstr>
      <vt:lpstr>CS312  Database Management Systems</vt:lpstr>
      <vt:lpstr>CET 2002B  Database Management Systems</vt:lpstr>
      <vt:lpstr>LABORATORY ASSIGNMENT NO: 02</vt:lpstr>
      <vt:lpstr>SQL Statements Categories</vt:lpstr>
      <vt:lpstr>DDL Statements</vt:lpstr>
      <vt:lpstr>DCL Commands</vt:lpstr>
      <vt:lpstr>PowerPoint Presentation</vt:lpstr>
      <vt:lpstr> DDL Commands </vt:lpstr>
      <vt:lpstr>DDL Creating a Table</vt:lpstr>
      <vt:lpstr> MySQL CONSTRAINT </vt:lpstr>
      <vt:lpstr>Constraints</vt:lpstr>
      <vt:lpstr>MySQL CREATE TABLE with NULL CONSTRAINT </vt:lpstr>
      <vt:lpstr>MySQL UNIQUE CONSTRAINT </vt:lpstr>
      <vt:lpstr>MySQL PRIMARY KEY CONSTRAINT on Single and Multiple Columns</vt:lpstr>
      <vt:lpstr>MySQL CREATE TABLE to check values with CHECK CONSTRAINT using different operators</vt:lpstr>
      <vt:lpstr>MySQL CREATE TABLE with DEFAULT CONSTRAINT </vt:lpstr>
      <vt:lpstr>MySQL creating table with FOREIGN KEY CONSTRAINT on single ,multiple column and multiple tables</vt:lpstr>
      <vt:lpstr>MySQL: ALTER TABLE Statement</vt:lpstr>
      <vt:lpstr>MySQL: ALTER TABLE Statement</vt:lpstr>
      <vt:lpstr>MySQL: ALTER TABLE Statement</vt:lpstr>
      <vt:lpstr>MySQL: ALTER TABLE Statement</vt:lpstr>
      <vt:lpstr>MySQL: ALTER TABLE Statement</vt:lpstr>
      <vt:lpstr>DCL STATEMENTS OF SQL</vt:lpstr>
      <vt:lpstr>ACCESS CONTROL Statements SQL</vt:lpstr>
      <vt:lpstr>Steps</vt:lpstr>
      <vt:lpstr> Grant Privileges on Table </vt:lpstr>
      <vt:lpstr> Example </vt:lpstr>
      <vt:lpstr> Revoke Privileges on Table </vt:lpstr>
      <vt:lpstr>Exercise for explanation</vt:lpstr>
      <vt:lpstr>Exercise for explanation(contd…)</vt:lpstr>
      <vt:lpstr> Exercises -Batch 1_1 </vt:lpstr>
      <vt:lpstr>Exercises</vt:lpstr>
      <vt:lpstr> Exercises -Batch 1_2 </vt:lpstr>
      <vt:lpstr>Exercises</vt:lpstr>
      <vt:lpstr> Exercises -Batch 2_1 </vt:lpstr>
      <vt:lpstr>Exercises</vt:lpstr>
      <vt:lpstr> Exercises -Batch 2_2 </vt:lpstr>
      <vt:lpstr>Exercises</vt:lpstr>
      <vt:lpstr>Extra Exercises</vt:lpstr>
      <vt:lpstr>Exercises</vt:lpstr>
      <vt:lpstr>Exercises</vt:lpstr>
      <vt:lpstr>Exercises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CS312  Database Management Systems</dc:title>
  <dc:creator>admin</dc:creator>
  <cp:lastModifiedBy>admin</cp:lastModifiedBy>
  <cp:revision>7</cp:revision>
  <dcterms:modified xsi:type="dcterms:W3CDTF">2023-08-02T04:51:26Z</dcterms:modified>
</cp:coreProperties>
</file>