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4" r:id="rId21"/>
    <p:sldId id="285" r:id="rId22"/>
    <p:sldId id="287" r:id="rId23"/>
    <p:sldId id="286" r:id="rId24"/>
    <p:sldId id="288" r:id="rId25"/>
    <p:sldId id="289" r:id="rId26"/>
    <p:sldId id="292" r:id="rId27"/>
    <p:sldId id="293" r:id="rId28"/>
    <p:sldId id="290" r:id="rId29"/>
    <p:sldId id="291" r:id="rId30"/>
    <p:sldId id="295" r:id="rId31"/>
    <p:sldId id="296" r:id="rId32"/>
    <p:sldId id="297" r:id="rId33"/>
    <p:sldId id="294" r:id="rId34"/>
    <p:sldId id="281" r:id="rId35"/>
    <p:sldId id="298" r:id="rId36"/>
    <p:sldId id="283" r:id="rId37"/>
  </p:sldIdLst>
  <p:sldSz cx="12192000" cy="6858000"/>
  <p:notesSz cx="6858000" cy="9144000"/>
  <p:embeddedFontLs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Arial Black" panose="020B0A04020102020204" pitchFamily="34" charset="0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FwOkcRYJjQS2A32qRdW5Q6GL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46C836-8D71-464E-9289-ECAD662C9A85}">
  <a:tblStyle styleId="{C646C836-8D71-464E-9289-ECAD662C9A8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A81D9-A248-4D8D-ABCA-977EC0D600E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6716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97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5" name="Google Shape;305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153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94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71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7" name="Google Shape;337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3036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9" name="Google Shape;349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03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9" name="Google Shape;3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61" name="Google Shape;361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09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3" name="Google Shape;373;p1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99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5" name="Google Shape;385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2485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5" name="Google Shape;3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97" name="Google Shape;397;p1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109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3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1294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980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604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7999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1932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9776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1641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2953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5691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499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416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829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008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4745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245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1527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9967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35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96" name="Google Shape;496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560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7" name="Google Shape;227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694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9" name="Google Shape;239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1" name="Google Shape;251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61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3" name="Google Shape;263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466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8:notes"/>
          <p:cNvSpPr/>
          <p:nvPr/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6125" rIns="92275" bIns="46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8:notes"/>
          <p:cNvSpPr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625" rIns="9290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76" name="Google Shape;276;p8:notes"/>
          <p:cNvSpPr/>
          <p:nvPr/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6125" rIns="92275" bIns="46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8:notes"/>
          <p:cNvSpPr/>
          <p:nvPr/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6125" rIns="92275" bIns="46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11200"/>
            <a:ext cx="6223000" cy="3500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8:notes"/>
          <p:cNvSpPr txBox="1">
            <a:spLocks noGrp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625" rIns="92900" bIns="45625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64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93" name="Google Shape;293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599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>
            <a:spLocks noGrp="1"/>
          </p:cNvSpPr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30" descr="Dark gray partial box.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23" name="Google Shape;23;p30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30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30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>
            <a:spLocks noGrp="1"/>
          </p:cNvSpPr>
          <p:nvPr>
            <p:ph type="title"/>
          </p:nvPr>
        </p:nvSpPr>
        <p:spPr>
          <a:xfrm rot="5400000">
            <a:off x="10688640" y="1371609"/>
            <a:ext cx="5851525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4"/>
          <p:cNvSpPr txBox="1">
            <a:spLocks noGrp="1"/>
          </p:cNvSpPr>
          <p:nvPr>
            <p:ph type="body" idx="1"/>
          </p:nvPr>
        </p:nvSpPr>
        <p:spPr>
          <a:xfrm rot="5400000">
            <a:off x="3271841" y="-2184390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4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4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5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" name="Google Shape;117;p32" descr="Dark gray partial box.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18" name="Google Shape;118;p3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3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3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111218" y="1600204"/>
            <a:ext cx="556404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2"/>
          </p:nvPr>
        </p:nvSpPr>
        <p:spPr>
          <a:xfrm>
            <a:off x="5820524" y="1600204"/>
            <a:ext cx="6220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34" descr="Dark gray partial box.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35" name="Google Shape;135;p3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3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3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4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6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8" name="Google Shape;148;p46" descr="Dark gray partial box."/>
          <p:cNvGrpSpPr/>
          <p:nvPr/>
        </p:nvGrpSpPr>
        <p:grpSpPr>
          <a:xfrm>
            <a:off x="989271" y="2362200"/>
            <a:ext cx="10270993" cy="1066802"/>
            <a:chOff x="989012" y="4572000"/>
            <a:chExt cx="10268319" cy="1002032"/>
          </a:xfrm>
        </p:grpSpPr>
        <p:cxnSp>
          <p:nvCxnSpPr>
            <p:cNvPr id="149" name="Google Shape;149;p4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4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4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7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7"/>
          <p:cNvSpPr txBox="1"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4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56" name="Google Shape;156;p47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7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1" name="Google Shape;161;p47" descr="Dark gray partial box.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62" name="Google Shape;162;p4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4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4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8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8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0" name="Google Shape;170;p48" descr="Dark gray partial box.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71" name="Google Shape;171;p4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4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4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9"/>
          <p:cNvSpPr txBox="1">
            <a:spLocks noGrp="1"/>
          </p:cNvSpPr>
          <p:nvPr>
            <p:ph type="body" idx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7" name="Google Shape;177;p49"/>
          <p:cNvSpPr txBox="1">
            <a:spLocks noGrp="1"/>
          </p:cNvSpPr>
          <p:nvPr>
            <p:ph type="body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4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9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9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36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3" name="Google Shape;33;p3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3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 txBox="1"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0"/>
          <p:cNvSpPr>
            <a:spLocks noGrp="1"/>
          </p:cNvSpPr>
          <p:nvPr>
            <p:ph type="pic" idx="2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50"/>
          <p:cNvSpPr txBox="1">
            <a:spLocks noGrp="1"/>
          </p:cNvSpPr>
          <p:nvPr>
            <p:ph type="body" idx="1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50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0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0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1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1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5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51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1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1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2"/>
          <p:cNvSpPr txBox="1">
            <a:spLocks noGrp="1"/>
          </p:cNvSpPr>
          <p:nvPr>
            <p:ph type="title"/>
          </p:nvPr>
        </p:nvSpPr>
        <p:spPr>
          <a:xfrm rot="5400000">
            <a:off x="10685465" y="1372663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2"/>
          <p:cNvSpPr txBox="1">
            <a:spLocks noGrp="1"/>
          </p:cNvSpPr>
          <p:nvPr>
            <p:ph type="body" idx="1"/>
          </p:nvPr>
        </p:nvSpPr>
        <p:spPr>
          <a:xfrm rot="5400000">
            <a:off x="3270781" y="-2183338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52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2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812803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" name="Google Shape;43;p37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4" name="Google Shape;44;p3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3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46;p3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" name="Google Shape;56;p38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57" name="Google Shape;57;p3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3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3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39" descr="Dark gray partial box.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66" name="Google Shape;66;p39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39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39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w="25400" cap="flat" cmpd="sng">
              <a:solidFill>
                <a:srgbClr val="FFC1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>
            <a:spLocks noGrp="1"/>
          </p:cNvSpPr>
          <p:nvPr>
            <p:ph type="pic" idx="2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42"/>
          <p:cNvSpPr txBox="1">
            <a:spLocks noGrp="1"/>
          </p:cNvSpPr>
          <p:nvPr>
            <p:ph type="body" idx="1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body" idx="1"/>
          </p:nvPr>
        </p:nvSpPr>
        <p:spPr>
          <a:xfrm rot="5400000">
            <a:off x="3833021" y="-1623213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9" descr="Black and white background Flourence city image.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1" descr="Black and white background Flourence city image.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2" y="0"/>
            <a:ext cx="12192000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0000"/>
                </a:solidFill>
              </a:rPr>
              <a:t>CET2002B 	</a:t>
            </a:r>
            <a:r>
              <a:rPr lang="en-US" b="1"/>
              <a:t>Database Management Systems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School  of Computer Engineering and Technology	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06" name="Google Shape;2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75" y="431801"/>
            <a:ext cx="2980415" cy="6052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>
            <a:spLocks noGrp="1"/>
          </p:cNvSpPr>
          <p:nvPr>
            <p:ph type="title"/>
          </p:nvPr>
        </p:nvSpPr>
        <p:spPr>
          <a:xfrm>
            <a:off x="2033515" y="715963"/>
            <a:ext cx="9653659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Operations in SELECT Query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0"/>
          <p:cNvSpPr txBox="1">
            <a:spLocks noGrp="1"/>
          </p:cNvSpPr>
          <p:nvPr>
            <p:ph type="body" idx="1"/>
          </p:nvPr>
        </p:nvSpPr>
        <p:spPr>
          <a:xfrm>
            <a:off x="1417638" y="1888762"/>
            <a:ext cx="9794874" cy="423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06400" algn="l" rtl="0">
              <a:lnSpc>
                <a:spcPct val="110344"/>
              </a:lnSpc>
              <a:spcBef>
                <a:spcPts val="560"/>
              </a:spcBef>
              <a:spcAft>
                <a:spcPts val="0"/>
              </a:spcAft>
              <a:buSzPct val="318181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9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clause can contain arithmetic expressions involving the operation, +, –, *, and /, and operating on constants or attributes of tuples.</a:t>
            </a:r>
            <a:endParaRPr/>
          </a:p>
          <a:p>
            <a:pPr marL="577850" lvl="1" indent="-285750" algn="l" rtl="0">
              <a:lnSpc>
                <a:spcPct val="110344"/>
              </a:lnSpc>
              <a:spcBef>
                <a:spcPts val="480"/>
              </a:spcBef>
              <a:spcAft>
                <a:spcPts val="0"/>
              </a:spcAft>
              <a:buSzPct val="206896"/>
              <a:buFont typeface="Courier New"/>
              <a:buChar char="o"/>
            </a:pPr>
            <a:r>
              <a:rPr lang="en-US" sz="29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Query</a:t>
            </a:r>
            <a:r>
              <a:rPr lang="en-US" sz="2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914400" lvl="1" indent="-381000" algn="l" rtl="0">
              <a:lnSpc>
                <a:spcPct val="110344"/>
              </a:lnSpc>
              <a:spcBef>
                <a:spcPts val="480"/>
              </a:spcBef>
              <a:spcAft>
                <a:spcPts val="0"/>
              </a:spcAft>
              <a:buSzPct val="206896"/>
              <a:buFont typeface="Arial"/>
              <a:buNone/>
            </a:pPr>
            <a:r>
              <a:rPr lang="en-US" sz="29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select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ID, name, salary/12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endParaRPr/>
          </a:p>
          <a:p>
            <a:pPr marL="914400" lvl="1" indent="-381000" algn="l" rtl="0">
              <a:lnSpc>
                <a:spcPct val="110344"/>
              </a:lnSpc>
              <a:spcBef>
                <a:spcPts val="480"/>
              </a:spcBef>
              <a:spcAft>
                <a:spcPts val="0"/>
              </a:spcAft>
              <a:buSzPct val="206896"/>
              <a:buFont typeface="Arial"/>
              <a:buNone/>
            </a:pPr>
            <a:r>
              <a:rPr lang="en-US" sz="2900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would return a relation that is the same as the </a:t>
            </a:r>
            <a:r>
              <a:rPr lang="en-US" sz="2900" i="1">
                <a:latin typeface="Times New Roman"/>
                <a:ea typeface="Times New Roman"/>
                <a:cs typeface="Times New Roman"/>
                <a:sym typeface="Times New Roman"/>
              </a:rPr>
              <a:t>instructor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relation, except that the value of the attribute </a:t>
            </a:r>
            <a:r>
              <a:rPr lang="en-US" sz="29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is divided by 12.</a:t>
            </a:r>
            <a:endParaRPr/>
          </a:p>
          <a:p>
            <a:pPr marL="914400" lvl="1" indent="-381000" algn="l" rtl="0">
              <a:lnSpc>
                <a:spcPct val="110344"/>
              </a:lnSpc>
              <a:spcBef>
                <a:spcPts val="480"/>
              </a:spcBef>
              <a:spcAft>
                <a:spcPts val="0"/>
              </a:spcAft>
              <a:buSzPct val="206896"/>
              <a:buFont typeface="Courier New"/>
              <a:buChar char="o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9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rename “s</a:t>
            </a:r>
            <a:r>
              <a:rPr lang="en-US" sz="2900" i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alary/12” </a:t>
            </a:r>
            <a:r>
              <a:rPr lang="en-US" sz="29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</a:t>
            </a:r>
            <a:r>
              <a:rPr lang="en-US" sz="29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9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clause:</a:t>
            </a:r>
            <a:endParaRPr/>
          </a:p>
          <a:p>
            <a:pPr marL="914400" lvl="1" indent="-381000" algn="l" rtl="0">
              <a:lnSpc>
                <a:spcPct val="110344"/>
              </a:lnSpc>
              <a:spcBef>
                <a:spcPts val="480"/>
              </a:spcBef>
              <a:spcAft>
                <a:spcPts val="0"/>
              </a:spcAft>
              <a:buSzPct val="206896"/>
              <a:buFont typeface="Arial"/>
              <a:buNone/>
            </a:pPr>
            <a:r>
              <a:rPr lang="en-US" sz="2900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ID, name, salary/12 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monthly_salary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0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0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0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8/1/2023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DBMS                                         </a:t>
            </a:r>
            <a:endParaRPr/>
          </a:p>
        </p:txBody>
      </p:sp>
      <p:sp>
        <p:nvSpPr>
          <p:cNvPr id="319" name="Google Shape;319;p11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320" name="Google Shape;320;p11"/>
          <p:cNvGraphicFramePr/>
          <p:nvPr/>
        </p:nvGraphicFramePr>
        <p:xfrm>
          <a:off x="1838474" y="7134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{C646C836-8D71-464E-9289-ECAD662C9A85}</a:tableStyleId>
              </a:tblPr>
              <a:tblGrid>
                <a:gridCol w="3906050"/>
                <a:gridCol w="6156725"/>
              </a:tblGrid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Char_length(string)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Return number of characters in argument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Concat(expr1,expr2)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Return concatenated string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Instr(expr1,expr2)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Return the index of the first occurrence of substring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Lower(expr1)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Return the argument in lowercase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8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Left(expr1,count)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Return the leftmost number of characters from string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  <a:tr h="48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Lpad(expr1,length,expr2)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left-pads a string with another string, to a certain length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Ltrim()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Remove leading spaces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8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Substr(string,startpos,length)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extracts a substring from a string (starting at any position).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  <a:tr h="48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LOCATE(</a:t>
                      </a:r>
                      <a:r>
                        <a:rPr lang="en-US" sz="1900" i="1" u="none" strike="noStrike" cap="none"/>
                        <a:t>substring</a:t>
                      </a:r>
                      <a:r>
                        <a:rPr lang="en-US" sz="1900" u="none" strike="noStrike" cap="none"/>
                        <a:t>, </a:t>
                      </a:r>
                      <a:r>
                        <a:rPr lang="en-US" sz="1900" i="1" u="none" strike="noStrike" cap="none"/>
                        <a:t>string</a:t>
                      </a:r>
                      <a:r>
                        <a:rPr lang="en-US" sz="1900" u="none" strike="noStrike" cap="none"/>
                        <a:t>, </a:t>
                      </a:r>
                      <a:r>
                        <a:rPr lang="en-US" sz="1900" i="1" u="none" strike="noStrike" cap="none"/>
                        <a:t>start</a:t>
                      </a:r>
                      <a:r>
                        <a:rPr lang="en-US" sz="1900" u="none" strike="noStrike" cap="none"/>
                        <a:t>)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returns the position of the first occurrence of a substring in a string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STRCMP(</a:t>
                      </a:r>
                      <a:r>
                        <a:rPr lang="en-US" sz="1900" i="1" u="none" strike="noStrike" cap="none"/>
                        <a:t>string1</a:t>
                      </a:r>
                      <a:r>
                        <a:rPr lang="en-US" sz="1900" u="none" strike="noStrike" cap="none"/>
                        <a:t>, </a:t>
                      </a:r>
                      <a:r>
                        <a:rPr lang="en-US" sz="1900" i="1" u="none" strike="noStrike" cap="none"/>
                        <a:t>string2</a:t>
                      </a:r>
                      <a:r>
                        <a:rPr lang="en-US" sz="1900" u="none" strike="noStrike" cap="none"/>
                        <a:t>)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compares two strings.     Returns 0,1,-1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Upper(string)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Convert the text to upper-case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Trim(string)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removes leading and trailing spaces from a string.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21" name="Google Shape;321;p11"/>
          <p:cNvSpPr txBox="1"/>
          <p:nvPr/>
        </p:nvSpPr>
        <p:spPr>
          <a:xfrm>
            <a:off x="1417638" y="0"/>
            <a:ext cx="10774362" cy="82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Function : Use in Select, Where, group by , having , order by Clause </a:t>
            </a:r>
            <a:endParaRPr/>
          </a:p>
        </p:txBody>
      </p:sp>
      <p:pic>
        <p:nvPicPr>
          <p:cNvPr id="322" name="Google Shape;3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177493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8/1/2023</a:t>
            </a:r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DBMS                                         </a:t>
            </a:r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330" name="Google Shape;330;p12"/>
          <p:cNvGraphicFramePr/>
          <p:nvPr/>
        </p:nvGraphicFramePr>
        <p:xfrm>
          <a:off x="1552017" y="11135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{C646C836-8D71-464E-9289-ECAD662C9A85}</a:tableStyleId>
              </a:tblPr>
              <a:tblGrid>
                <a:gridCol w="4037450"/>
                <a:gridCol w="6363850"/>
              </a:tblGrid>
              <a:tr h="47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8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ADDDATE(date, INTERVAL value addunit) 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adds a time/date interval to a date and then returns the date 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7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CURDATE() 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current date. as "YYYY-MM-DD" (string)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7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DATEDIFF(date1, date2)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number of days between two date values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8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DATE_SUB(date, INTERVAL value interval)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subtracts a time/date interval from a date and then returns the date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74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DAY(date),month,year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day of the month for a given date 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74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DAYNAME(date)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weekday name for a given date.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7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SYSDATE()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current date and time.</a:t>
                      </a:r>
                      <a:endParaRPr sz="2200" i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331" name="Google Shape;3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177493"/>
            <a:ext cx="12700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2"/>
          <p:cNvSpPr txBox="1"/>
          <p:nvPr/>
        </p:nvSpPr>
        <p:spPr>
          <a:xfrm>
            <a:off x="1417638" y="288709"/>
            <a:ext cx="10954042" cy="82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Function : Use in Select, Where, group by having Clause, order by clause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2098623" y="715963"/>
            <a:ext cx="9588552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WHERE Clause</a:t>
            </a:r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body" idx="1"/>
          </p:nvPr>
        </p:nvSpPr>
        <p:spPr>
          <a:xfrm>
            <a:off x="1628775" y="1729806"/>
            <a:ext cx="9823710" cy="465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clause specifies conditions that the result must satisfy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Corresponds to the selection predicate of the relational algebra.  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all instructors in Comp. Sci. dept</a:t>
            </a:r>
            <a:endParaRPr sz="22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b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b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dept_name =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Comp. Sci.'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Comparison results can be combined using the logical connectives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and, or,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find all instructors in Comp. Sci. dept with salary &gt; 80000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b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                                                                 </a:t>
            </a:r>
            <a:b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dept_name =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Comp. Sci.'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80000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Comparisons can be applied to results of arithmetic expressions.</a:t>
            </a: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3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title"/>
          </p:nvPr>
        </p:nvSpPr>
        <p:spPr>
          <a:xfrm>
            <a:off x="2083633" y="792163"/>
            <a:ext cx="9535280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FROM Clause</a:t>
            </a:r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body" idx="1"/>
          </p:nvPr>
        </p:nvSpPr>
        <p:spPr>
          <a:xfrm>
            <a:off x="1383312" y="1917519"/>
            <a:ext cx="10235601" cy="437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clause lists the relations involved in the query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Corresponds to the Cartesian product operation of the relational algebra.</a:t>
            </a:r>
            <a:endParaRPr/>
          </a:p>
          <a:p>
            <a:pPr marL="457200" lvl="0" indent="-4064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Find the Cartesian product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instructor X teaches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instructor, teaches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generates every possible instructor – teaches pair, with all attributes from both   relations.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For common attributes (e.g.,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), the attributes  in the resulting table are renamed using the  relation name (e.g.,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instructor.ID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457200" lvl="0" indent="-4064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Cartesian product not very useful directly, but useful combined with where-clause condition (selection operation in relational algebra).</a:t>
            </a: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>
            <a:spLocks noGrp="1"/>
          </p:cNvSpPr>
          <p:nvPr>
            <p:ph type="title"/>
          </p:nvPr>
        </p:nvSpPr>
        <p:spPr>
          <a:xfrm>
            <a:off x="2053651" y="777875"/>
            <a:ext cx="9550973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Renaming table in Select clause</a:t>
            </a:r>
            <a:endParaRPr/>
          </a:p>
        </p:txBody>
      </p:sp>
      <p:sp>
        <p:nvSpPr>
          <p:cNvPr id="364" name="Google Shape;364;p15"/>
          <p:cNvSpPr txBox="1">
            <a:spLocks noGrp="1"/>
          </p:cNvSpPr>
          <p:nvPr>
            <p:ph type="body" idx="1"/>
          </p:nvPr>
        </p:nvSpPr>
        <p:spPr>
          <a:xfrm>
            <a:off x="1241946" y="1822427"/>
            <a:ext cx="9970567" cy="434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SQL allows renaming relations and attributes using the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clause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old-name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new-name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names of all instructors who have a higher salary than  some instructor in ‘Comp. Sci’.</a:t>
            </a:r>
            <a:endParaRPr/>
          </a:p>
          <a:p>
            <a:pPr marL="200025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select distinct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T.name</a:t>
            </a:r>
            <a:b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 instructor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b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T.salary &gt; S.salary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S.dept_name = ‘Comp. Sci.’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optional and may be omitted</a:t>
            </a:r>
            <a:b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≡ instructor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5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title"/>
          </p:nvPr>
        </p:nvSpPr>
        <p:spPr>
          <a:xfrm>
            <a:off x="2053652" y="777875"/>
            <a:ext cx="9523986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the Display of Tuples</a:t>
            </a:r>
            <a:endParaRPr sz="3600" b="1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6"/>
          <p:cNvSpPr txBox="1">
            <a:spLocks noGrp="1"/>
          </p:cNvSpPr>
          <p:nvPr>
            <p:ph type="body" idx="1"/>
          </p:nvPr>
        </p:nvSpPr>
        <p:spPr>
          <a:xfrm>
            <a:off x="1842448" y="1930731"/>
            <a:ext cx="9212238" cy="418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List in alphabetic order the names of all instructors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			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b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b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  <a:p>
            <a:pPr marL="457200" lvl="0" indent="-406400" algn="l" rtl="0">
              <a:lnSpc>
                <a:spcPct val="136363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We may specify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for descending order or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for ascending order, for each attribute; ascending order is the default.</a:t>
            </a:r>
            <a:endParaRPr/>
          </a:p>
          <a:p>
            <a:pPr marL="200025" lvl="1" indent="0" algn="l" rtl="0">
              <a:lnSpc>
                <a:spcPct val="136363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Example: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36363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sort on multiple attributes</a:t>
            </a:r>
            <a:endParaRPr/>
          </a:p>
          <a:p>
            <a:pPr marL="200025" lvl="1" indent="0" algn="l" rtl="0">
              <a:lnSpc>
                <a:spcPct val="136363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Example: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dept_name, name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6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>
            <a:spLocks noGrp="1"/>
          </p:cNvSpPr>
          <p:nvPr>
            <p:ph type="title"/>
          </p:nvPr>
        </p:nvSpPr>
        <p:spPr>
          <a:xfrm>
            <a:off x="2173574" y="777875"/>
            <a:ext cx="9404064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Clause Predicates</a:t>
            </a:r>
            <a:endParaRPr sz="3600" b="1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7"/>
          <p:cNvSpPr txBox="1">
            <a:spLocks noGrp="1"/>
          </p:cNvSpPr>
          <p:nvPr>
            <p:ph type="body" idx="1"/>
          </p:nvPr>
        </p:nvSpPr>
        <p:spPr>
          <a:xfrm>
            <a:off x="1648918" y="1933730"/>
            <a:ext cx="9386429" cy="39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SQL includes a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comparison operator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Example:  Find the names of all instructors with salary between $90,000 and $100,000 (that is, &gt;= $90,000 and &lt;= $100,000)</a:t>
            </a:r>
            <a:endParaRPr/>
          </a:p>
          <a:p>
            <a:pPr marL="1517437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b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between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90000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100000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7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7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897038" y="777875"/>
            <a:ext cx="9680599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</a:t>
            </a:r>
            <a:endParaRPr sz="3600" b="1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1"/>
          </p:nvPr>
        </p:nvSpPr>
        <p:spPr>
          <a:xfrm>
            <a:off x="1214162" y="1845734"/>
            <a:ext cx="1024995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It is possible for tuples to have a null value, denoted by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, for some of their attributes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null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signifies an unknown value or that a value does not exist.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The result of any arithmetic expression involving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Example:  5 +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returns null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The predicate  </a:t>
            </a:r>
            <a:r>
              <a:rPr lang="en-US" sz="2200" b="1">
                <a:solidFill>
                  <a:srgbClr val="F4F3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null</a:t>
            </a:r>
            <a:r>
              <a:rPr lang="en-US" sz="2200">
                <a:solidFill>
                  <a:srgbClr val="F4F3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can be used to check for null values.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Example: Find all instructors whose salary is null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		select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instructor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is null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8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18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4" name="Google Shape;4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1_1 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dirty="0"/>
              <a:t>Perform </a:t>
            </a:r>
            <a:r>
              <a:rPr lang="en-US" dirty="0" smtClean="0"/>
              <a:t>DML  </a:t>
            </a:r>
            <a:r>
              <a:rPr lang="en-US" dirty="0"/>
              <a:t>commands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dirty="0"/>
              <a:t>	</a:t>
            </a:r>
            <a:r>
              <a:rPr lang="en-US" dirty="0" smtClean="0"/>
              <a:t>Insert, update, select, delete and the exercises provided </a:t>
            </a:r>
            <a:endParaRPr dirty="0"/>
          </a:p>
        </p:txBody>
      </p:sp>
      <p:sp>
        <p:nvSpPr>
          <p:cNvPr id="455" name="Google Shape;455;p27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>
            <a:spLocks noGrp="1"/>
          </p:cNvSpPr>
          <p:nvPr>
            <p:ph type="title"/>
          </p:nvPr>
        </p:nvSpPr>
        <p:spPr>
          <a:xfrm>
            <a:off x="1396804" y="274638"/>
            <a:ext cx="101855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600" b="1">
                <a:solidFill>
                  <a:srgbClr val="000000"/>
                </a:solidFill>
              </a:rPr>
              <a:t>CET2002B 	 	</a:t>
            </a:r>
            <a:r>
              <a:rPr lang="en-US" sz="3600" b="1"/>
              <a:t>Database Management Systems</a:t>
            </a:r>
            <a:endParaRPr/>
          </a:p>
        </p:txBody>
      </p:sp>
      <p:sp>
        <p:nvSpPr>
          <p:cNvPr id="212" name="Google Shape;212;p2"/>
          <p:cNvSpPr txBox="1">
            <a:spLocks noGrp="1"/>
          </p:cNvSpPr>
          <p:nvPr>
            <p:ph type="body" idx="1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30"/>
              <a:buNone/>
            </a:pPr>
            <a:r>
              <a:rPr lang="en-US" sz="15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Teaching Scheme	</a:t>
            </a: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en-US" sz="15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Credits:</a:t>
            </a: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3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53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530" b="1"/>
              <a:t> </a:t>
            </a:r>
            <a:r>
              <a:rPr lang="en-US" sz="1530" b="1">
                <a:solidFill>
                  <a:srgbClr val="5D0352"/>
                </a:solidFill>
              </a:rPr>
              <a:t>Theory:</a:t>
            </a:r>
            <a:r>
              <a:rPr lang="en-US" sz="1530" b="1"/>
              <a:t> </a:t>
            </a:r>
            <a:r>
              <a:rPr lang="en-US" sz="1530"/>
              <a:t>3 Hrs / Week 	</a:t>
            </a:r>
            <a:r>
              <a:rPr lang="en-US" sz="1530"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en-US" sz="1530" b="1">
                <a:solidFill>
                  <a:srgbClr val="5D0352"/>
                </a:solidFill>
              </a:rPr>
              <a:t>Practical:</a:t>
            </a:r>
            <a:r>
              <a:rPr lang="en-US" sz="1530" b="1"/>
              <a:t> </a:t>
            </a:r>
            <a:r>
              <a:rPr lang="en-US" sz="1530"/>
              <a:t>2Hrs/Week</a:t>
            </a:r>
            <a:endParaRPr sz="153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endParaRPr sz="153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Course Objectives: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Understand and successfully apply logical database design principles, including   E-R   diagrams and database normalization.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Learn Database Programming languages and apply in DBMS application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Understand  transaction processing and concurrency control in DBMS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Learn database architectures, DBMS advancements  and its usage in advance application</a:t>
            </a:r>
            <a:endParaRPr/>
          </a:p>
          <a:p>
            <a:pPr marL="749808" lvl="1" indent="-3492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endParaRPr sz="1700"/>
          </a:p>
          <a:p>
            <a:pPr marL="342900" lvl="0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 b="1">
                <a:latin typeface="Arial"/>
                <a:ea typeface="Arial"/>
                <a:cs typeface="Arial"/>
                <a:sym typeface="Arial"/>
              </a:rPr>
              <a:t>Course Outcomes: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Design ER-models to represent simple database application scenarios and Improve the database design by normalization.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Design Database Relational Model and apply SQL , PLSQL concepts for database programming 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Describe Transaction Processing and Concurrency Control techniques for databases</a:t>
            </a:r>
            <a:endParaRPr/>
          </a:p>
          <a:p>
            <a:pPr marL="749808" lvl="1" indent="-4572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1700"/>
              <a:t>Identify appropriate database architecture for the real world database application </a:t>
            </a:r>
            <a:endParaRPr/>
          </a:p>
        </p:txBody>
      </p: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61" name="Google Shape;461;p28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 b="1" dirty="0"/>
              <a:t>Create a database which consist of the following tables with appropriate constraints like primary key, foreign key, check constrains, not </a:t>
            </a:r>
            <a:r>
              <a:rPr lang="en-US" sz="2402" b="1" dirty="0"/>
              <a:t>null etc</a:t>
            </a:r>
            <a:r>
              <a:rPr lang="en-US" sz="2402" b="1" dirty="0" smtClean="0"/>
              <a:t>.(i.e. all Table and column constraints)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 smtClean="0"/>
              <a:t>Suppliers (</a:t>
            </a:r>
            <a:r>
              <a:rPr lang="en-US" sz="2170" u="sng" dirty="0" smtClean="0"/>
              <a:t>Sid</a:t>
            </a:r>
            <a:r>
              <a:rPr lang="en-US" sz="2170" dirty="0" smtClean="0"/>
              <a:t>, </a:t>
            </a:r>
            <a:r>
              <a:rPr lang="en-US" sz="2170" dirty="0"/>
              <a:t>Name, Status, City)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/>
              <a:t>Parts </a:t>
            </a:r>
            <a:r>
              <a:rPr lang="en-US" sz="2170" dirty="0" smtClean="0"/>
              <a:t>(</a:t>
            </a:r>
            <a:r>
              <a:rPr lang="en-US" sz="2170" u="sng" dirty="0" err="1" smtClean="0"/>
              <a:t>Pid</a:t>
            </a:r>
            <a:r>
              <a:rPr lang="en-US" sz="2170" dirty="0" smtClean="0"/>
              <a:t>, </a:t>
            </a:r>
            <a:r>
              <a:rPr lang="en-US" sz="2170" dirty="0" err="1"/>
              <a:t>Pname</a:t>
            </a:r>
            <a:r>
              <a:rPr lang="en-US" sz="2170" dirty="0"/>
              <a:t>, </a:t>
            </a:r>
            <a:r>
              <a:rPr lang="en-US" sz="2170" dirty="0" err="1"/>
              <a:t>Colour</a:t>
            </a:r>
            <a:r>
              <a:rPr lang="en-US" sz="2170" dirty="0"/>
              <a:t>, Weight, City)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 smtClean="0"/>
              <a:t>Projects (</a:t>
            </a:r>
            <a:r>
              <a:rPr lang="en-US" sz="2170" u="sng" dirty="0" err="1" smtClean="0"/>
              <a:t>Jid</a:t>
            </a:r>
            <a:r>
              <a:rPr lang="en-US" sz="2170" dirty="0" smtClean="0"/>
              <a:t>, </a:t>
            </a:r>
            <a:r>
              <a:rPr lang="en-US" sz="2170" dirty="0" err="1"/>
              <a:t>Jname</a:t>
            </a:r>
            <a:r>
              <a:rPr lang="en-US" sz="2170" dirty="0"/>
              <a:t>, City)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 dirty="0" smtClean="0"/>
              <a:t>Shipment(</a:t>
            </a:r>
            <a:r>
              <a:rPr lang="en-US" sz="2170" u="sng" dirty="0" smtClean="0"/>
              <a:t>Sid</a:t>
            </a:r>
            <a:r>
              <a:rPr lang="en-US" sz="2170" dirty="0" smtClean="0"/>
              <a:t>, </a:t>
            </a:r>
            <a:r>
              <a:rPr lang="en-US" sz="2170" u="sng" dirty="0" err="1" smtClean="0"/>
              <a:t>Pid</a:t>
            </a:r>
            <a:r>
              <a:rPr lang="en-US" sz="2170" dirty="0" smtClean="0"/>
              <a:t>, </a:t>
            </a:r>
            <a:r>
              <a:rPr lang="en-US" sz="2170" u="sng" dirty="0" err="1" smtClean="0"/>
              <a:t>Jid</a:t>
            </a:r>
            <a:r>
              <a:rPr lang="en-US" sz="2170" dirty="0" smtClean="0"/>
              <a:t>, </a:t>
            </a:r>
            <a:r>
              <a:rPr lang="en-US" sz="2170" dirty="0" err="1"/>
              <a:t>Qty</a:t>
            </a:r>
            <a:r>
              <a:rPr lang="en-US" sz="2170" dirty="0"/>
              <a:t>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 dirty="0"/>
              <a:t> </a:t>
            </a:r>
            <a:r>
              <a:rPr lang="en-US" sz="2480" b="1" dirty="0"/>
              <a:t>Create a </a:t>
            </a:r>
            <a:r>
              <a:rPr lang="en-US" sz="2480" b="1" dirty="0" smtClean="0"/>
              <a:t>Company database for the Schema Shown on slide No 30 with </a:t>
            </a:r>
            <a:r>
              <a:rPr lang="en-US" sz="2480" b="1" dirty="0"/>
              <a:t>appropriate constraints like primary key, foreign key, check constrains, not </a:t>
            </a:r>
            <a:r>
              <a:rPr lang="en-US" sz="2402" b="1" dirty="0"/>
              <a:t>null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endParaRPr dirty="0"/>
          </a:p>
          <a:p>
            <a:pPr marL="457200" lvl="1" indent="0" algn="l" rtl="0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r>
              <a:rPr lang="en-US" sz="2247" dirty="0"/>
              <a:t> </a:t>
            </a: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53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1_1</a:t>
            </a:r>
            <a:endParaRPr dirty="0"/>
          </a:p>
        </p:txBody>
      </p:sp>
      <p:sp>
        <p:nvSpPr>
          <p:cNvPr id="443" name="Google Shape;443;p2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44" name="Google Shape;444;p23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3"/>
          <p:cNvSpPr txBox="1">
            <a:spLocks noGrp="1"/>
          </p:cNvSpPr>
          <p:nvPr>
            <p:ph type="body" idx="2"/>
          </p:nvPr>
        </p:nvSpPr>
        <p:spPr>
          <a:xfrm>
            <a:off x="1453321" y="1837291"/>
            <a:ext cx="8949637" cy="380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the number of employees and average salary for employees in department 20.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2) List name, salary and PF amount of all employees. (PF is calculated as 10% of basic salary)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3) List the employee details in the ascending order of their basic salary.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4) List the employee name and hire date in the descending order of the hire date.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5) List employee name, salary, PF, HRA, DA and gross; order the results in the ascending order of gross. HRA is 50% of the salary and DA is 30% of the salary.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6) List the department numbers and number of employees in each department.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7) Increment the Salary of salesman by 10% of basic salary.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8) List the total salary, maximum and minimum salary and average salary of the employees, for department 20.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9) List the employees whose names contains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letter as ‘I’.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10) List the maximum salary paid to a salesman.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11) Increase the salary of salesman by 10% of their current salary.</a:t>
            </a:r>
            <a:endParaRPr dirty="0"/>
          </a:p>
        </p:txBody>
      </p:sp>
      <p:pic>
        <p:nvPicPr>
          <p:cNvPr id="446" name="Google Shape;4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>
            <a:spLocks noGrp="1"/>
          </p:cNvSpPr>
          <p:nvPr>
            <p:ph type="ftr" idx="11"/>
          </p:nvPr>
        </p:nvSpPr>
        <p:spPr>
          <a:xfrm>
            <a:off x="2566219" y="6584518"/>
            <a:ext cx="87752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7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000"/>
            </a:pPr>
            <a:r>
              <a:rPr lang="en-US" dirty="0"/>
              <a:t>Queries- SET </a:t>
            </a:r>
            <a:r>
              <a:rPr lang="en-US" dirty="0" smtClean="0"/>
              <a:t>1_1</a:t>
            </a:r>
            <a:endParaRPr b="1" dirty="0"/>
          </a:p>
        </p:txBody>
      </p:sp>
      <p:sp>
        <p:nvSpPr>
          <p:cNvPr id="461" name="Google Shape;461;p28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IN" sz="2400" dirty="0" smtClean="0"/>
              <a:t>Find </a:t>
            </a:r>
            <a:r>
              <a:rPr lang="en-IN" sz="2400" dirty="0"/>
              <a:t>the </a:t>
            </a:r>
            <a:r>
              <a:rPr lang="en-IN" sz="2400" dirty="0" err="1"/>
              <a:t>sids</a:t>
            </a:r>
            <a:r>
              <a:rPr lang="en-IN" sz="2400" dirty="0"/>
              <a:t> of suppliers who supply some red or green part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IN" sz="2400" dirty="0"/>
              <a:t>Find the </a:t>
            </a:r>
            <a:r>
              <a:rPr lang="en-IN" sz="2400" dirty="0" err="1"/>
              <a:t>sids</a:t>
            </a:r>
            <a:r>
              <a:rPr lang="en-IN" sz="2400" dirty="0"/>
              <a:t> of suppliers who supply some red part or are at “A2/1022 </a:t>
            </a:r>
            <a:r>
              <a:rPr lang="en-IN" sz="2400" dirty="0" err="1"/>
              <a:t>Kothrud</a:t>
            </a:r>
            <a:r>
              <a:rPr lang="en-IN" sz="2400" dirty="0"/>
              <a:t>”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IN" sz="2400" dirty="0"/>
              <a:t>Find the </a:t>
            </a:r>
            <a:r>
              <a:rPr lang="en-IN" sz="2400" dirty="0" err="1"/>
              <a:t>sids</a:t>
            </a:r>
            <a:r>
              <a:rPr lang="en-IN" sz="2400" dirty="0"/>
              <a:t> of suppliers who supply some red part and some green part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IN" sz="2400" dirty="0"/>
              <a:t>Find the </a:t>
            </a:r>
            <a:r>
              <a:rPr lang="en-IN" sz="2400" dirty="0" err="1"/>
              <a:t>pids</a:t>
            </a:r>
            <a:r>
              <a:rPr lang="en-IN" sz="2400" dirty="0"/>
              <a:t> of the most expensive parts supplied by suppliers names “</a:t>
            </a:r>
            <a:r>
              <a:rPr lang="en-IN" sz="2400" dirty="0" err="1"/>
              <a:t>Keshav</a:t>
            </a:r>
            <a:r>
              <a:rPr lang="en-IN" sz="2400" dirty="0"/>
              <a:t> </a:t>
            </a:r>
            <a:r>
              <a:rPr lang="en-IN" sz="2400" dirty="0" err="1"/>
              <a:t>Sant</a:t>
            </a:r>
            <a:r>
              <a:rPr lang="en-IN" sz="2400" dirty="0"/>
              <a:t>”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IN" sz="2400" dirty="0"/>
              <a:t>Find the </a:t>
            </a:r>
            <a:r>
              <a:rPr lang="en-IN" sz="2400" dirty="0" err="1"/>
              <a:t>pids</a:t>
            </a:r>
            <a:r>
              <a:rPr lang="en-IN" sz="2400" dirty="0"/>
              <a:t> of parts that are supplied by at least two different </a:t>
            </a:r>
            <a:r>
              <a:rPr lang="en-IN" sz="2400" dirty="0" smtClean="0"/>
              <a:t>suppliers</a:t>
            </a:r>
            <a:endParaRPr lang="en-IN" sz="2400"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609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1_2 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Perform DML  commands</a:t>
            </a:r>
          </a:p>
          <a:p>
            <a:pPr lvl="0"/>
            <a:r>
              <a:rPr lang="en-US" dirty="0"/>
              <a:t>	Insert, update, select, </a:t>
            </a:r>
            <a:r>
              <a:rPr lang="en-US" dirty="0" smtClean="0"/>
              <a:t>delete, group by, order by </a:t>
            </a:r>
            <a:r>
              <a:rPr lang="en-US" dirty="0"/>
              <a:t>and the exercises provided </a:t>
            </a:r>
            <a:endParaRPr lang="en-US" dirty="0"/>
          </a:p>
        </p:txBody>
      </p:sp>
      <p:sp>
        <p:nvSpPr>
          <p:cNvPr id="471" name="Google Shape;471;p29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42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77" name="Google Shape;477;p30"/>
          <p:cNvSpPr txBox="1">
            <a:spLocks noGrp="1"/>
          </p:cNvSpPr>
          <p:nvPr>
            <p:ph type="body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lang="en-US" sz="2682" b="1" dirty="0"/>
              <a:t>Create a database which consist of the following tables with appropriate constraints like primary key, foreign key, check constrains, not null etc.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Hotel (</a:t>
            </a:r>
            <a:r>
              <a:rPr lang="en-US" sz="2035" dirty="0" err="1"/>
              <a:t>HotelNo</a:t>
            </a:r>
            <a:r>
              <a:rPr lang="en-US" sz="2035" dirty="0"/>
              <a:t>, Name, City) </a:t>
            </a:r>
            <a:r>
              <a:rPr lang="en-US" sz="2035" dirty="0" err="1"/>
              <a:t>HotelNo</a:t>
            </a:r>
            <a:r>
              <a:rPr lang="en-US" sz="2035" dirty="0"/>
              <a:t> is the primary key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Room (</a:t>
            </a:r>
            <a:r>
              <a:rPr lang="en-US" sz="2035" dirty="0" err="1"/>
              <a:t>RoomNo</a:t>
            </a:r>
            <a:r>
              <a:rPr lang="en-US" sz="2035" dirty="0"/>
              <a:t>, </a:t>
            </a:r>
            <a:r>
              <a:rPr lang="en-US" sz="2035" dirty="0" err="1"/>
              <a:t>HotelNo</a:t>
            </a:r>
            <a:r>
              <a:rPr lang="en-US" sz="2035" dirty="0"/>
              <a:t>, Type, Price)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Booking (</a:t>
            </a:r>
            <a:r>
              <a:rPr lang="en-US" sz="2035" dirty="0" err="1"/>
              <a:t>HotelNo</a:t>
            </a:r>
            <a:r>
              <a:rPr lang="en-US" sz="2035" dirty="0"/>
              <a:t>, </a:t>
            </a:r>
            <a:r>
              <a:rPr lang="en-US" sz="2035" dirty="0" err="1"/>
              <a:t>GuestNo</a:t>
            </a:r>
            <a:r>
              <a:rPr lang="en-US" sz="2035" dirty="0"/>
              <a:t>, </a:t>
            </a:r>
            <a:r>
              <a:rPr lang="en-US" sz="2035" dirty="0" err="1"/>
              <a:t>DateFrom</a:t>
            </a:r>
            <a:r>
              <a:rPr lang="en-US" sz="2035" dirty="0"/>
              <a:t>, </a:t>
            </a:r>
            <a:r>
              <a:rPr lang="en-US" sz="2035" dirty="0" err="1"/>
              <a:t>DateTo</a:t>
            </a:r>
            <a:r>
              <a:rPr lang="en-US" sz="2035" dirty="0"/>
              <a:t>, </a:t>
            </a:r>
            <a:r>
              <a:rPr lang="en-US" sz="2035" dirty="0" err="1"/>
              <a:t>RoomNo</a:t>
            </a:r>
            <a:r>
              <a:rPr lang="en-US" sz="2035" dirty="0"/>
              <a:t>)</a:t>
            </a:r>
            <a:endParaRPr dirty="0"/>
          </a:p>
          <a:p>
            <a:pPr marL="742950" lvl="1" indent="-285750" algn="l" rtl="0">
              <a:lnSpc>
                <a:spcPct val="6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 dirty="0"/>
              <a:t>Guest (</a:t>
            </a:r>
            <a:r>
              <a:rPr lang="en-US" sz="2035" dirty="0" err="1"/>
              <a:t>GuestNo</a:t>
            </a:r>
            <a:r>
              <a:rPr lang="en-US" sz="2035" dirty="0"/>
              <a:t>, </a:t>
            </a:r>
            <a:r>
              <a:rPr lang="en-US" sz="2035" dirty="0" err="1"/>
              <a:t>GuestName</a:t>
            </a:r>
            <a:r>
              <a:rPr lang="en-US" sz="2035" dirty="0"/>
              <a:t>, </a:t>
            </a:r>
            <a:r>
              <a:rPr lang="en-US" sz="2035" dirty="0" err="1"/>
              <a:t>GuestAddress</a:t>
            </a:r>
            <a:r>
              <a:rPr lang="en-US" sz="2035" dirty="0"/>
              <a:t>) </a:t>
            </a:r>
            <a:r>
              <a:rPr lang="en-US" sz="2035" dirty="0" err="1"/>
              <a:t>GuestNo</a:t>
            </a:r>
            <a:r>
              <a:rPr lang="en-US" sz="2035" dirty="0"/>
              <a:t> </a:t>
            </a:r>
            <a:r>
              <a:rPr lang="en-US" sz="2682" b="1" dirty="0"/>
              <a:t>is primary key</a:t>
            </a:r>
            <a:endParaRPr dirty="0"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79" name="Google Shape;479;p30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23415" y="3967969"/>
            <a:ext cx="10435988" cy="123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2480"/>
              <a:buChar char="•"/>
            </a:pPr>
            <a:r>
              <a:rPr lang="en-US" sz="2480" b="1" dirty="0"/>
              <a:t>Create a Company database for the Schema Shown on slide No 30 with appropriate constraints like primary key, foreign key, check constrains, not </a:t>
            </a:r>
            <a:r>
              <a:rPr lang="en-US" sz="2402" b="1" dirty="0"/>
              <a:t>null etc.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Clr>
                <a:schemeClr val="dk1"/>
              </a:buClr>
              <a:buSzPts val="2247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1_2</a:t>
            </a:r>
            <a:endParaRPr dirty="0"/>
          </a:p>
        </p:txBody>
      </p:sp>
      <p:sp>
        <p:nvSpPr>
          <p:cNvPr id="454" name="Google Shape;454;p2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55" name="Google Shape;455;p24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 txBox="1">
            <a:spLocks noGrp="1"/>
          </p:cNvSpPr>
          <p:nvPr>
            <p:ph type="body" idx="2"/>
          </p:nvPr>
        </p:nvSpPr>
        <p:spPr>
          <a:xfrm>
            <a:off x="1088675" y="1651298"/>
            <a:ext cx="10343536" cy="51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employee names and his annual salary dept wise.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Find out max 5 earners of the company.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records from emp whose deptno is not in dept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those employees whose sal is odd value.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employees whose sal contain 3 digits.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employees who joined in the month of ‘DEC’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employees whose names contains ‘A’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maximum, minimum and average salary in the company.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Write a query to return the day of the week for any date(or HIRE_DATE) entered in format ‘DD-MM-YY’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Count the no of characters in employee name without considering spaces for each name.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the employees who are drawing less than 1000. sort the output by salary.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4"/>
          <p:cNvSpPr txBox="1">
            <a:spLocks noGrp="1"/>
          </p:cNvSpPr>
          <p:nvPr>
            <p:ph type="ftr" idx="11"/>
          </p:nvPr>
        </p:nvSpPr>
        <p:spPr>
          <a:xfrm>
            <a:off x="2271252" y="6356354"/>
            <a:ext cx="8790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05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1_2</a:t>
            </a:r>
            <a:endParaRPr dirty="0"/>
          </a:p>
        </p:txBody>
      </p:sp>
      <p:sp>
        <p:nvSpPr>
          <p:cNvPr id="454" name="Google Shape;454;p2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55" name="Google Shape;455;p24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4"/>
          <p:cNvSpPr txBox="1">
            <a:spLocks noGrp="1"/>
          </p:cNvSpPr>
          <p:nvPr>
            <p:ph type="ftr" idx="11"/>
          </p:nvPr>
        </p:nvSpPr>
        <p:spPr>
          <a:xfrm>
            <a:off x="2271252" y="6356354"/>
            <a:ext cx="8790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396803" y="1752950"/>
            <a:ext cx="9032300" cy="414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booking for which no data has been specified.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names and addresses of all guests in London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alphabetically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ordered by name.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double(‘D’) or family rooms(‘F’) with a price below 3000.00 per night, in ascending order of price.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total revenue per night from all double rooms?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names and addresses of all guests in Pune alphabetically ordered by 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hotel offering less than 1000 </a:t>
            </a:r>
            <a:r>
              <a:rPr lang="en-IN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night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0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2_1 </a:t>
            </a:r>
            <a:endParaRPr dirty="0"/>
          </a:p>
        </p:txBody>
      </p:sp>
      <p:sp>
        <p:nvSpPr>
          <p:cNvPr id="486" name="Google Shape;486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229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93" name="Google Shape;493;p32"/>
          <p:cNvSpPr txBox="1">
            <a:spLocks noGrp="1"/>
          </p:cNvSpPr>
          <p:nvPr>
            <p:ph type="body" idx="1"/>
          </p:nvPr>
        </p:nvSpPr>
        <p:spPr>
          <a:xfrm>
            <a:off x="609602" y="1417638"/>
            <a:ext cx="10972801" cy="48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480" b="1" dirty="0"/>
              <a:t>Create a database which consist of the following tables with appropriate constraints like primary key, foreign key, check constrains, not null etc.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Hotel (</a:t>
            </a:r>
            <a:r>
              <a:rPr lang="en-US" sz="2247" dirty="0" err="1"/>
              <a:t>HotelNo</a:t>
            </a:r>
            <a:r>
              <a:rPr lang="en-US" sz="2247" dirty="0"/>
              <a:t>, Name, City) </a:t>
            </a:r>
            <a:r>
              <a:rPr lang="en-US" sz="2247" dirty="0" err="1"/>
              <a:t>HotelNo</a:t>
            </a:r>
            <a:r>
              <a:rPr lang="en-US" sz="2247" dirty="0"/>
              <a:t> is the primary key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Room (</a:t>
            </a:r>
            <a:r>
              <a:rPr lang="en-US" sz="2247" dirty="0" err="1"/>
              <a:t>RoomNo</a:t>
            </a:r>
            <a:r>
              <a:rPr lang="en-US" sz="2247" dirty="0"/>
              <a:t>, </a:t>
            </a:r>
            <a:r>
              <a:rPr lang="en-US" sz="2247" dirty="0" err="1"/>
              <a:t>HotelNo</a:t>
            </a:r>
            <a:r>
              <a:rPr lang="en-US" sz="2247" dirty="0"/>
              <a:t>, Type, Price)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Booking (</a:t>
            </a:r>
            <a:r>
              <a:rPr lang="en-US" sz="2247" dirty="0" err="1"/>
              <a:t>HotelNo</a:t>
            </a:r>
            <a:r>
              <a:rPr lang="en-US" sz="2247" dirty="0"/>
              <a:t>, </a:t>
            </a:r>
            <a:r>
              <a:rPr lang="en-US" sz="2247" dirty="0" err="1"/>
              <a:t>GuestNo</a:t>
            </a:r>
            <a:r>
              <a:rPr lang="en-US" sz="2247" dirty="0"/>
              <a:t>, </a:t>
            </a:r>
            <a:r>
              <a:rPr lang="en-US" sz="2247" dirty="0" err="1"/>
              <a:t>DateFrom</a:t>
            </a:r>
            <a:r>
              <a:rPr lang="en-US" sz="2247" dirty="0"/>
              <a:t>, </a:t>
            </a:r>
            <a:r>
              <a:rPr lang="en-US" sz="2247" dirty="0" err="1"/>
              <a:t>DateTo</a:t>
            </a:r>
            <a:r>
              <a:rPr lang="en-US" sz="2247" dirty="0"/>
              <a:t>, </a:t>
            </a:r>
            <a:r>
              <a:rPr lang="en-US" sz="2247" dirty="0" err="1"/>
              <a:t>RoomNo</a:t>
            </a:r>
            <a:r>
              <a:rPr lang="en-US" sz="2247" dirty="0"/>
              <a:t>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247" dirty="0"/>
              <a:t>Guest (</a:t>
            </a:r>
            <a:r>
              <a:rPr lang="en-US" sz="2247" dirty="0" err="1"/>
              <a:t>GuestNo</a:t>
            </a:r>
            <a:r>
              <a:rPr lang="en-US" sz="2247" dirty="0"/>
              <a:t>, </a:t>
            </a:r>
            <a:r>
              <a:rPr lang="en-US" sz="2247" dirty="0" err="1"/>
              <a:t>GuestName</a:t>
            </a:r>
            <a:r>
              <a:rPr lang="en-US" sz="2247" dirty="0"/>
              <a:t>, </a:t>
            </a:r>
            <a:r>
              <a:rPr lang="en-US" sz="2247" dirty="0" err="1"/>
              <a:t>GuestAddress</a:t>
            </a:r>
            <a:r>
              <a:rPr lang="en-US" sz="2247" dirty="0"/>
              <a:t>) </a:t>
            </a:r>
            <a:r>
              <a:rPr lang="en-US" sz="2247" dirty="0" err="1"/>
              <a:t>GuestNo</a:t>
            </a:r>
            <a:r>
              <a:rPr lang="en-US" sz="2247" dirty="0"/>
              <a:t> is primary key</a:t>
            </a:r>
          </a:p>
          <a:p>
            <a:pPr marL="342900" lvl="0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b="1" dirty="0" smtClean="0"/>
              <a:t>Create </a:t>
            </a:r>
            <a:r>
              <a:rPr lang="en-US" sz="2480" b="1" dirty="0"/>
              <a:t>a Company database for the Schema Shown on slide No 30 with appropriate constraints like primary key, foreign key, check constrains, not </a:t>
            </a:r>
            <a:r>
              <a:rPr lang="en-US" sz="2402" b="1" dirty="0"/>
              <a:t>null etc.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endParaRPr lang="en-US" dirty="0"/>
          </a:p>
          <a:p>
            <a:pPr marL="457200" lvl="1" indent="0">
              <a:lnSpc>
                <a:spcPct val="80000"/>
              </a:lnSpc>
              <a:spcBef>
                <a:spcPts val="449"/>
              </a:spcBef>
              <a:buSzPts val="2247"/>
              <a:buNone/>
            </a:pPr>
            <a:endParaRPr lang="en-US" sz="2247"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19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2_1</a:t>
            </a:r>
            <a:endParaRPr dirty="0"/>
          </a:p>
        </p:txBody>
      </p:sp>
      <p:sp>
        <p:nvSpPr>
          <p:cNvPr id="465" name="Google Shape;465;p2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6" name="Google Shape;466;p25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5"/>
          <p:cNvSpPr txBox="1">
            <a:spLocks noGrp="1"/>
          </p:cNvSpPr>
          <p:nvPr>
            <p:ph type="body" idx="2"/>
          </p:nvPr>
        </p:nvSpPr>
        <p:spPr>
          <a:xfrm>
            <a:off x="1238866" y="1269330"/>
            <a:ext cx="10343536" cy="54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Write a query in SQL to display the unique designations for the employees.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Delete Employees who joined in Year 1980.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Delete from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emp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where year(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hiredate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)=1980; or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Delete from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emp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hiredate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between ‘01-01-1980’ and ‘31-12-1980’;;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Increase the salary of Managers by 20% of their current salary.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employees not belonging to department 30, 40, or 10.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the different designations in the company.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the names of employees who are not eligible for commission.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employees whose names either start or end with “S”.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employees whose names have letter “A” as second letter” in their names.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the number of employees working with the company.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List the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emps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hiredate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in format June 4,1988.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	Select </a:t>
            </a:r>
            <a:r>
              <a:rPr lang="en-US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ename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to_char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hiredate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,’Month DD,YYYY.’) from </a:t>
            </a:r>
            <a:r>
              <a:rPr lang="en-US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emp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11. List the salesmen who get the commission within a range of 200 and 500.</a:t>
            </a:r>
            <a:endParaRPr dirty="0"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49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b="1"/>
              <a:t>LABORATORY ASSIGNMENT NO: 03</a:t>
            </a:r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220" name="Google Shape;2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"/>
          <p:cNvSpPr txBox="1">
            <a:spLocks noGrp="1"/>
          </p:cNvSpPr>
          <p:nvPr>
            <p:ph type="ftr" idx="11"/>
          </p:nvPr>
        </p:nvSpPr>
        <p:spPr>
          <a:xfrm>
            <a:off x="3454400" y="6356354"/>
            <a:ext cx="8049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222" name="Google Shape;222;p3"/>
          <p:cNvSpPr txBox="1">
            <a:spLocks noGrp="1"/>
          </p:cNvSpPr>
          <p:nvPr>
            <p:ph type="sldNum" idx="12"/>
          </p:nvPr>
        </p:nvSpPr>
        <p:spPr>
          <a:xfrm>
            <a:off x="8737601" y="6356354"/>
            <a:ext cx="30906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2_1</a:t>
            </a:r>
            <a:endParaRPr dirty="0"/>
          </a:p>
        </p:txBody>
      </p:sp>
      <p:sp>
        <p:nvSpPr>
          <p:cNvPr id="454" name="Google Shape;454;p2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55" name="Google Shape;455;p24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4"/>
          <p:cNvSpPr txBox="1">
            <a:spLocks noGrp="1"/>
          </p:cNvSpPr>
          <p:nvPr>
            <p:ph type="ftr" idx="11"/>
          </p:nvPr>
        </p:nvSpPr>
        <p:spPr>
          <a:xfrm>
            <a:off x="2271252" y="6356354"/>
            <a:ext cx="8790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396803" y="1752950"/>
            <a:ext cx="9032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price and type of all rooms at the ‘Holiday Inn’ hotel.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number of hotels with more than 100 rooms and located in ‘Mumbai’.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most commonly booked room type for each hotel in ‘Mumbai’?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price and type of all rooms at the ‘Holiday Inn’ hotel.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double(‘D’) and family rooms(‘F’) with a price greater than 3500 per night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Hotel entry located in Srinagar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Exercises -Batch </a:t>
            </a:r>
            <a:r>
              <a:rPr lang="en-US" dirty="0" smtClean="0"/>
              <a:t>2_2 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Perform DML  commands</a:t>
            </a:r>
          </a:p>
          <a:p>
            <a:pPr lvl="0"/>
            <a:r>
              <a:rPr lang="en-US" dirty="0"/>
              <a:t>	Insert, update, select, delete, group by, order by and the exercises provided </a:t>
            </a:r>
            <a:endParaRPr lang="en-US" dirty="0"/>
          </a:p>
        </p:txBody>
      </p:sp>
      <p:sp>
        <p:nvSpPr>
          <p:cNvPr id="503" name="Google Shape;503;p33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Exercises</a:t>
            </a:r>
            <a:endParaRPr b="1"/>
          </a:p>
        </p:txBody>
      </p:sp>
      <p:sp>
        <p:nvSpPr>
          <p:cNvPr id="493" name="Google Shape;493;p32"/>
          <p:cNvSpPr txBox="1">
            <a:spLocks noGrp="1"/>
          </p:cNvSpPr>
          <p:nvPr>
            <p:ph type="body" idx="1"/>
          </p:nvPr>
        </p:nvSpPr>
        <p:spPr>
          <a:xfrm>
            <a:off x="705136" y="1308456"/>
            <a:ext cx="10972801" cy="48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b="1" dirty="0"/>
              <a:t>Create a database which consist of the following tables with appropriate constraints like primary key, foreign key, check constrains, not null etc</a:t>
            </a:r>
            <a:r>
              <a:rPr lang="en-US" sz="2480" b="1" dirty="0" smtClean="0"/>
              <a:t>.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classroom(building, room number, capacity)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department(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building, budget)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course(course id, title, 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credits)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instructor(ID, name, 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salary)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section(course id, sec id, semester, year, building, room number, time slot id)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teaches(ID, course id, sec id, semester, year)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student(ID, name, </a:t>
            </a:r>
            <a:r>
              <a:rPr lang="en-US" sz="2000" dirty="0" err="1">
                <a:sym typeface="Times New Roman"/>
              </a:rPr>
              <a:t>dept</a:t>
            </a:r>
            <a:r>
              <a:rPr lang="en-US" sz="2000" dirty="0">
                <a:sym typeface="Times New Roman"/>
              </a:rPr>
              <a:t> name, tot cred)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takes(ID, course id, sec id, semester, year, grade)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advisor(s ID, </a:t>
            </a:r>
            <a:r>
              <a:rPr lang="en-US" sz="2000" dirty="0" err="1">
                <a:sym typeface="Times New Roman"/>
              </a:rPr>
              <a:t>i</a:t>
            </a:r>
            <a:r>
              <a:rPr lang="en-US" sz="2000" dirty="0">
                <a:sym typeface="Times New Roman"/>
              </a:rPr>
              <a:t> ID)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>
                <a:sym typeface="Times New Roman"/>
              </a:rPr>
              <a:t>time slot(time slot id, day, start time, end time)</a:t>
            </a:r>
          </a:p>
          <a:p>
            <a:pPr marL="742950" lvl="1" indent="-285750" fontAlgn="base">
              <a:lnSpc>
                <a:spcPct val="80000"/>
              </a:lnSpc>
              <a:spcBef>
                <a:spcPts val="449"/>
              </a:spcBef>
              <a:buSzPts val="2247"/>
            </a:pPr>
            <a:r>
              <a:rPr lang="en-US" sz="2000" dirty="0" err="1">
                <a:sym typeface="Times New Roman"/>
              </a:rPr>
              <a:t>prereq</a:t>
            </a:r>
            <a:r>
              <a:rPr lang="en-US" sz="2000" dirty="0">
                <a:sym typeface="Times New Roman"/>
              </a:rPr>
              <a:t>(course id, </a:t>
            </a:r>
            <a:r>
              <a:rPr lang="en-US" sz="2000" dirty="0" err="1">
                <a:sym typeface="Times New Roman"/>
              </a:rPr>
              <a:t>prereq</a:t>
            </a:r>
            <a:r>
              <a:rPr lang="en-US" sz="2000" dirty="0">
                <a:sym typeface="Times New Roman"/>
              </a:rPr>
              <a:t> id)</a:t>
            </a:r>
          </a:p>
          <a:p>
            <a:pPr marL="342900" lvl="0">
              <a:lnSpc>
                <a:spcPct val="80000"/>
              </a:lnSpc>
              <a:spcBef>
                <a:spcPts val="496"/>
              </a:spcBef>
              <a:buSzPts val="2480"/>
            </a:pPr>
            <a:r>
              <a:rPr lang="en-US" sz="2480" b="1" dirty="0" smtClean="0"/>
              <a:t>Create </a:t>
            </a:r>
            <a:r>
              <a:rPr lang="en-US" sz="2480" b="1" dirty="0"/>
              <a:t>a Company database for the Schema Shown on slide No 30 with appropriate constraints like primary key, foreign key, check constrains, not </a:t>
            </a:r>
            <a:r>
              <a:rPr lang="en-US" sz="2402" b="1" dirty="0"/>
              <a:t>null etc.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9"/>
              </a:spcBef>
              <a:buSzPts val="2247"/>
            </a:pPr>
            <a:endParaRPr lang="en-US" dirty="0"/>
          </a:p>
          <a:p>
            <a:pPr marL="457200" lvl="1" indent="0">
              <a:lnSpc>
                <a:spcPct val="80000"/>
              </a:lnSpc>
              <a:spcBef>
                <a:spcPts val="449"/>
              </a:spcBef>
              <a:buSzPts val="2247"/>
              <a:buNone/>
            </a:pPr>
            <a:endParaRPr lang="en-US" sz="2247"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1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2_2</a:t>
            </a:r>
            <a:endParaRPr dirty="0"/>
          </a:p>
        </p:txBody>
      </p:sp>
      <p:sp>
        <p:nvSpPr>
          <p:cNvPr id="475" name="Google Shape;475;p2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76" name="Google Shape;476;p26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6"/>
          <p:cNvSpPr txBox="1">
            <a:spLocks noGrp="1"/>
          </p:cNvSpPr>
          <p:nvPr>
            <p:ph type="body" idx="2"/>
          </p:nvPr>
        </p:nvSpPr>
        <p:spPr>
          <a:xfrm>
            <a:off x="1238866" y="1417641"/>
            <a:ext cx="10343536" cy="51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names of employees who are more than 2 years old in the company.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the employee details in the ascending order of their basic salary.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Display the employees who have more salary as that of Smith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Increment the salary of Emp no. 7499 by 10% of his current salary.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the employees whose salary is between 10000 and 25000.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the names of employees who are not eligible for commission.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Increment the Salary of Clerk by 10% of  basic salary.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the total salary, maximum and minimum salary and average salary of the employees jobwise.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Delete the Employee whose name starts with P. 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the employees whose designation is “Clerk” and commission is &gt; 500.</a:t>
            </a:r>
            <a:endParaRPr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 employees belonging to department 20, 30, 40.</a:t>
            </a:r>
            <a:endParaRPr/>
          </a:p>
          <a:p>
            <a:pPr marL="5080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8" name="Google Shape;4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6"/>
          <p:cNvSpPr txBox="1">
            <a:spLocks noGrp="1"/>
          </p:cNvSpPr>
          <p:nvPr>
            <p:ph type="ftr" idx="11"/>
          </p:nvPr>
        </p:nvSpPr>
        <p:spPr>
          <a:xfrm>
            <a:off x="2359742" y="6356354"/>
            <a:ext cx="86130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Queries- Set </a:t>
            </a:r>
            <a:r>
              <a:rPr lang="en-US" dirty="0" smtClean="0"/>
              <a:t>2_2</a:t>
            </a:r>
            <a:endParaRPr dirty="0"/>
          </a:p>
        </p:txBody>
      </p:sp>
      <p:sp>
        <p:nvSpPr>
          <p:cNvPr id="475" name="Google Shape;475;p2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8/1/2023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76" name="Google Shape;476;p26" descr="https://www.guru99.com/images/1/100518_0621_ERDiagramTu12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6"/>
          <p:cNvSpPr txBox="1">
            <a:spLocks noGrp="1"/>
          </p:cNvSpPr>
          <p:nvPr>
            <p:ph type="body" idx="2"/>
          </p:nvPr>
        </p:nvSpPr>
        <p:spPr>
          <a:xfrm>
            <a:off x="1238866" y="1417641"/>
            <a:ext cx="10343536" cy="51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Find the titles of the courses in the Computer Science department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that have 3 credits</a:t>
            </a: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names of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students who have taken at least one computer Science course, make sure no duplicates names to be retrieved.</a:t>
            </a: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Find the maximum enrollment across all sections in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June 2023.</a:t>
            </a: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 sz="2000" dirty="0" smtClean="0">
                <a:latin typeface="Times New Roman"/>
                <a:ea typeface="Times New Roman"/>
                <a:cs typeface="Times New Roman"/>
              </a:rPr>
              <a:t>Find </a:t>
            </a:r>
            <a:r>
              <a:rPr lang="en-IN" sz="2000" dirty="0">
                <a:latin typeface="Times New Roman"/>
                <a:ea typeface="Times New Roman"/>
                <a:cs typeface="Times New Roman"/>
              </a:rPr>
              <a:t>the IDs and names of all students who have not taken any course 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</a:rPr>
              <a:t>offered </a:t>
            </a:r>
            <a:r>
              <a:rPr lang="en-IN" sz="2000" dirty="0">
                <a:latin typeface="Times New Roman"/>
                <a:ea typeface="Times New Roman"/>
                <a:cs typeface="Times New Roman"/>
              </a:rPr>
              <a:t>before 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</a:rPr>
              <a:t>June 2020 in the descending order of their names.</a:t>
            </a:r>
            <a:endParaRPr lang="en-IN" sz="2000" dirty="0">
              <a:latin typeface="Times New Roman"/>
              <a:ea typeface="Times New Roman"/>
              <a:cs typeface="Times New Roman"/>
            </a:endParaRPr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Increment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salary of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all instructors by 10% who belongs to Computer Science department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no. 7499 by 10% of his current salary.</a:t>
            </a:r>
            <a:endParaRPr dirty="0"/>
          </a:p>
          <a:p>
            <a:pPr marL="50800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Delete all the courses that have never been offered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30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8" name="Google Shape;4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6"/>
          <p:cNvSpPr txBox="1">
            <a:spLocks noGrp="1"/>
          </p:cNvSpPr>
          <p:nvPr>
            <p:ph type="ftr" idx="11"/>
          </p:nvPr>
        </p:nvSpPr>
        <p:spPr>
          <a:xfrm>
            <a:off x="2359742" y="6356354"/>
            <a:ext cx="86130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264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8"/>
          <p:cNvSpPr/>
          <p:nvPr/>
        </p:nvSpPr>
        <p:spPr>
          <a:xfrm>
            <a:off x="2081315" y="2658803"/>
            <a:ext cx="9732143" cy="24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1600" b="0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8"/>
          <p:cNvSpPr txBox="1">
            <a:spLocks noGrp="1"/>
          </p:cNvSpPr>
          <p:nvPr>
            <p:ph type="ftr" idx="11"/>
          </p:nvPr>
        </p:nvSpPr>
        <p:spPr>
          <a:xfrm>
            <a:off x="2081315" y="6356359"/>
            <a:ext cx="89209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MANAGEMENT SYSTEM LABORATORY                                                                                    Prof. Snehal P. Umare</a:t>
            </a:r>
            <a:endParaRPr/>
          </a:p>
        </p:txBody>
      </p:sp>
      <p:sp>
        <p:nvSpPr>
          <p:cNvPr id="501" name="Google Shape;501;p28"/>
          <p:cNvSpPr txBox="1">
            <a:spLocks noGrp="1"/>
          </p:cNvSpPr>
          <p:nvPr>
            <p:ph type="sldNum" idx="12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02" name="Google Shape;502;p2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8/1/2023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>
            <a:spLocks noGrp="1"/>
          </p:cNvSpPr>
          <p:nvPr>
            <p:ph type="title"/>
          </p:nvPr>
        </p:nvSpPr>
        <p:spPr>
          <a:xfrm>
            <a:off x="1963710" y="777875"/>
            <a:ext cx="9613927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 Language </a:t>
            </a:r>
            <a:r>
              <a:rPr lang="en-US" sz="36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(DML</a:t>
            </a:r>
            <a:r>
              <a:rPr lang="en-US" sz="34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1"/>
          </p:nvPr>
        </p:nvSpPr>
        <p:spPr>
          <a:xfrm>
            <a:off x="1096964" y="2019869"/>
            <a:ext cx="10367156" cy="384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DML commands are used to make modifications of the Database like,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new tuples into a given relation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Deletion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tuples from a given relation.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values in some tuples in a given relation</a:t>
            </a:r>
            <a:endParaRPr/>
          </a:p>
        </p:txBody>
      </p:sp>
      <p:sp>
        <p:nvSpPr>
          <p:cNvPr id="231" name="Google Shape;231;p4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4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4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title"/>
          </p:nvPr>
        </p:nvSpPr>
        <p:spPr>
          <a:xfrm>
            <a:off x="2158584" y="777875"/>
            <a:ext cx="9419054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Query</a:t>
            </a:r>
            <a:endParaRPr sz="3600" b="1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5"/>
          <p:cNvSpPr txBox="1">
            <a:spLocks noGrp="1"/>
          </p:cNvSpPr>
          <p:nvPr>
            <p:ph type="body" idx="1"/>
          </p:nvPr>
        </p:nvSpPr>
        <p:spPr>
          <a:xfrm>
            <a:off x="1214162" y="1845733"/>
            <a:ext cx="10249957" cy="447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new tuple to </a:t>
            </a:r>
            <a:r>
              <a:rPr lang="en-US" sz="2200" i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  <a:endParaRPr/>
          </a:p>
          <a:p>
            <a:pPr marL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insert into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  <a:b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(’CS-437’, ’Database Systems’, ’Comp. Sci.’, 4);</a:t>
            </a:r>
            <a:endParaRPr/>
          </a:p>
          <a:p>
            <a:pPr marL="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equivalently</a:t>
            </a:r>
            <a:endParaRPr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course_id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dept_name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(’CS-437’, ’Database Systems’, ’Comp. Sci.’, 4);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 a new tuple to </a:t>
            </a:r>
            <a:r>
              <a:rPr lang="en-US" sz="2200" i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200" i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tot_creds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to null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insert into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b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(’3003’, ’Green’, ’Finance’,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5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>
            <a:spLocks noGrp="1"/>
          </p:cNvSpPr>
          <p:nvPr>
            <p:ph type="title"/>
          </p:nvPr>
        </p:nvSpPr>
        <p:spPr>
          <a:xfrm>
            <a:off x="2088106" y="777875"/>
            <a:ext cx="9489531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Query</a:t>
            </a:r>
            <a:endParaRPr sz="3600" b="1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1417638" y="1845733"/>
            <a:ext cx="10046481" cy="447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all instructors from the Finance department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delete from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b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dept_name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’Finance’;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all tuples in the </a:t>
            </a:r>
            <a:r>
              <a:rPr lang="en-US" sz="2200" i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from </a:t>
            </a:r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student;</a:t>
            </a:r>
            <a:b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6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>
            <a:spLocks noGrp="1"/>
          </p:cNvSpPr>
          <p:nvPr>
            <p:ph type="title"/>
          </p:nvPr>
        </p:nvSpPr>
        <p:spPr>
          <a:xfrm>
            <a:off x="1992572" y="777875"/>
            <a:ext cx="9585065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Query</a:t>
            </a:r>
            <a:endParaRPr/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1"/>
          </p:nvPr>
        </p:nvSpPr>
        <p:spPr>
          <a:xfrm>
            <a:off x="1214162" y="1845733"/>
            <a:ext cx="10478165" cy="447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salaries of instructors whose salary is over $100,000 by 3%, and all others by a 5%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Write two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update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update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* 0.03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&gt; 100000;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update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* 0.05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salary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&lt;= 100000;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done better using the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(next slide)</a:t>
            </a:r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7"/>
          <p:cNvSpPr txBox="1">
            <a:spLocks noGrp="1"/>
          </p:cNvSpPr>
          <p:nvPr>
            <p:ph type="ftr" idx="11"/>
          </p:nvPr>
        </p:nvSpPr>
        <p:spPr>
          <a:xfrm>
            <a:off x="2674961" y="6459538"/>
            <a:ext cx="58340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7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"/>
          <p:cNvSpPr/>
          <p:nvPr/>
        </p:nvSpPr>
        <p:spPr>
          <a:xfrm>
            <a:off x="1992572" y="2713220"/>
            <a:ext cx="4002373" cy="240933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>
            <a:spLocks noGrp="1"/>
          </p:cNvSpPr>
          <p:nvPr>
            <p:ph type="title"/>
          </p:nvPr>
        </p:nvSpPr>
        <p:spPr>
          <a:xfrm>
            <a:off x="2333625" y="854439"/>
            <a:ext cx="8711965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Query</a:t>
            </a:r>
            <a:endParaRPr/>
          </a:p>
        </p:txBody>
      </p:sp>
      <p:sp>
        <p:nvSpPr>
          <p:cNvPr id="282" name="Google Shape;282;p8"/>
          <p:cNvSpPr txBox="1">
            <a:spLocks noGrp="1"/>
          </p:cNvSpPr>
          <p:nvPr>
            <p:ph type="body" idx="1"/>
          </p:nvPr>
        </p:nvSpPr>
        <p:spPr>
          <a:xfrm>
            <a:off x="1588956" y="2038662"/>
            <a:ext cx="9456633" cy="413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2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SELECT statement is used to select data from a database tables. 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------			Mandatory Clause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			Optional Clauses(Use as per need) 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</a:t>
            </a:r>
            <a:endParaRPr/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endParaRPr/>
          </a:p>
          <a:p>
            <a:pPr marL="200025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E.g.           </a:t>
            </a:r>
            <a:r>
              <a:rPr lang="en-US" sz="2200" b="1" i="1">
                <a:latin typeface="Times New Roman"/>
                <a:ea typeface="Times New Roman"/>
                <a:cs typeface="Times New Roman"/>
                <a:sym typeface="Times New Roman"/>
              </a:rPr>
              <a:t>SELECT * FROM 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r>
              <a:rPr lang="en-US" sz="2200" b="1" i="1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200025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result of an SQL query is a relation.</a:t>
            </a:r>
            <a:endParaRPr/>
          </a:p>
        </p:txBody>
      </p:sp>
      <p:sp>
        <p:nvSpPr>
          <p:cNvPr id="283" name="Google Shape;283;p8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8/1/2023</a:t>
            </a:r>
            <a:endParaRPr/>
          </a:p>
        </p:txBody>
      </p:sp>
      <p:sp>
        <p:nvSpPr>
          <p:cNvPr id="284" name="Google Shape;284;p8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DBMS                                         </a:t>
            </a:r>
            <a:endParaRPr/>
          </a:p>
        </p:txBody>
      </p:sp>
      <p:sp>
        <p:nvSpPr>
          <p:cNvPr id="285" name="Google Shape;285;p8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86" name="Google Shape;2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8"/>
          <p:cNvSpPr/>
          <p:nvPr/>
        </p:nvSpPr>
        <p:spPr>
          <a:xfrm>
            <a:off x="3882683" y="2743200"/>
            <a:ext cx="1153551" cy="53393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3882683" y="3722420"/>
            <a:ext cx="1153551" cy="53393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title"/>
          </p:nvPr>
        </p:nvSpPr>
        <p:spPr>
          <a:xfrm>
            <a:off x="2019869" y="715963"/>
            <a:ext cx="9667306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Query (Cont..)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9"/>
          <p:cNvSpPr txBox="1">
            <a:spLocks noGrp="1"/>
          </p:cNvSpPr>
          <p:nvPr>
            <p:ph type="body" idx="1"/>
          </p:nvPr>
        </p:nvSpPr>
        <p:spPr>
          <a:xfrm>
            <a:off x="1603948" y="1981174"/>
            <a:ext cx="9645264" cy="364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An attribute can be a literal with  </a:t>
            </a: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clause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 ‘A’  from instructor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Result is a table with one column and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rows (number of tuples in the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instructors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table), each row with value “A”.</a:t>
            </a:r>
            <a:endParaRPr/>
          </a:p>
          <a:p>
            <a:pPr marL="201168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2628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7542" lvl="2" indent="-158750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7542" lvl="2" indent="-158750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9"/>
          <p:cNvSpPr txBox="1">
            <a:spLocks noGrp="1"/>
          </p:cNvSpPr>
          <p:nvPr>
            <p:ph type="dt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8/1/2023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9"/>
          <p:cNvSpPr txBox="1">
            <a:spLocks noGrp="1"/>
          </p:cNvSpPr>
          <p:nvPr>
            <p:ph type="ft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                                        </a:t>
            </a:r>
            <a:endParaRPr sz="10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9"/>
          <p:cNvSpPr txBox="1">
            <a:spLocks noGrp="1"/>
          </p:cNvSpPr>
          <p:nvPr>
            <p:ph type="sldNum" idx="12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204788"/>
            <a:ext cx="1270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2337</Words>
  <Application>Microsoft Office PowerPoint</Application>
  <PresentationFormat>Widescreen</PresentationFormat>
  <Paragraphs>414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Helvetica Neue</vt:lpstr>
      <vt:lpstr>Arial Black</vt:lpstr>
      <vt:lpstr>Noto Sans Symbols</vt:lpstr>
      <vt:lpstr>Calibri</vt:lpstr>
      <vt:lpstr>Courier New</vt:lpstr>
      <vt:lpstr>Times New Roman</vt:lpstr>
      <vt:lpstr>Office Theme</vt:lpstr>
      <vt:lpstr>1_Office Theme</vt:lpstr>
      <vt:lpstr>CET2002B  Database Management Systems</vt:lpstr>
      <vt:lpstr>CET2002B    Database Management Systems</vt:lpstr>
      <vt:lpstr>LABORATORY ASSIGNMENT NO: 03</vt:lpstr>
      <vt:lpstr>Data Manipulation Language (DML)</vt:lpstr>
      <vt:lpstr>INSERT Query</vt:lpstr>
      <vt:lpstr>DELETE Query</vt:lpstr>
      <vt:lpstr>UPDATE Query</vt:lpstr>
      <vt:lpstr>SELECT Query</vt:lpstr>
      <vt:lpstr>SELECT Query (Cont..)</vt:lpstr>
      <vt:lpstr>Arithmetic Operations in SELECT Query</vt:lpstr>
      <vt:lpstr>PowerPoint Presentation</vt:lpstr>
      <vt:lpstr>PowerPoint Presentation</vt:lpstr>
      <vt:lpstr>The WHERE Clause</vt:lpstr>
      <vt:lpstr>The FROM Clause</vt:lpstr>
      <vt:lpstr>Renaming table in Select clause</vt:lpstr>
      <vt:lpstr>Ordering the Display of Tuples</vt:lpstr>
      <vt:lpstr>Where Clause Predicates</vt:lpstr>
      <vt:lpstr>Null Values</vt:lpstr>
      <vt:lpstr> Exercises -Batch 1_1 </vt:lpstr>
      <vt:lpstr>Exercises</vt:lpstr>
      <vt:lpstr>Queries- SET 1_1</vt:lpstr>
      <vt:lpstr>Queries- SET 1_1</vt:lpstr>
      <vt:lpstr> Exercises -Batch 1_2 </vt:lpstr>
      <vt:lpstr>Exercises</vt:lpstr>
      <vt:lpstr>Queries- SET 1_2</vt:lpstr>
      <vt:lpstr>Queries- SET 1_2</vt:lpstr>
      <vt:lpstr> Exercises -Batch 2_1 </vt:lpstr>
      <vt:lpstr>Exercises</vt:lpstr>
      <vt:lpstr>Queries- Set 2_1</vt:lpstr>
      <vt:lpstr>Queries- SET 2_1</vt:lpstr>
      <vt:lpstr> Exercises -Batch 2_2 </vt:lpstr>
      <vt:lpstr>Exercises</vt:lpstr>
      <vt:lpstr>Queries- Set 2_2</vt:lpstr>
      <vt:lpstr>Queries- Set 2_2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CET2002B  Database Management Systems</dc:title>
  <cp:lastModifiedBy>admin</cp:lastModifiedBy>
  <cp:revision>5</cp:revision>
  <dcterms:modified xsi:type="dcterms:W3CDTF">2023-09-12T11:28:58Z</dcterms:modified>
</cp:coreProperties>
</file>