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Lst>
  <p:sldSz cx="18288000" cy="10287000"/>
  <p:notesSz cx="6858000" cy="9144000"/>
  <p:embeddedFontLst>
    <p:embeddedFont>
      <p:font typeface="Roboto" charset="1" panose="02000000000000000000"/>
      <p:regular r:id="rId10"/>
    </p:embeddedFont>
    <p:embeddedFont>
      <p:font typeface="Roboto Bold" charset="1" panose="0200000000000000000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gamma.app/?utm_source=made-with-gamma" TargetMode="External" Type="http://schemas.openxmlformats.org/officeDocument/2006/relationships/hyperlink"/><Relationship Id="rId4" Target="../media/image2.png" Type="http://schemas.openxmlformats.org/officeDocument/2006/relationships/image"/><Relationship Id="rId5" Target="../media/image3.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C1D1F">
                <a:alpha val="90196"/>
              </a:srgbClr>
            </a:solidFill>
          </p:spPr>
        </p:sp>
      </p:grpSp>
      <p:grpSp>
        <p:nvGrpSpPr>
          <p:cNvPr name="Group 6" id="6"/>
          <p:cNvGrpSpPr/>
          <p:nvPr/>
        </p:nvGrpSpPr>
        <p:grpSpPr>
          <a:xfrm rot="0">
            <a:off x="16049019" y="9686925"/>
            <a:ext cx="2153256" cy="514350"/>
            <a:chOff x="0" y="0"/>
            <a:chExt cx="2871008" cy="685800"/>
          </a:xfrm>
        </p:grpSpPr>
        <p:sp>
          <p:nvSpPr>
            <p:cNvPr name="Freeform 7" id="7" descr="preencoded.png">
              <a:hlinkClick r:id="rId3" tooltip="https://gamma.app/?utm_source=made-with-gamma"/>
            </p:cNvPr>
            <p:cNvSpPr/>
            <p:nvPr/>
          </p:nvSpPr>
          <p:spPr>
            <a:xfrm flipH="false" flipV="false" rot="0">
              <a:off x="0" y="0"/>
              <a:ext cx="2870962" cy="685800"/>
            </a:xfrm>
            <a:custGeom>
              <a:avLst/>
              <a:gdLst/>
              <a:ahLst/>
              <a:cxnLst/>
              <a:rect r="r" b="b" t="t" l="l"/>
              <a:pathLst>
                <a:path h="685800" w="2870962">
                  <a:moveTo>
                    <a:pt x="0" y="0"/>
                  </a:moveTo>
                  <a:lnTo>
                    <a:pt x="2870962" y="0"/>
                  </a:lnTo>
                  <a:lnTo>
                    <a:pt x="2870962" y="685800"/>
                  </a:lnTo>
                  <a:lnTo>
                    <a:pt x="0" y="685800"/>
                  </a:lnTo>
                  <a:lnTo>
                    <a:pt x="0" y="0"/>
                  </a:lnTo>
                  <a:close/>
                </a:path>
              </a:pathLst>
            </a:custGeom>
            <a:blipFill>
              <a:blip r:embed="rId4"/>
              <a:stretch>
                <a:fillRect l="0" t="0" r="-1" b="0"/>
              </a:stretch>
            </a:blipFill>
          </p:spPr>
        </p:sp>
      </p:grpSp>
      <p:grpSp>
        <p:nvGrpSpPr>
          <p:cNvPr name="Group 8" id="8"/>
          <p:cNvGrpSpPr/>
          <p:nvPr/>
        </p:nvGrpSpPr>
        <p:grpSpPr>
          <a:xfrm rot="0">
            <a:off x="11430000" y="0"/>
            <a:ext cx="6858000" cy="10287000"/>
            <a:chOff x="0" y="0"/>
            <a:chExt cx="9144000" cy="13716000"/>
          </a:xfrm>
        </p:grpSpPr>
        <p:sp>
          <p:nvSpPr>
            <p:cNvPr name="Freeform 9" id="9" descr="preencoded.png"/>
            <p:cNvSpPr/>
            <p:nvPr/>
          </p:nvSpPr>
          <p:spPr>
            <a:xfrm flipH="false" flipV="false" rot="0">
              <a:off x="0" y="0"/>
              <a:ext cx="9144000" cy="13716000"/>
            </a:xfrm>
            <a:custGeom>
              <a:avLst/>
              <a:gdLst/>
              <a:ahLst/>
              <a:cxnLst/>
              <a:rect r="r" b="b" t="t" l="l"/>
              <a:pathLst>
                <a:path h="13716000" w="9144000">
                  <a:moveTo>
                    <a:pt x="0" y="0"/>
                  </a:moveTo>
                  <a:lnTo>
                    <a:pt x="9144000" y="0"/>
                  </a:lnTo>
                  <a:lnTo>
                    <a:pt x="9144000" y="13716000"/>
                  </a:lnTo>
                  <a:lnTo>
                    <a:pt x="0" y="13716000"/>
                  </a:lnTo>
                  <a:lnTo>
                    <a:pt x="0" y="0"/>
                  </a:lnTo>
                  <a:close/>
                </a:path>
              </a:pathLst>
            </a:custGeom>
            <a:blipFill>
              <a:blip r:embed="rId5"/>
              <a:stretch>
                <a:fillRect l="0" t="0" r="0" b="0"/>
              </a:stretch>
            </a:blipFill>
          </p:spPr>
        </p:sp>
      </p:grpSp>
      <p:sp>
        <p:nvSpPr>
          <p:cNvPr name="TextBox 10" id="10"/>
          <p:cNvSpPr txBox="true"/>
          <p:nvPr/>
        </p:nvSpPr>
        <p:spPr>
          <a:xfrm rot="0">
            <a:off x="1129159" y="2730996"/>
            <a:ext cx="9171534" cy="924074"/>
          </a:xfrm>
          <a:prstGeom prst="rect">
            <a:avLst/>
          </a:prstGeom>
        </p:spPr>
        <p:txBody>
          <a:bodyPr anchor="t" rtlCol="false" tIns="0" lIns="0" bIns="0" rIns="0">
            <a:spAutoFit/>
          </a:bodyPr>
          <a:lstStyle/>
          <a:p>
            <a:pPr algn="ctr">
              <a:lnSpc>
                <a:spcPts val="6937"/>
              </a:lnSpc>
            </a:pPr>
            <a:r>
              <a:rPr lang="en-US" sz="5562">
                <a:solidFill>
                  <a:srgbClr val="00FFFF"/>
                </a:solidFill>
                <a:latin typeface="Roboto"/>
                <a:ea typeface="Roboto"/>
                <a:cs typeface="Roboto"/>
                <a:sym typeface="Roboto"/>
              </a:rPr>
              <a:t>Phishing Awareness Training</a:t>
            </a:r>
          </a:p>
        </p:txBody>
      </p:sp>
      <p:sp>
        <p:nvSpPr>
          <p:cNvPr name="TextBox 11" id="11"/>
          <p:cNvSpPr txBox="true"/>
          <p:nvPr/>
        </p:nvSpPr>
        <p:spPr>
          <a:xfrm rot="0">
            <a:off x="992238" y="4032647"/>
            <a:ext cx="9445526" cy="2493169"/>
          </a:xfrm>
          <a:prstGeom prst="rect">
            <a:avLst/>
          </a:prstGeom>
        </p:spPr>
        <p:txBody>
          <a:bodyPr anchor="t" rtlCol="false" tIns="0" lIns="0" bIns="0" rIns="0">
            <a:spAutoFit/>
          </a:bodyPr>
          <a:lstStyle/>
          <a:p>
            <a:pPr algn="ctr">
              <a:lnSpc>
                <a:spcPts val="9625"/>
              </a:lnSpc>
            </a:pPr>
            <a:r>
              <a:rPr lang="en-US" sz="7687">
                <a:solidFill>
                  <a:srgbClr val="FFFFFF"/>
                </a:solidFill>
                <a:latin typeface="Roboto"/>
                <a:ea typeface="Roboto"/>
                <a:cs typeface="Roboto"/>
                <a:sym typeface="Roboto"/>
              </a:rPr>
              <a:t>Recognize. Report. Protect.</a:t>
            </a:r>
          </a:p>
        </p:txBody>
      </p:sp>
      <p:sp>
        <p:nvSpPr>
          <p:cNvPr name="TextBox 12" id="12"/>
          <p:cNvSpPr txBox="true"/>
          <p:nvPr/>
        </p:nvSpPr>
        <p:spPr>
          <a:xfrm rot="0">
            <a:off x="992238" y="6827192"/>
            <a:ext cx="9445526" cy="690711"/>
          </a:xfrm>
          <a:prstGeom prst="rect">
            <a:avLst/>
          </a:prstGeom>
        </p:spPr>
        <p:txBody>
          <a:bodyPr anchor="t" rtlCol="false" tIns="0" lIns="0" bIns="0" rIns="0">
            <a:spAutoFit/>
          </a:bodyPr>
          <a:lstStyle/>
          <a:p>
            <a:pPr algn="ctr">
              <a:lnSpc>
                <a:spcPts val="4437"/>
              </a:lnSpc>
            </a:pPr>
            <a:r>
              <a:rPr lang="en-US" sz="2750">
                <a:solidFill>
                  <a:srgbClr val="CFD0D8"/>
                </a:solidFill>
                <a:latin typeface="Roboto"/>
                <a:ea typeface="Roboto"/>
                <a:cs typeface="Roboto"/>
                <a:sym typeface="Roboto"/>
              </a:rPr>
              <a:t>Stay alert. Stay safe.</a:t>
            </a:r>
          </a:p>
        </p:txBody>
      </p:sp>
      <p:grpSp>
        <p:nvGrpSpPr>
          <p:cNvPr name="Group 13" id="13"/>
          <p:cNvGrpSpPr/>
          <p:nvPr/>
        </p:nvGrpSpPr>
        <p:grpSpPr>
          <a:xfrm rot="0">
            <a:off x="-514350" y="9350375"/>
            <a:ext cx="3384551" cy="673100"/>
            <a:chOff x="0" y="0"/>
            <a:chExt cx="4512734" cy="897467"/>
          </a:xfrm>
        </p:grpSpPr>
        <p:grpSp>
          <p:nvGrpSpPr>
            <p:cNvPr name="Group 14" id="14"/>
            <p:cNvGrpSpPr/>
            <p:nvPr/>
          </p:nvGrpSpPr>
          <p:grpSpPr>
            <a:xfrm rot="0">
              <a:off x="0" y="0"/>
              <a:ext cx="4114800" cy="897467"/>
              <a:chOff x="0" y="0"/>
              <a:chExt cx="812800" cy="177277"/>
            </a:xfrm>
          </p:grpSpPr>
          <p:sp>
            <p:nvSpPr>
              <p:cNvPr name="Freeform 15" id="15"/>
              <p:cNvSpPr/>
              <p:nvPr/>
            </p:nvSpPr>
            <p:spPr>
              <a:xfrm flipH="false" flipV="false" rot="0">
                <a:off x="0" y="0"/>
                <a:ext cx="812800" cy="177277"/>
              </a:xfrm>
              <a:custGeom>
                <a:avLst/>
                <a:gdLst/>
                <a:ahLst/>
                <a:cxnLst/>
                <a:rect r="r" b="b" t="t" l="l"/>
                <a:pathLst>
                  <a:path h="177277" w="812800">
                    <a:moveTo>
                      <a:pt x="88639" y="0"/>
                    </a:moveTo>
                    <a:lnTo>
                      <a:pt x="724161" y="0"/>
                    </a:lnTo>
                    <a:cubicBezTo>
                      <a:pt x="773115" y="0"/>
                      <a:pt x="812800" y="39685"/>
                      <a:pt x="812800" y="88639"/>
                    </a:cubicBezTo>
                    <a:lnTo>
                      <a:pt x="812800" y="88639"/>
                    </a:lnTo>
                    <a:cubicBezTo>
                      <a:pt x="812800" y="112147"/>
                      <a:pt x="803461" y="134693"/>
                      <a:pt x="786838" y="151316"/>
                    </a:cubicBezTo>
                    <a:cubicBezTo>
                      <a:pt x="770215" y="167939"/>
                      <a:pt x="747670" y="177277"/>
                      <a:pt x="724161" y="177277"/>
                    </a:cubicBezTo>
                    <a:lnTo>
                      <a:pt x="88639" y="177277"/>
                    </a:lnTo>
                    <a:cubicBezTo>
                      <a:pt x="39685" y="177277"/>
                      <a:pt x="0" y="137592"/>
                      <a:pt x="0" y="88639"/>
                    </a:cubicBezTo>
                    <a:lnTo>
                      <a:pt x="0" y="88639"/>
                    </a:lnTo>
                    <a:cubicBezTo>
                      <a:pt x="0" y="39685"/>
                      <a:pt x="39685" y="0"/>
                      <a:pt x="88639" y="0"/>
                    </a:cubicBezTo>
                    <a:close/>
                  </a:path>
                </a:pathLst>
              </a:custGeom>
              <a:solidFill>
                <a:srgbClr val="182567"/>
              </a:solidFill>
            </p:spPr>
          </p:sp>
          <p:sp>
            <p:nvSpPr>
              <p:cNvPr name="TextBox 16" id="16"/>
              <p:cNvSpPr txBox="true"/>
              <p:nvPr/>
            </p:nvSpPr>
            <p:spPr>
              <a:xfrm>
                <a:off x="0" y="-76200"/>
                <a:ext cx="812800" cy="253477"/>
              </a:xfrm>
              <a:prstGeom prst="rect">
                <a:avLst/>
              </a:prstGeom>
            </p:spPr>
            <p:txBody>
              <a:bodyPr anchor="ctr" rtlCol="false" tIns="50800" lIns="50800" bIns="50800" rIns="50800"/>
              <a:lstStyle/>
              <a:p>
                <a:pPr algn="ctr">
                  <a:lnSpc>
                    <a:spcPts val="2687"/>
                  </a:lnSpc>
                </a:pPr>
              </a:p>
            </p:txBody>
          </p:sp>
        </p:grpSp>
        <p:sp>
          <p:nvSpPr>
            <p:cNvPr name="TextBox 17" id="17"/>
            <p:cNvSpPr txBox="true"/>
            <p:nvPr/>
          </p:nvSpPr>
          <p:spPr>
            <a:xfrm rot="0">
              <a:off x="321733" y="160948"/>
              <a:ext cx="4191001" cy="546997"/>
            </a:xfrm>
            <a:prstGeom prst="rect">
              <a:avLst/>
            </a:prstGeom>
          </p:spPr>
          <p:txBody>
            <a:bodyPr anchor="t" rtlCol="false" tIns="0" lIns="0" bIns="0" rIns="0">
              <a:spAutoFit/>
            </a:bodyPr>
            <a:lstStyle/>
            <a:p>
              <a:pPr algn="ctr">
                <a:lnSpc>
                  <a:spcPts val="3202"/>
                </a:lnSpc>
              </a:pPr>
              <a:r>
                <a:rPr lang="en-US" sz="2558">
                  <a:solidFill>
                    <a:srgbClr val="FFFFFF"/>
                  </a:solidFill>
                  <a:latin typeface="Roboto"/>
                  <a:ea typeface="Roboto"/>
                  <a:cs typeface="Roboto"/>
                  <a:sym typeface="Roboto"/>
                </a:rPr>
                <a:t>AHAD PARVAIZ</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C1D1F">
                <a:alpha val="90196"/>
              </a:srgbClr>
            </a:solidFill>
          </p:spPr>
        </p:sp>
      </p:grpSp>
      <p:sp>
        <p:nvSpPr>
          <p:cNvPr name="TextBox 6" id="6"/>
          <p:cNvSpPr txBox="true"/>
          <p:nvPr/>
        </p:nvSpPr>
        <p:spPr>
          <a:xfrm rot="0">
            <a:off x="2085677" y="558701"/>
            <a:ext cx="14116645" cy="695623"/>
          </a:xfrm>
          <a:prstGeom prst="rect">
            <a:avLst/>
          </a:prstGeom>
        </p:spPr>
        <p:txBody>
          <a:bodyPr anchor="t" rtlCol="false" tIns="0" lIns="0" bIns="0" rIns="0">
            <a:spAutoFit/>
          </a:bodyPr>
          <a:lstStyle/>
          <a:p>
            <a:pPr algn="ctr">
              <a:lnSpc>
                <a:spcPts val="5250"/>
              </a:lnSpc>
            </a:pPr>
            <a:r>
              <a:rPr lang="en-US" sz="4187">
                <a:solidFill>
                  <a:srgbClr val="FFFFFF"/>
                </a:solidFill>
                <a:latin typeface="Roboto"/>
                <a:ea typeface="Roboto"/>
                <a:cs typeface="Roboto"/>
                <a:sym typeface="Roboto"/>
              </a:rPr>
              <a:t>Understanding Phishing: Your Shield Against Cyber Threats</a:t>
            </a:r>
          </a:p>
        </p:txBody>
      </p:sp>
      <p:sp>
        <p:nvSpPr>
          <p:cNvPr name="TextBox 7" id="7"/>
          <p:cNvSpPr txBox="true"/>
          <p:nvPr/>
        </p:nvSpPr>
        <p:spPr>
          <a:xfrm rot="0">
            <a:off x="746969" y="1604962"/>
            <a:ext cx="16794064" cy="759024"/>
          </a:xfrm>
          <a:prstGeom prst="rect">
            <a:avLst/>
          </a:prstGeom>
        </p:spPr>
        <p:txBody>
          <a:bodyPr anchor="t" rtlCol="false" tIns="0" lIns="0" bIns="0" rIns="0">
            <a:spAutoFit/>
          </a:bodyPr>
          <a:lstStyle/>
          <a:p>
            <a:pPr algn="ctr">
              <a:lnSpc>
                <a:spcPts val="2687"/>
              </a:lnSpc>
            </a:pPr>
            <a:r>
              <a:rPr lang="en-US" sz="1625">
                <a:solidFill>
                  <a:srgbClr val="CFD0D8"/>
                </a:solidFill>
                <a:latin typeface="Roboto"/>
                <a:ea typeface="Roboto"/>
                <a:cs typeface="Roboto"/>
                <a:sym typeface="Roboto"/>
              </a:rPr>
              <a:t>This training empowers you to identify and defend against phishing attacks, safeguarding your personal and organizational data. You'll learn the common tactics used by cybercriminals and discover best practices for online safety.</a:t>
            </a:r>
          </a:p>
        </p:txBody>
      </p:sp>
      <p:grpSp>
        <p:nvGrpSpPr>
          <p:cNvPr name="Group 8" id="8"/>
          <p:cNvGrpSpPr/>
          <p:nvPr/>
        </p:nvGrpSpPr>
        <p:grpSpPr>
          <a:xfrm rot="0">
            <a:off x="746969" y="3164235"/>
            <a:ext cx="8136731" cy="2495848"/>
            <a:chOff x="0" y="0"/>
            <a:chExt cx="10848975" cy="3327797"/>
          </a:xfrm>
        </p:grpSpPr>
        <p:sp>
          <p:nvSpPr>
            <p:cNvPr name="Freeform 9" id="9"/>
            <p:cNvSpPr/>
            <p:nvPr/>
          </p:nvSpPr>
          <p:spPr>
            <a:xfrm flipH="false" flipV="false" rot="0">
              <a:off x="0" y="0"/>
              <a:ext cx="10848975" cy="3327781"/>
            </a:xfrm>
            <a:custGeom>
              <a:avLst/>
              <a:gdLst/>
              <a:ahLst/>
              <a:cxnLst/>
              <a:rect r="r" b="b" t="t" l="l"/>
              <a:pathLst>
                <a:path h="3327781" w="10848975">
                  <a:moveTo>
                    <a:pt x="0" y="182880"/>
                  </a:moveTo>
                  <a:cubicBezTo>
                    <a:pt x="0" y="81915"/>
                    <a:pt x="81915" y="0"/>
                    <a:pt x="182880" y="0"/>
                  </a:cubicBezTo>
                  <a:lnTo>
                    <a:pt x="10666095" y="0"/>
                  </a:lnTo>
                  <a:cubicBezTo>
                    <a:pt x="10767060" y="0"/>
                    <a:pt x="10848975" y="81915"/>
                    <a:pt x="10848975" y="182880"/>
                  </a:cubicBezTo>
                  <a:lnTo>
                    <a:pt x="10848975" y="3144901"/>
                  </a:lnTo>
                  <a:cubicBezTo>
                    <a:pt x="10848975" y="3245866"/>
                    <a:pt x="10767060" y="3327781"/>
                    <a:pt x="10666095" y="3327781"/>
                  </a:cubicBezTo>
                  <a:lnTo>
                    <a:pt x="182880" y="3327781"/>
                  </a:lnTo>
                  <a:cubicBezTo>
                    <a:pt x="81915" y="3327781"/>
                    <a:pt x="0" y="3245866"/>
                    <a:pt x="0" y="3144901"/>
                  </a:cubicBezTo>
                  <a:close/>
                </a:path>
              </a:pathLst>
            </a:custGeom>
            <a:solidFill>
              <a:srgbClr val="1C1D1F">
                <a:alpha val="90196"/>
              </a:srgbClr>
            </a:solidFill>
          </p:spPr>
        </p:sp>
      </p:grpSp>
      <p:grpSp>
        <p:nvGrpSpPr>
          <p:cNvPr name="Group 10" id="10"/>
          <p:cNvGrpSpPr/>
          <p:nvPr/>
        </p:nvGrpSpPr>
        <p:grpSpPr>
          <a:xfrm rot="0">
            <a:off x="746969" y="3135660"/>
            <a:ext cx="8136731" cy="114300"/>
            <a:chOff x="0" y="0"/>
            <a:chExt cx="10848975" cy="152400"/>
          </a:xfrm>
        </p:grpSpPr>
        <p:sp>
          <p:nvSpPr>
            <p:cNvPr name="Freeform 11" id="11"/>
            <p:cNvSpPr/>
            <p:nvPr/>
          </p:nvSpPr>
          <p:spPr>
            <a:xfrm flipH="false" flipV="false" rot="0">
              <a:off x="0" y="0"/>
              <a:ext cx="10848975" cy="152400"/>
            </a:xfrm>
            <a:custGeom>
              <a:avLst/>
              <a:gdLst/>
              <a:ahLst/>
              <a:cxnLst/>
              <a:rect r="r" b="b" t="t" l="l"/>
              <a:pathLst>
                <a:path h="152400" w="10848975">
                  <a:moveTo>
                    <a:pt x="0" y="76200"/>
                  </a:moveTo>
                  <a:cubicBezTo>
                    <a:pt x="0" y="34163"/>
                    <a:pt x="34163" y="0"/>
                    <a:pt x="76200" y="0"/>
                  </a:cubicBezTo>
                  <a:lnTo>
                    <a:pt x="10772775" y="0"/>
                  </a:lnTo>
                  <a:cubicBezTo>
                    <a:pt x="10814812" y="0"/>
                    <a:pt x="10848975" y="34163"/>
                    <a:pt x="10848975" y="76200"/>
                  </a:cubicBezTo>
                  <a:cubicBezTo>
                    <a:pt x="10848975" y="118237"/>
                    <a:pt x="10814812" y="152400"/>
                    <a:pt x="10772775" y="152400"/>
                  </a:cubicBezTo>
                  <a:lnTo>
                    <a:pt x="76200" y="152400"/>
                  </a:lnTo>
                  <a:cubicBezTo>
                    <a:pt x="34163" y="152400"/>
                    <a:pt x="0" y="118237"/>
                    <a:pt x="0" y="76200"/>
                  </a:cubicBezTo>
                  <a:close/>
                </a:path>
              </a:pathLst>
            </a:custGeom>
            <a:solidFill>
              <a:srgbClr val="5A6ED8"/>
            </a:solidFill>
          </p:spPr>
        </p:sp>
      </p:grpSp>
      <p:grpSp>
        <p:nvGrpSpPr>
          <p:cNvPr name="Group 12" id="12"/>
          <p:cNvGrpSpPr/>
          <p:nvPr/>
        </p:nvGrpSpPr>
        <p:grpSpPr>
          <a:xfrm rot="0">
            <a:off x="4495205" y="2844105"/>
            <a:ext cx="640259" cy="640259"/>
            <a:chOff x="0" y="0"/>
            <a:chExt cx="853678" cy="853678"/>
          </a:xfrm>
        </p:grpSpPr>
        <p:sp>
          <p:nvSpPr>
            <p:cNvPr name="Freeform 13" id="13"/>
            <p:cNvSpPr/>
            <p:nvPr/>
          </p:nvSpPr>
          <p:spPr>
            <a:xfrm flipH="false" flipV="false" rot="0">
              <a:off x="0" y="0"/>
              <a:ext cx="853694" cy="853694"/>
            </a:xfrm>
            <a:custGeom>
              <a:avLst/>
              <a:gdLst/>
              <a:ahLst/>
              <a:cxnLst/>
              <a:rect r="r" b="b" t="t" l="l"/>
              <a:pathLst>
                <a:path h="853694" w="853694">
                  <a:moveTo>
                    <a:pt x="0" y="426847"/>
                  </a:moveTo>
                  <a:cubicBezTo>
                    <a:pt x="0" y="191135"/>
                    <a:pt x="191135" y="0"/>
                    <a:pt x="426847" y="0"/>
                  </a:cubicBezTo>
                  <a:cubicBezTo>
                    <a:pt x="662559" y="0"/>
                    <a:pt x="853694" y="191135"/>
                    <a:pt x="853694" y="426847"/>
                  </a:cubicBezTo>
                  <a:cubicBezTo>
                    <a:pt x="853694" y="662559"/>
                    <a:pt x="662559" y="853694"/>
                    <a:pt x="426847" y="853694"/>
                  </a:cubicBezTo>
                  <a:cubicBezTo>
                    <a:pt x="191135" y="853694"/>
                    <a:pt x="0" y="662559"/>
                    <a:pt x="0" y="426847"/>
                  </a:cubicBezTo>
                  <a:close/>
                </a:path>
              </a:pathLst>
            </a:custGeom>
            <a:solidFill>
              <a:srgbClr val="5A6ED8"/>
            </a:solidFill>
          </p:spPr>
        </p:sp>
      </p:grpSp>
      <p:grpSp>
        <p:nvGrpSpPr>
          <p:cNvPr name="Group 14" id="14"/>
          <p:cNvGrpSpPr/>
          <p:nvPr/>
        </p:nvGrpSpPr>
        <p:grpSpPr>
          <a:xfrm rot="0">
            <a:off x="4687192" y="3004096"/>
            <a:ext cx="256134" cy="320129"/>
            <a:chOff x="0" y="0"/>
            <a:chExt cx="341512" cy="426838"/>
          </a:xfrm>
        </p:grpSpPr>
        <p:sp>
          <p:nvSpPr>
            <p:cNvPr name="Freeform 15" id="15" descr="preencoded.png"/>
            <p:cNvSpPr/>
            <p:nvPr/>
          </p:nvSpPr>
          <p:spPr>
            <a:xfrm flipH="false" flipV="false" rot="0">
              <a:off x="0" y="0"/>
              <a:ext cx="341503" cy="426847"/>
            </a:xfrm>
            <a:custGeom>
              <a:avLst/>
              <a:gdLst/>
              <a:ahLst/>
              <a:cxnLst/>
              <a:rect r="r" b="b" t="t" l="l"/>
              <a:pathLst>
                <a:path h="426847" w="341503">
                  <a:moveTo>
                    <a:pt x="0" y="0"/>
                  </a:moveTo>
                  <a:lnTo>
                    <a:pt x="341503" y="0"/>
                  </a:lnTo>
                  <a:lnTo>
                    <a:pt x="341503" y="426847"/>
                  </a:lnTo>
                  <a:lnTo>
                    <a:pt x="0" y="426847"/>
                  </a:lnTo>
                  <a:lnTo>
                    <a:pt x="0" y="0"/>
                  </a:lnTo>
                  <a:close/>
                </a:path>
              </a:pathLst>
            </a:custGeom>
            <a:blipFill>
              <a:blip r:embed="rId3"/>
              <a:stretch>
                <a:fillRect l="0" t="-376" r="-2" b="-374"/>
              </a:stretch>
            </a:blipFill>
          </p:spPr>
        </p:sp>
      </p:grpSp>
      <p:sp>
        <p:nvSpPr>
          <p:cNvPr name="TextBox 16" id="16"/>
          <p:cNvSpPr txBox="true"/>
          <p:nvPr/>
        </p:nvSpPr>
        <p:spPr>
          <a:xfrm rot="0">
            <a:off x="988962" y="3678734"/>
            <a:ext cx="2668041" cy="352574"/>
          </a:xfrm>
          <a:prstGeom prst="rect">
            <a:avLst/>
          </a:prstGeom>
        </p:spPr>
        <p:txBody>
          <a:bodyPr anchor="t" rtlCol="false" tIns="0" lIns="0" bIns="0" rIns="0">
            <a:spAutoFit/>
          </a:bodyPr>
          <a:lstStyle/>
          <a:p>
            <a:pPr algn="l">
              <a:lnSpc>
                <a:spcPts val="2625"/>
              </a:lnSpc>
            </a:pPr>
            <a:r>
              <a:rPr lang="en-US" sz="2062">
                <a:solidFill>
                  <a:srgbClr val="CFD0D8"/>
                </a:solidFill>
                <a:latin typeface="Roboto"/>
                <a:ea typeface="Roboto"/>
                <a:cs typeface="Roboto"/>
                <a:sym typeface="Roboto"/>
              </a:rPr>
              <a:t>What You'll Learn</a:t>
            </a:r>
          </a:p>
        </p:txBody>
      </p:sp>
      <p:sp>
        <p:nvSpPr>
          <p:cNvPr name="TextBox 17" id="17"/>
          <p:cNvSpPr txBox="true"/>
          <p:nvPr/>
        </p:nvSpPr>
        <p:spPr>
          <a:xfrm rot="0">
            <a:off x="988962" y="4168527"/>
            <a:ext cx="7652742" cy="417611"/>
          </a:xfrm>
          <a:prstGeom prst="rect">
            <a:avLst/>
          </a:prstGeom>
        </p:spPr>
        <p:txBody>
          <a:bodyPr anchor="t" rtlCol="false" tIns="0" lIns="0" bIns="0" rIns="0">
            <a:spAutoFit/>
          </a:bodyPr>
          <a:lstStyle/>
          <a:p>
            <a:pPr algn="l" marL="245070" indent="-122535" lvl="1">
              <a:lnSpc>
                <a:spcPts val="2687"/>
              </a:lnSpc>
              <a:buFont typeface="Arial"/>
              <a:buChar char="•"/>
            </a:pPr>
            <a:r>
              <a:rPr lang="en-US" sz="1625">
                <a:solidFill>
                  <a:srgbClr val="CFD0D8"/>
                </a:solidFill>
                <a:latin typeface="Roboto"/>
                <a:ea typeface="Roboto"/>
                <a:cs typeface="Roboto"/>
                <a:sym typeface="Roboto"/>
              </a:rPr>
              <a:t>Recognize various phishing types</a:t>
            </a:r>
          </a:p>
        </p:txBody>
      </p:sp>
      <p:sp>
        <p:nvSpPr>
          <p:cNvPr name="TextBox 18" id="18"/>
          <p:cNvSpPr txBox="true"/>
          <p:nvPr/>
        </p:nvSpPr>
        <p:spPr>
          <a:xfrm rot="0">
            <a:off x="988962" y="4584501"/>
            <a:ext cx="7652742" cy="417611"/>
          </a:xfrm>
          <a:prstGeom prst="rect">
            <a:avLst/>
          </a:prstGeom>
        </p:spPr>
        <p:txBody>
          <a:bodyPr anchor="t" rtlCol="false" tIns="0" lIns="0" bIns="0" rIns="0">
            <a:spAutoFit/>
          </a:bodyPr>
          <a:lstStyle/>
          <a:p>
            <a:pPr algn="l" marL="245070" indent="-122535" lvl="1">
              <a:lnSpc>
                <a:spcPts val="2687"/>
              </a:lnSpc>
              <a:buFont typeface="Arial"/>
              <a:buChar char="•"/>
            </a:pPr>
            <a:r>
              <a:rPr lang="en-US" sz="1625">
                <a:solidFill>
                  <a:srgbClr val="CFD0D8"/>
                </a:solidFill>
                <a:latin typeface="Roboto"/>
                <a:ea typeface="Roboto"/>
                <a:cs typeface="Roboto"/>
                <a:sym typeface="Roboto"/>
              </a:rPr>
              <a:t>Identify social engineering tactics</a:t>
            </a:r>
          </a:p>
        </p:txBody>
      </p:sp>
      <p:sp>
        <p:nvSpPr>
          <p:cNvPr name="TextBox 19" id="19"/>
          <p:cNvSpPr txBox="true"/>
          <p:nvPr/>
        </p:nvSpPr>
        <p:spPr>
          <a:xfrm rot="0">
            <a:off x="988962" y="5000476"/>
            <a:ext cx="7652742" cy="417611"/>
          </a:xfrm>
          <a:prstGeom prst="rect">
            <a:avLst/>
          </a:prstGeom>
        </p:spPr>
        <p:txBody>
          <a:bodyPr anchor="t" rtlCol="false" tIns="0" lIns="0" bIns="0" rIns="0">
            <a:spAutoFit/>
          </a:bodyPr>
          <a:lstStyle/>
          <a:p>
            <a:pPr algn="l" marL="245070" indent="-122535" lvl="1">
              <a:lnSpc>
                <a:spcPts val="2687"/>
              </a:lnSpc>
              <a:buFont typeface="Arial"/>
              <a:buChar char="•"/>
            </a:pPr>
            <a:r>
              <a:rPr lang="en-US" sz="1625">
                <a:solidFill>
                  <a:srgbClr val="CFD0D8"/>
                </a:solidFill>
                <a:latin typeface="Roboto"/>
                <a:ea typeface="Roboto"/>
                <a:cs typeface="Roboto"/>
                <a:sym typeface="Roboto"/>
              </a:rPr>
              <a:t>Apply best practices for prevention</a:t>
            </a:r>
          </a:p>
        </p:txBody>
      </p:sp>
      <p:grpSp>
        <p:nvGrpSpPr>
          <p:cNvPr name="Group 20" id="20"/>
          <p:cNvGrpSpPr/>
          <p:nvPr/>
        </p:nvGrpSpPr>
        <p:grpSpPr>
          <a:xfrm rot="0">
            <a:off x="746969" y="6193631"/>
            <a:ext cx="8136731" cy="2495847"/>
            <a:chOff x="0" y="0"/>
            <a:chExt cx="10848975" cy="3327797"/>
          </a:xfrm>
        </p:grpSpPr>
        <p:sp>
          <p:nvSpPr>
            <p:cNvPr name="Freeform 21" id="21"/>
            <p:cNvSpPr/>
            <p:nvPr/>
          </p:nvSpPr>
          <p:spPr>
            <a:xfrm flipH="false" flipV="false" rot="0">
              <a:off x="0" y="0"/>
              <a:ext cx="10848975" cy="3327781"/>
            </a:xfrm>
            <a:custGeom>
              <a:avLst/>
              <a:gdLst/>
              <a:ahLst/>
              <a:cxnLst/>
              <a:rect r="r" b="b" t="t" l="l"/>
              <a:pathLst>
                <a:path h="3327781" w="10848975">
                  <a:moveTo>
                    <a:pt x="0" y="182880"/>
                  </a:moveTo>
                  <a:cubicBezTo>
                    <a:pt x="0" y="81915"/>
                    <a:pt x="81915" y="0"/>
                    <a:pt x="182880" y="0"/>
                  </a:cubicBezTo>
                  <a:lnTo>
                    <a:pt x="10666095" y="0"/>
                  </a:lnTo>
                  <a:cubicBezTo>
                    <a:pt x="10767060" y="0"/>
                    <a:pt x="10848975" y="81915"/>
                    <a:pt x="10848975" y="182880"/>
                  </a:cubicBezTo>
                  <a:lnTo>
                    <a:pt x="10848975" y="3144901"/>
                  </a:lnTo>
                  <a:cubicBezTo>
                    <a:pt x="10848975" y="3245866"/>
                    <a:pt x="10767060" y="3327781"/>
                    <a:pt x="10666095" y="3327781"/>
                  </a:cubicBezTo>
                  <a:lnTo>
                    <a:pt x="182880" y="3327781"/>
                  </a:lnTo>
                  <a:cubicBezTo>
                    <a:pt x="81915" y="3327781"/>
                    <a:pt x="0" y="3245866"/>
                    <a:pt x="0" y="3144901"/>
                  </a:cubicBezTo>
                  <a:close/>
                </a:path>
              </a:pathLst>
            </a:custGeom>
            <a:solidFill>
              <a:srgbClr val="1C1D1F">
                <a:alpha val="90196"/>
              </a:srgbClr>
            </a:solidFill>
          </p:spPr>
        </p:sp>
      </p:grpSp>
      <p:grpSp>
        <p:nvGrpSpPr>
          <p:cNvPr name="Group 22" id="22"/>
          <p:cNvGrpSpPr/>
          <p:nvPr/>
        </p:nvGrpSpPr>
        <p:grpSpPr>
          <a:xfrm rot="0">
            <a:off x="746969" y="6165056"/>
            <a:ext cx="8136731" cy="114300"/>
            <a:chOff x="0" y="0"/>
            <a:chExt cx="10848975" cy="152400"/>
          </a:xfrm>
        </p:grpSpPr>
        <p:sp>
          <p:nvSpPr>
            <p:cNvPr name="Freeform 23" id="23"/>
            <p:cNvSpPr/>
            <p:nvPr/>
          </p:nvSpPr>
          <p:spPr>
            <a:xfrm flipH="false" flipV="false" rot="0">
              <a:off x="0" y="0"/>
              <a:ext cx="10848975" cy="152400"/>
            </a:xfrm>
            <a:custGeom>
              <a:avLst/>
              <a:gdLst/>
              <a:ahLst/>
              <a:cxnLst/>
              <a:rect r="r" b="b" t="t" l="l"/>
              <a:pathLst>
                <a:path h="152400" w="10848975">
                  <a:moveTo>
                    <a:pt x="0" y="76200"/>
                  </a:moveTo>
                  <a:cubicBezTo>
                    <a:pt x="0" y="34163"/>
                    <a:pt x="34163" y="0"/>
                    <a:pt x="76200" y="0"/>
                  </a:cubicBezTo>
                  <a:lnTo>
                    <a:pt x="10772775" y="0"/>
                  </a:lnTo>
                  <a:cubicBezTo>
                    <a:pt x="10814812" y="0"/>
                    <a:pt x="10848975" y="34163"/>
                    <a:pt x="10848975" y="76200"/>
                  </a:cubicBezTo>
                  <a:cubicBezTo>
                    <a:pt x="10848975" y="118237"/>
                    <a:pt x="10814812" y="152400"/>
                    <a:pt x="10772775" y="152400"/>
                  </a:cubicBezTo>
                  <a:lnTo>
                    <a:pt x="76200" y="152400"/>
                  </a:lnTo>
                  <a:cubicBezTo>
                    <a:pt x="34163" y="152400"/>
                    <a:pt x="0" y="118237"/>
                    <a:pt x="0" y="76200"/>
                  </a:cubicBezTo>
                  <a:close/>
                </a:path>
              </a:pathLst>
            </a:custGeom>
            <a:solidFill>
              <a:srgbClr val="5A6ED8"/>
            </a:solidFill>
          </p:spPr>
        </p:sp>
      </p:grpSp>
      <p:grpSp>
        <p:nvGrpSpPr>
          <p:cNvPr name="Group 24" id="24"/>
          <p:cNvGrpSpPr/>
          <p:nvPr/>
        </p:nvGrpSpPr>
        <p:grpSpPr>
          <a:xfrm rot="0">
            <a:off x="4495205" y="5873502"/>
            <a:ext cx="640259" cy="640259"/>
            <a:chOff x="0" y="0"/>
            <a:chExt cx="853678" cy="853678"/>
          </a:xfrm>
        </p:grpSpPr>
        <p:sp>
          <p:nvSpPr>
            <p:cNvPr name="Freeform 25" id="25"/>
            <p:cNvSpPr/>
            <p:nvPr/>
          </p:nvSpPr>
          <p:spPr>
            <a:xfrm flipH="false" flipV="false" rot="0">
              <a:off x="0" y="0"/>
              <a:ext cx="853694" cy="853694"/>
            </a:xfrm>
            <a:custGeom>
              <a:avLst/>
              <a:gdLst/>
              <a:ahLst/>
              <a:cxnLst/>
              <a:rect r="r" b="b" t="t" l="l"/>
              <a:pathLst>
                <a:path h="853694" w="853694">
                  <a:moveTo>
                    <a:pt x="0" y="426847"/>
                  </a:moveTo>
                  <a:cubicBezTo>
                    <a:pt x="0" y="191135"/>
                    <a:pt x="191135" y="0"/>
                    <a:pt x="426847" y="0"/>
                  </a:cubicBezTo>
                  <a:cubicBezTo>
                    <a:pt x="662559" y="0"/>
                    <a:pt x="853694" y="191135"/>
                    <a:pt x="853694" y="426847"/>
                  </a:cubicBezTo>
                  <a:cubicBezTo>
                    <a:pt x="853694" y="662559"/>
                    <a:pt x="662559" y="853694"/>
                    <a:pt x="426847" y="853694"/>
                  </a:cubicBezTo>
                  <a:cubicBezTo>
                    <a:pt x="191135" y="853694"/>
                    <a:pt x="0" y="662559"/>
                    <a:pt x="0" y="426847"/>
                  </a:cubicBezTo>
                  <a:close/>
                </a:path>
              </a:pathLst>
            </a:custGeom>
            <a:solidFill>
              <a:srgbClr val="5A6ED8"/>
            </a:solidFill>
          </p:spPr>
        </p:sp>
      </p:grpSp>
      <p:grpSp>
        <p:nvGrpSpPr>
          <p:cNvPr name="Group 26" id="26"/>
          <p:cNvGrpSpPr/>
          <p:nvPr/>
        </p:nvGrpSpPr>
        <p:grpSpPr>
          <a:xfrm rot="0">
            <a:off x="4687192" y="6033492"/>
            <a:ext cx="256134" cy="320129"/>
            <a:chOff x="0" y="0"/>
            <a:chExt cx="341512" cy="426838"/>
          </a:xfrm>
        </p:grpSpPr>
        <p:sp>
          <p:nvSpPr>
            <p:cNvPr name="Freeform 27" id="27" descr="preencoded.png"/>
            <p:cNvSpPr/>
            <p:nvPr/>
          </p:nvSpPr>
          <p:spPr>
            <a:xfrm flipH="false" flipV="false" rot="0">
              <a:off x="0" y="0"/>
              <a:ext cx="341503" cy="426847"/>
            </a:xfrm>
            <a:custGeom>
              <a:avLst/>
              <a:gdLst/>
              <a:ahLst/>
              <a:cxnLst/>
              <a:rect r="r" b="b" t="t" l="l"/>
              <a:pathLst>
                <a:path h="426847" w="341503">
                  <a:moveTo>
                    <a:pt x="0" y="0"/>
                  </a:moveTo>
                  <a:lnTo>
                    <a:pt x="341503" y="0"/>
                  </a:lnTo>
                  <a:lnTo>
                    <a:pt x="341503" y="426847"/>
                  </a:lnTo>
                  <a:lnTo>
                    <a:pt x="0" y="426847"/>
                  </a:lnTo>
                  <a:lnTo>
                    <a:pt x="0" y="0"/>
                  </a:lnTo>
                  <a:close/>
                </a:path>
              </a:pathLst>
            </a:custGeom>
            <a:blipFill>
              <a:blip r:embed="rId4"/>
              <a:stretch>
                <a:fillRect l="0" t="-376" r="-2" b="-374"/>
              </a:stretch>
            </a:blipFill>
          </p:spPr>
        </p:sp>
      </p:grpSp>
      <p:sp>
        <p:nvSpPr>
          <p:cNvPr name="TextBox 28" id="28"/>
          <p:cNvSpPr txBox="true"/>
          <p:nvPr/>
        </p:nvSpPr>
        <p:spPr>
          <a:xfrm rot="0">
            <a:off x="988962" y="6708130"/>
            <a:ext cx="2668041" cy="352574"/>
          </a:xfrm>
          <a:prstGeom prst="rect">
            <a:avLst/>
          </a:prstGeom>
        </p:spPr>
        <p:txBody>
          <a:bodyPr anchor="t" rtlCol="false" tIns="0" lIns="0" bIns="0" rIns="0">
            <a:spAutoFit/>
          </a:bodyPr>
          <a:lstStyle/>
          <a:p>
            <a:pPr algn="l">
              <a:lnSpc>
                <a:spcPts val="2625"/>
              </a:lnSpc>
            </a:pPr>
            <a:r>
              <a:rPr lang="en-US" sz="2062">
                <a:solidFill>
                  <a:srgbClr val="CFD0D8"/>
                </a:solidFill>
                <a:latin typeface="Roboto"/>
                <a:ea typeface="Roboto"/>
                <a:cs typeface="Roboto"/>
                <a:sym typeface="Roboto"/>
              </a:rPr>
              <a:t>Why It Matters</a:t>
            </a:r>
          </a:p>
        </p:txBody>
      </p:sp>
      <p:sp>
        <p:nvSpPr>
          <p:cNvPr name="TextBox 29" id="29"/>
          <p:cNvSpPr txBox="true"/>
          <p:nvPr/>
        </p:nvSpPr>
        <p:spPr>
          <a:xfrm rot="0">
            <a:off x="988962" y="7197924"/>
            <a:ext cx="7652742" cy="417611"/>
          </a:xfrm>
          <a:prstGeom prst="rect">
            <a:avLst/>
          </a:prstGeom>
        </p:spPr>
        <p:txBody>
          <a:bodyPr anchor="t" rtlCol="false" tIns="0" lIns="0" bIns="0" rIns="0">
            <a:spAutoFit/>
          </a:bodyPr>
          <a:lstStyle/>
          <a:p>
            <a:pPr algn="l" marL="245070" indent="-122535" lvl="1">
              <a:lnSpc>
                <a:spcPts val="2687"/>
              </a:lnSpc>
              <a:buFont typeface="Arial"/>
              <a:buChar char="•"/>
            </a:pPr>
            <a:r>
              <a:rPr lang="en-US" sz="1625">
                <a:solidFill>
                  <a:srgbClr val="CFD0D8"/>
                </a:solidFill>
                <a:latin typeface="Roboto"/>
                <a:ea typeface="Roboto"/>
                <a:cs typeface="Roboto"/>
                <a:sym typeface="Roboto"/>
              </a:rPr>
              <a:t>Protect personal information</a:t>
            </a:r>
          </a:p>
        </p:txBody>
      </p:sp>
      <p:sp>
        <p:nvSpPr>
          <p:cNvPr name="TextBox 30" id="30"/>
          <p:cNvSpPr txBox="true"/>
          <p:nvPr/>
        </p:nvSpPr>
        <p:spPr>
          <a:xfrm rot="0">
            <a:off x="988962" y="7613897"/>
            <a:ext cx="7652742" cy="417611"/>
          </a:xfrm>
          <a:prstGeom prst="rect">
            <a:avLst/>
          </a:prstGeom>
        </p:spPr>
        <p:txBody>
          <a:bodyPr anchor="t" rtlCol="false" tIns="0" lIns="0" bIns="0" rIns="0">
            <a:spAutoFit/>
          </a:bodyPr>
          <a:lstStyle/>
          <a:p>
            <a:pPr algn="l" marL="245070" indent="-122535" lvl="1">
              <a:lnSpc>
                <a:spcPts val="2687"/>
              </a:lnSpc>
              <a:buFont typeface="Arial"/>
              <a:buChar char="•"/>
            </a:pPr>
            <a:r>
              <a:rPr lang="en-US" sz="1625">
                <a:solidFill>
                  <a:srgbClr val="CFD0D8"/>
                </a:solidFill>
                <a:latin typeface="Roboto"/>
                <a:ea typeface="Roboto"/>
                <a:cs typeface="Roboto"/>
                <a:sym typeface="Roboto"/>
              </a:rPr>
              <a:t>Secure company data</a:t>
            </a:r>
          </a:p>
        </p:txBody>
      </p:sp>
      <p:sp>
        <p:nvSpPr>
          <p:cNvPr name="TextBox 31" id="31"/>
          <p:cNvSpPr txBox="true"/>
          <p:nvPr/>
        </p:nvSpPr>
        <p:spPr>
          <a:xfrm rot="0">
            <a:off x="988962" y="8029872"/>
            <a:ext cx="7652742" cy="417611"/>
          </a:xfrm>
          <a:prstGeom prst="rect">
            <a:avLst/>
          </a:prstGeom>
        </p:spPr>
        <p:txBody>
          <a:bodyPr anchor="t" rtlCol="false" tIns="0" lIns="0" bIns="0" rIns="0">
            <a:spAutoFit/>
          </a:bodyPr>
          <a:lstStyle/>
          <a:p>
            <a:pPr algn="l" marL="245070" indent="-122535" lvl="1">
              <a:lnSpc>
                <a:spcPts val="2687"/>
              </a:lnSpc>
              <a:buFont typeface="Arial"/>
              <a:buChar char="•"/>
            </a:pPr>
            <a:r>
              <a:rPr lang="en-US" sz="1625">
                <a:solidFill>
                  <a:srgbClr val="CFD0D8"/>
                </a:solidFill>
                <a:latin typeface="Roboto"/>
                <a:ea typeface="Roboto"/>
                <a:cs typeface="Roboto"/>
                <a:sym typeface="Roboto"/>
              </a:rPr>
              <a:t>Maintain trust and integrity</a:t>
            </a:r>
          </a:p>
        </p:txBody>
      </p:sp>
      <p:sp>
        <p:nvSpPr>
          <p:cNvPr name="TextBox 32" id="32"/>
          <p:cNvSpPr txBox="true"/>
          <p:nvPr/>
        </p:nvSpPr>
        <p:spPr>
          <a:xfrm rot="0">
            <a:off x="9413825" y="2719834"/>
            <a:ext cx="8136731" cy="759024"/>
          </a:xfrm>
          <a:prstGeom prst="rect">
            <a:avLst/>
          </a:prstGeom>
        </p:spPr>
        <p:txBody>
          <a:bodyPr anchor="t" rtlCol="false" tIns="0" lIns="0" bIns="0" rIns="0">
            <a:spAutoFit/>
          </a:bodyPr>
          <a:lstStyle/>
          <a:p>
            <a:pPr algn="l">
              <a:lnSpc>
                <a:spcPts val="2687"/>
              </a:lnSpc>
            </a:pPr>
            <a:r>
              <a:rPr lang="en-US" sz="1625">
                <a:solidFill>
                  <a:srgbClr val="CFD0D8"/>
                </a:solidFill>
                <a:latin typeface="Roboto"/>
                <a:ea typeface="Roboto"/>
                <a:cs typeface="Roboto"/>
                <a:sym typeface="Roboto"/>
              </a:rPr>
              <a:t>Phishing is a cybercrime where attackers trick individuals into revealing sensitive information or deploying malicious software. It can take many forms:</a:t>
            </a:r>
          </a:p>
        </p:txBody>
      </p:sp>
      <p:grpSp>
        <p:nvGrpSpPr>
          <p:cNvPr name="Group 33" id="33"/>
          <p:cNvGrpSpPr/>
          <p:nvPr/>
        </p:nvGrpSpPr>
        <p:grpSpPr>
          <a:xfrm rot="0">
            <a:off x="9409062" y="3714155"/>
            <a:ext cx="863204" cy="1324719"/>
            <a:chOff x="0" y="0"/>
            <a:chExt cx="1150938" cy="1766292"/>
          </a:xfrm>
        </p:grpSpPr>
        <p:sp>
          <p:nvSpPr>
            <p:cNvPr name="Freeform 34" id="34"/>
            <p:cNvSpPr/>
            <p:nvPr/>
          </p:nvSpPr>
          <p:spPr>
            <a:xfrm flipH="false" flipV="false" rot="0">
              <a:off x="6350" y="6350"/>
              <a:ext cx="1138301" cy="1753616"/>
            </a:xfrm>
            <a:custGeom>
              <a:avLst/>
              <a:gdLst/>
              <a:ahLst/>
              <a:cxnLst/>
              <a:rect r="r" b="b" t="t" l="l"/>
              <a:pathLst>
                <a:path h="1753616" w="1138301">
                  <a:moveTo>
                    <a:pt x="0" y="571373"/>
                  </a:moveTo>
                  <a:cubicBezTo>
                    <a:pt x="0" y="255778"/>
                    <a:pt x="254762" y="0"/>
                    <a:pt x="569087" y="0"/>
                  </a:cubicBezTo>
                  <a:cubicBezTo>
                    <a:pt x="883412" y="0"/>
                    <a:pt x="1138301" y="255778"/>
                    <a:pt x="1138301" y="571373"/>
                  </a:cubicBezTo>
                  <a:lnTo>
                    <a:pt x="1138301" y="1182243"/>
                  </a:lnTo>
                  <a:cubicBezTo>
                    <a:pt x="1138301" y="1497838"/>
                    <a:pt x="883539" y="1753616"/>
                    <a:pt x="569214" y="1753616"/>
                  </a:cubicBezTo>
                  <a:cubicBezTo>
                    <a:pt x="254889" y="1753616"/>
                    <a:pt x="0" y="1497838"/>
                    <a:pt x="0" y="1182243"/>
                  </a:cubicBezTo>
                  <a:close/>
                </a:path>
              </a:pathLst>
            </a:custGeom>
            <a:solidFill>
              <a:srgbClr val="182567"/>
            </a:solidFill>
          </p:spPr>
        </p:sp>
        <p:sp>
          <p:nvSpPr>
            <p:cNvPr name="Freeform 35" id="35"/>
            <p:cNvSpPr/>
            <p:nvPr/>
          </p:nvSpPr>
          <p:spPr>
            <a:xfrm flipH="false" flipV="false" rot="0">
              <a:off x="0" y="0"/>
              <a:ext cx="1151001" cy="1766316"/>
            </a:xfrm>
            <a:custGeom>
              <a:avLst/>
              <a:gdLst/>
              <a:ahLst/>
              <a:cxnLst/>
              <a:rect r="r" b="b" t="t" l="l"/>
              <a:pathLst>
                <a:path h="1766316" w="1151001">
                  <a:moveTo>
                    <a:pt x="0" y="577723"/>
                  </a:moveTo>
                  <a:cubicBezTo>
                    <a:pt x="0" y="258699"/>
                    <a:pt x="257683" y="0"/>
                    <a:pt x="575437" y="0"/>
                  </a:cubicBezTo>
                  <a:cubicBezTo>
                    <a:pt x="577342" y="0"/>
                    <a:pt x="579247" y="889"/>
                    <a:pt x="580390" y="2413"/>
                  </a:cubicBezTo>
                  <a:lnTo>
                    <a:pt x="575437" y="6350"/>
                  </a:lnTo>
                  <a:lnTo>
                    <a:pt x="575437" y="0"/>
                  </a:lnTo>
                  <a:lnTo>
                    <a:pt x="575437" y="6350"/>
                  </a:lnTo>
                  <a:lnTo>
                    <a:pt x="575437" y="0"/>
                  </a:lnTo>
                  <a:cubicBezTo>
                    <a:pt x="893318" y="0"/>
                    <a:pt x="1151001" y="258699"/>
                    <a:pt x="1151001" y="577723"/>
                  </a:cubicBezTo>
                  <a:lnTo>
                    <a:pt x="1151001" y="1188593"/>
                  </a:lnTo>
                  <a:lnTo>
                    <a:pt x="1144651" y="1188593"/>
                  </a:lnTo>
                  <a:lnTo>
                    <a:pt x="1151001" y="1188593"/>
                  </a:lnTo>
                  <a:cubicBezTo>
                    <a:pt x="1151001" y="1507617"/>
                    <a:pt x="893318" y="1766316"/>
                    <a:pt x="575564" y="1766316"/>
                  </a:cubicBezTo>
                  <a:lnTo>
                    <a:pt x="575564" y="1759966"/>
                  </a:lnTo>
                  <a:lnTo>
                    <a:pt x="575564" y="1753616"/>
                  </a:lnTo>
                  <a:lnTo>
                    <a:pt x="575564" y="1759966"/>
                  </a:lnTo>
                  <a:lnTo>
                    <a:pt x="575564" y="1766316"/>
                  </a:lnTo>
                  <a:cubicBezTo>
                    <a:pt x="257683" y="1766316"/>
                    <a:pt x="0" y="1507617"/>
                    <a:pt x="0" y="1188593"/>
                  </a:cubicBezTo>
                  <a:lnTo>
                    <a:pt x="0" y="577723"/>
                  </a:lnTo>
                  <a:lnTo>
                    <a:pt x="6350" y="577723"/>
                  </a:lnTo>
                  <a:lnTo>
                    <a:pt x="0" y="577723"/>
                  </a:lnTo>
                  <a:moveTo>
                    <a:pt x="12700" y="577723"/>
                  </a:moveTo>
                  <a:lnTo>
                    <a:pt x="12700" y="1188593"/>
                  </a:lnTo>
                  <a:lnTo>
                    <a:pt x="6350" y="1188593"/>
                  </a:lnTo>
                  <a:lnTo>
                    <a:pt x="12700" y="1188593"/>
                  </a:lnTo>
                  <a:cubicBezTo>
                    <a:pt x="12700" y="1500632"/>
                    <a:pt x="264668" y="1753616"/>
                    <a:pt x="575437" y="1753616"/>
                  </a:cubicBezTo>
                  <a:cubicBezTo>
                    <a:pt x="578993" y="1753616"/>
                    <a:pt x="581787" y="1756410"/>
                    <a:pt x="581787" y="1759966"/>
                  </a:cubicBezTo>
                  <a:cubicBezTo>
                    <a:pt x="581787" y="1763522"/>
                    <a:pt x="578993" y="1766316"/>
                    <a:pt x="575437" y="1766316"/>
                  </a:cubicBezTo>
                  <a:cubicBezTo>
                    <a:pt x="571881" y="1766316"/>
                    <a:pt x="569087" y="1763522"/>
                    <a:pt x="569087" y="1759966"/>
                  </a:cubicBezTo>
                  <a:cubicBezTo>
                    <a:pt x="569087" y="1756410"/>
                    <a:pt x="571881" y="1753616"/>
                    <a:pt x="575437" y="1753616"/>
                  </a:cubicBezTo>
                  <a:cubicBezTo>
                    <a:pt x="886206" y="1753616"/>
                    <a:pt x="1138174" y="1500632"/>
                    <a:pt x="1138174" y="1188593"/>
                  </a:cubicBezTo>
                  <a:lnTo>
                    <a:pt x="1138174" y="577723"/>
                  </a:lnTo>
                  <a:lnTo>
                    <a:pt x="1144524" y="577723"/>
                  </a:lnTo>
                  <a:lnTo>
                    <a:pt x="1138174" y="577723"/>
                  </a:lnTo>
                  <a:cubicBezTo>
                    <a:pt x="1138301" y="265684"/>
                    <a:pt x="886206" y="12700"/>
                    <a:pt x="575437" y="12700"/>
                  </a:cubicBezTo>
                  <a:cubicBezTo>
                    <a:pt x="573532" y="12700"/>
                    <a:pt x="571627" y="11811"/>
                    <a:pt x="570484" y="10287"/>
                  </a:cubicBezTo>
                  <a:lnTo>
                    <a:pt x="575437" y="6350"/>
                  </a:lnTo>
                  <a:lnTo>
                    <a:pt x="575437" y="12700"/>
                  </a:lnTo>
                  <a:cubicBezTo>
                    <a:pt x="264668" y="12700"/>
                    <a:pt x="12700" y="265684"/>
                    <a:pt x="12700" y="577723"/>
                  </a:cubicBezTo>
                  <a:close/>
                </a:path>
              </a:pathLst>
            </a:custGeom>
            <a:solidFill>
              <a:srgbClr val="313E80"/>
            </a:solidFill>
          </p:spPr>
        </p:sp>
      </p:grpSp>
      <p:grpSp>
        <p:nvGrpSpPr>
          <p:cNvPr name="Group 36" id="36"/>
          <p:cNvGrpSpPr/>
          <p:nvPr/>
        </p:nvGrpSpPr>
        <p:grpSpPr>
          <a:xfrm rot="0">
            <a:off x="9680525" y="4176415"/>
            <a:ext cx="320129" cy="400199"/>
            <a:chOff x="0" y="0"/>
            <a:chExt cx="426838" cy="533598"/>
          </a:xfrm>
        </p:grpSpPr>
        <p:sp>
          <p:nvSpPr>
            <p:cNvPr name="Freeform 37" id="37" descr="preencoded.png"/>
            <p:cNvSpPr/>
            <p:nvPr/>
          </p:nvSpPr>
          <p:spPr>
            <a:xfrm flipH="false" flipV="false" rot="0">
              <a:off x="0" y="0"/>
              <a:ext cx="426847" cy="533654"/>
            </a:xfrm>
            <a:custGeom>
              <a:avLst/>
              <a:gdLst/>
              <a:ahLst/>
              <a:cxnLst/>
              <a:rect r="r" b="b" t="t" l="l"/>
              <a:pathLst>
                <a:path h="533654" w="426847">
                  <a:moveTo>
                    <a:pt x="0" y="0"/>
                  </a:moveTo>
                  <a:lnTo>
                    <a:pt x="426847" y="0"/>
                  </a:lnTo>
                  <a:lnTo>
                    <a:pt x="426847" y="533654"/>
                  </a:lnTo>
                  <a:lnTo>
                    <a:pt x="0" y="533654"/>
                  </a:lnTo>
                  <a:lnTo>
                    <a:pt x="0" y="0"/>
                  </a:lnTo>
                  <a:close/>
                </a:path>
              </a:pathLst>
            </a:custGeom>
            <a:blipFill>
              <a:blip r:embed="rId5"/>
              <a:stretch>
                <a:fillRect l="-600" t="0" r="-597" b="10"/>
              </a:stretch>
            </a:blipFill>
          </p:spPr>
        </p:sp>
      </p:grpSp>
      <p:sp>
        <p:nvSpPr>
          <p:cNvPr name="TextBox 38" id="38"/>
          <p:cNvSpPr txBox="true"/>
          <p:nvPr/>
        </p:nvSpPr>
        <p:spPr>
          <a:xfrm rot="0">
            <a:off x="10480922" y="3913286"/>
            <a:ext cx="2668041" cy="352574"/>
          </a:xfrm>
          <a:prstGeom prst="rect">
            <a:avLst/>
          </a:prstGeom>
        </p:spPr>
        <p:txBody>
          <a:bodyPr anchor="t" rtlCol="false" tIns="0" lIns="0" bIns="0" rIns="0">
            <a:spAutoFit/>
          </a:bodyPr>
          <a:lstStyle/>
          <a:p>
            <a:pPr algn="l">
              <a:lnSpc>
                <a:spcPts val="2625"/>
              </a:lnSpc>
            </a:pPr>
            <a:r>
              <a:rPr lang="en-US" sz="2062">
                <a:solidFill>
                  <a:srgbClr val="CFD0D8"/>
                </a:solidFill>
                <a:latin typeface="Roboto"/>
                <a:ea typeface="Roboto"/>
                <a:cs typeface="Roboto"/>
                <a:sym typeface="Roboto"/>
              </a:rPr>
              <a:t>Email Phishing</a:t>
            </a:r>
          </a:p>
        </p:txBody>
      </p:sp>
      <p:sp>
        <p:nvSpPr>
          <p:cNvPr name="TextBox 39" id="39"/>
          <p:cNvSpPr txBox="true"/>
          <p:nvPr/>
        </p:nvSpPr>
        <p:spPr>
          <a:xfrm rot="0">
            <a:off x="10480922" y="4403080"/>
            <a:ext cx="7069634" cy="417611"/>
          </a:xfrm>
          <a:prstGeom prst="rect">
            <a:avLst/>
          </a:prstGeom>
        </p:spPr>
        <p:txBody>
          <a:bodyPr anchor="t" rtlCol="false" tIns="0" lIns="0" bIns="0" rIns="0">
            <a:spAutoFit/>
          </a:bodyPr>
          <a:lstStyle/>
          <a:p>
            <a:pPr algn="l">
              <a:lnSpc>
                <a:spcPts val="2687"/>
              </a:lnSpc>
            </a:pPr>
            <a:r>
              <a:rPr lang="en-US" sz="1625">
                <a:solidFill>
                  <a:srgbClr val="CFD0D8"/>
                </a:solidFill>
                <a:latin typeface="Roboto"/>
                <a:ea typeface="Roboto"/>
                <a:cs typeface="Roboto"/>
                <a:sym typeface="Roboto"/>
              </a:rPr>
              <a:t>Deceptive emails posing as legitimate entities.</a:t>
            </a:r>
          </a:p>
        </p:txBody>
      </p:sp>
      <p:grpSp>
        <p:nvGrpSpPr>
          <p:cNvPr name="Group 40" id="40"/>
          <p:cNvGrpSpPr/>
          <p:nvPr/>
        </p:nvGrpSpPr>
        <p:grpSpPr>
          <a:xfrm rot="0">
            <a:off x="9409062" y="5189339"/>
            <a:ext cx="863204" cy="1324719"/>
            <a:chOff x="0" y="0"/>
            <a:chExt cx="1150938" cy="1766292"/>
          </a:xfrm>
        </p:grpSpPr>
        <p:sp>
          <p:nvSpPr>
            <p:cNvPr name="Freeform 41" id="41"/>
            <p:cNvSpPr/>
            <p:nvPr/>
          </p:nvSpPr>
          <p:spPr>
            <a:xfrm flipH="false" flipV="false" rot="0">
              <a:off x="6350" y="6350"/>
              <a:ext cx="1138301" cy="1753616"/>
            </a:xfrm>
            <a:custGeom>
              <a:avLst/>
              <a:gdLst/>
              <a:ahLst/>
              <a:cxnLst/>
              <a:rect r="r" b="b" t="t" l="l"/>
              <a:pathLst>
                <a:path h="1753616" w="1138301">
                  <a:moveTo>
                    <a:pt x="0" y="571373"/>
                  </a:moveTo>
                  <a:cubicBezTo>
                    <a:pt x="0" y="255778"/>
                    <a:pt x="254762" y="0"/>
                    <a:pt x="569087" y="0"/>
                  </a:cubicBezTo>
                  <a:cubicBezTo>
                    <a:pt x="883412" y="0"/>
                    <a:pt x="1138301" y="255778"/>
                    <a:pt x="1138301" y="571373"/>
                  </a:cubicBezTo>
                  <a:lnTo>
                    <a:pt x="1138301" y="1182243"/>
                  </a:lnTo>
                  <a:cubicBezTo>
                    <a:pt x="1138301" y="1497838"/>
                    <a:pt x="883539" y="1753616"/>
                    <a:pt x="569214" y="1753616"/>
                  </a:cubicBezTo>
                  <a:cubicBezTo>
                    <a:pt x="254889" y="1753616"/>
                    <a:pt x="0" y="1497838"/>
                    <a:pt x="0" y="1182243"/>
                  </a:cubicBezTo>
                  <a:close/>
                </a:path>
              </a:pathLst>
            </a:custGeom>
            <a:solidFill>
              <a:srgbClr val="182567"/>
            </a:solidFill>
          </p:spPr>
        </p:sp>
        <p:sp>
          <p:nvSpPr>
            <p:cNvPr name="Freeform 42" id="42"/>
            <p:cNvSpPr/>
            <p:nvPr/>
          </p:nvSpPr>
          <p:spPr>
            <a:xfrm flipH="false" flipV="false" rot="0">
              <a:off x="0" y="0"/>
              <a:ext cx="1151001" cy="1766316"/>
            </a:xfrm>
            <a:custGeom>
              <a:avLst/>
              <a:gdLst/>
              <a:ahLst/>
              <a:cxnLst/>
              <a:rect r="r" b="b" t="t" l="l"/>
              <a:pathLst>
                <a:path h="1766316" w="1151001">
                  <a:moveTo>
                    <a:pt x="0" y="577723"/>
                  </a:moveTo>
                  <a:cubicBezTo>
                    <a:pt x="0" y="258699"/>
                    <a:pt x="257683" y="0"/>
                    <a:pt x="575437" y="0"/>
                  </a:cubicBezTo>
                  <a:cubicBezTo>
                    <a:pt x="577342" y="0"/>
                    <a:pt x="579247" y="889"/>
                    <a:pt x="580390" y="2413"/>
                  </a:cubicBezTo>
                  <a:lnTo>
                    <a:pt x="575437" y="6350"/>
                  </a:lnTo>
                  <a:lnTo>
                    <a:pt x="575437" y="0"/>
                  </a:lnTo>
                  <a:lnTo>
                    <a:pt x="575437" y="6350"/>
                  </a:lnTo>
                  <a:lnTo>
                    <a:pt x="575437" y="0"/>
                  </a:lnTo>
                  <a:cubicBezTo>
                    <a:pt x="893318" y="0"/>
                    <a:pt x="1151001" y="258699"/>
                    <a:pt x="1151001" y="577723"/>
                  </a:cubicBezTo>
                  <a:lnTo>
                    <a:pt x="1151001" y="1188593"/>
                  </a:lnTo>
                  <a:lnTo>
                    <a:pt x="1144651" y="1188593"/>
                  </a:lnTo>
                  <a:lnTo>
                    <a:pt x="1151001" y="1188593"/>
                  </a:lnTo>
                  <a:cubicBezTo>
                    <a:pt x="1151001" y="1507617"/>
                    <a:pt x="893318" y="1766316"/>
                    <a:pt x="575564" y="1766316"/>
                  </a:cubicBezTo>
                  <a:lnTo>
                    <a:pt x="575564" y="1759966"/>
                  </a:lnTo>
                  <a:lnTo>
                    <a:pt x="575564" y="1753616"/>
                  </a:lnTo>
                  <a:lnTo>
                    <a:pt x="575564" y="1759966"/>
                  </a:lnTo>
                  <a:lnTo>
                    <a:pt x="575564" y="1766316"/>
                  </a:lnTo>
                  <a:cubicBezTo>
                    <a:pt x="257683" y="1766316"/>
                    <a:pt x="0" y="1507617"/>
                    <a:pt x="0" y="1188593"/>
                  </a:cubicBezTo>
                  <a:lnTo>
                    <a:pt x="0" y="577723"/>
                  </a:lnTo>
                  <a:lnTo>
                    <a:pt x="6350" y="577723"/>
                  </a:lnTo>
                  <a:lnTo>
                    <a:pt x="0" y="577723"/>
                  </a:lnTo>
                  <a:moveTo>
                    <a:pt x="12700" y="577723"/>
                  </a:moveTo>
                  <a:lnTo>
                    <a:pt x="12700" y="1188593"/>
                  </a:lnTo>
                  <a:lnTo>
                    <a:pt x="6350" y="1188593"/>
                  </a:lnTo>
                  <a:lnTo>
                    <a:pt x="12700" y="1188593"/>
                  </a:lnTo>
                  <a:cubicBezTo>
                    <a:pt x="12700" y="1500632"/>
                    <a:pt x="264668" y="1753616"/>
                    <a:pt x="575437" y="1753616"/>
                  </a:cubicBezTo>
                  <a:cubicBezTo>
                    <a:pt x="578993" y="1753616"/>
                    <a:pt x="581787" y="1756410"/>
                    <a:pt x="581787" y="1759966"/>
                  </a:cubicBezTo>
                  <a:cubicBezTo>
                    <a:pt x="581787" y="1763522"/>
                    <a:pt x="578993" y="1766316"/>
                    <a:pt x="575437" y="1766316"/>
                  </a:cubicBezTo>
                  <a:cubicBezTo>
                    <a:pt x="571881" y="1766316"/>
                    <a:pt x="569087" y="1763522"/>
                    <a:pt x="569087" y="1759966"/>
                  </a:cubicBezTo>
                  <a:cubicBezTo>
                    <a:pt x="569087" y="1756410"/>
                    <a:pt x="571881" y="1753616"/>
                    <a:pt x="575437" y="1753616"/>
                  </a:cubicBezTo>
                  <a:cubicBezTo>
                    <a:pt x="886206" y="1753616"/>
                    <a:pt x="1138174" y="1500632"/>
                    <a:pt x="1138174" y="1188593"/>
                  </a:cubicBezTo>
                  <a:lnTo>
                    <a:pt x="1138174" y="577723"/>
                  </a:lnTo>
                  <a:lnTo>
                    <a:pt x="1144524" y="577723"/>
                  </a:lnTo>
                  <a:lnTo>
                    <a:pt x="1138174" y="577723"/>
                  </a:lnTo>
                  <a:cubicBezTo>
                    <a:pt x="1138301" y="265684"/>
                    <a:pt x="886206" y="12700"/>
                    <a:pt x="575437" y="12700"/>
                  </a:cubicBezTo>
                  <a:cubicBezTo>
                    <a:pt x="573532" y="12700"/>
                    <a:pt x="571627" y="11811"/>
                    <a:pt x="570484" y="10287"/>
                  </a:cubicBezTo>
                  <a:lnTo>
                    <a:pt x="575437" y="6350"/>
                  </a:lnTo>
                  <a:lnTo>
                    <a:pt x="575437" y="12700"/>
                  </a:lnTo>
                  <a:cubicBezTo>
                    <a:pt x="264668" y="12700"/>
                    <a:pt x="12700" y="265684"/>
                    <a:pt x="12700" y="577723"/>
                  </a:cubicBezTo>
                  <a:close/>
                </a:path>
              </a:pathLst>
            </a:custGeom>
            <a:solidFill>
              <a:srgbClr val="313E80"/>
            </a:solidFill>
          </p:spPr>
        </p:sp>
      </p:grpSp>
      <p:grpSp>
        <p:nvGrpSpPr>
          <p:cNvPr name="Group 43" id="43"/>
          <p:cNvGrpSpPr/>
          <p:nvPr/>
        </p:nvGrpSpPr>
        <p:grpSpPr>
          <a:xfrm rot="0">
            <a:off x="9680525" y="5651599"/>
            <a:ext cx="320129" cy="400199"/>
            <a:chOff x="0" y="0"/>
            <a:chExt cx="426838" cy="533598"/>
          </a:xfrm>
        </p:grpSpPr>
        <p:sp>
          <p:nvSpPr>
            <p:cNvPr name="Freeform 44" id="44" descr="preencoded.png"/>
            <p:cNvSpPr/>
            <p:nvPr/>
          </p:nvSpPr>
          <p:spPr>
            <a:xfrm flipH="false" flipV="false" rot="0">
              <a:off x="0" y="0"/>
              <a:ext cx="426847" cy="533654"/>
            </a:xfrm>
            <a:custGeom>
              <a:avLst/>
              <a:gdLst/>
              <a:ahLst/>
              <a:cxnLst/>
              <a:rect r="r" b="b" t="t" l="l"/>
              <a:pathLst>
                <a:path h="533654" w="426847">
                  <a:moveTo>
                    <a:pt x="0" y="0"/>
                  </a:moveTo>
                  <a:lnTo>
                    <a:pt x="426847" y="0"/>
                  </a:lnTo>
                  <a:lnTo>
                    <a:pt x="426847" y="533654"/>
                  </a:lnTo>
                  <a:lnTo>
                    <a:pt x="0" y="533654"/>
                  </a:lnTo>
                  <a:lnTo>
                    <a:pt x="0" y="0"/>
                  </a:lnTo>
                  <a:close/>
                </a:path>
              </a:pathLst>
            </a:custGeom>
            <a:blipFill>
              <a:blip r:embed="rId6"/>
              <a:stretch>
                <a:fillRect l="-600" t="0" r="-597" b="10"/>
              </a:stretch>
            </a:blipFill>
          </p:spPr>
        </p:sp>
      </p:grpSp>
      <p:sp>
        <p:nvSpPr>
          <p:cNvPr name="TextBox 45" id="45"/>
          <p:cNvSpPr txBox="true"/>
          <p:nvPr/>
        </p:nvSpPr>
        <p:spPr>
          <a:xfrm rot="0">
            <a:off x="10480922" y="5388471"/>
            <a:ext cx="2668041" cy="352574"/>
          </a:xfrm>
          <a:prstGeom prst="rect">
            <a:avLst/>
          </a:prstGeom>
        </p:spPr>
        <p:txBody>
          <a:bodyPr anchor="t" rtlCol="false" tIns="0" lIns="0" bIns="0" rIns="0">
            <a:spAutoFit/>
          </a:bodyPr>
          <a:lstStyle/>
          <a:p>
            <a:pPr algn="l">
              <a:lnSpc>
                <a:spcPts val="2625"/>
              </a:lnSpc>
            </a:pPr>
            <a:r>
              <a:rPr lang="en-US" sz="2062">
                <a:solidFill>
                  <a:srgbClr val="CFD0D8"/>
                </a:solidFill>
                <a:latin typeface="Roboto"/>
                <a:ea typeface="Roboto"/>
                <a:cs typeface="Roboto"/>
                <a:sym typeface="Roboto"/>
              </a:rPr>
              <a:t>Smishing (SMS)</a:t>
            </a:r>
          </a:p>
        </p:txBody>
      </p:sp>
      <p:sp>
        <p:nvSpPr>
          <p:cNvPr name="TextBox 46" id="46"/>
          <p:cNvSpPr txBox="true"/>
          <p:nvPr/>
        </p:nvSpPr>
        <p:spPr>
          <a:xfrm rot="0">
            <a:off x="10480922" y="5878265"/>
            <a:ext cx="7069634" cy="417611"/>
          </a:xfrm>
          <a:prstGeom prst="rect">
            <a:avLst/>
          </a:prstGeom>
        </p:spPr>
        <p:txBody>
          <a:bodyPr anchor="t" rtlCol="false" tIns="0" lIns="0" bIns="0" rIns="0">
            <a:spAutoFit/>
          </a:bodyPr>
          <a:lstStyle/>
          <a:p>
            <a:pPr algn="l">
              <a:lnSpc>
                <a:spcPts val="2687"/>
              </a:lnSpc>
            </a:pPr>
            <a:r>
              <a:rPr lang="en-US" sz="1625">
                <a:solidFill>
                  <a:srgbClr val="CFD0D8"/>
                </a:solidFill>
                <a:latin typeface="Roboto"/>
                <a:ea typeface="Roboto"/>
                <a:cs typeface="Roboto"/>
                <a:sym typeface="Roboto"/>
              </a:rPr>
              <a:t>Phishing attempts via text messages.</a:t>
            </a:r>
          </a:p>
        </p:txBody>
      </p:sp>
      <p:grpSp>
        <p:nvGrpSpPr>
          <p:cNvPr name="Group 47" id="47"/>
          <p:cNvGrpSpPr/>
          <p:nvPr/>
        </p:nvGrpSpPr>
        <p:grpSpPr>
          <a:xfrm rot="0">
            <a:off x="9409062" y="6664524"/>
            <a:ext cx="863204" cy="1324719"/>
            <a:chOff x="0" y="0"/>
            <a:chExt cx="1150938" cy="1766292"/>
          </a:xfrm>
        </p:grpSpPr>
        <p:sp>
          <p:nvSpPr>
            <p:cNvPr name="Freeform 48" id="48"/>
            <p:cNvSpPr/>
            <p:nvPr/>
          </p:nvSpPr>
          <p:spPr>
            <a:xfrm flipH="false" flipV="false" rot="0">
              <a:off x="6350" y="6350"/>
              <a:ext cx="1138301" cy="1753616"/>
            </a:xfrm>
            <a:custGeom>
              <a:avLst/>
              <a:gdLst/>
              <a:ahLst/>
              <a:cxnLst/>
              <a:rect r="r" b="b" t="t" l="l"/>
              <a:pathLst>
                <a:path h="1753616" w="1138301">
                  <a:moveTo>
                    <a:pt x="0" y="571373"/>
                  </a:moveTo>
                  <a:cubicBezTo>
                    <a:pt x="0" y="255778"/>
                    <a:pt x="254762" y="0"/>
                    <a:pt x="569087" y="0"/>
                  </a:cubicBezTo>
                  <a:cubicBezTo>
                    <a:pt x="883412" y="0"/>
                    <a:pt x="1138301" y="255778"/>
                    <a:pt x="1138301" y="571373"/>
                  </a:cubicBezTo>
                  <a:lnTo>
                    <a:pt x="1138301" y="1182243"/>
                  </a:lnTo>
                  <a:cubicBezTo>
                    <a:pt x="1138301" y="1497838"/>
                    <a:pt x="883539" y="1753616"/>
                    <a:pt x="569214" y="1753616"/>
                  </a:cubicBezTo>
                  <a:cubicBezTo>
                    <a:pt x="254889" y="1753616"/>
                    <a:pt x="0" y="1497838"/>
                    <a:pt x="0" y="1182243"/>
                  </a:cubicBezTo>
                  <a:close/>
                </a:path>
              </a:pathLst>
            </a:custGeom>
            <a:solidFill>
              <a:srgbClr val="182567"/>
            </a:solidFill>
          </p:spPr>
        </p:sp>
        <p:sp>
          <p:nvSpPr>
            <p:cNvPr name="Freeform 49" id="49"/>
            <p:cNvSpPr/>
            <p:nvPr/>
          </p:nvSpPr>
          <p:spPr>
            <a:xfrm flipH="false" flipV="false" rot="0">
              <a:off x="0" y="0"/>
              <a:ext cx="1151001" cy="1766316"/>
            </a:xfrm>
            <a:custGeom>
              <a:avLst/>
              <a:gdLst/>
              <a:ahLst/>
              <a:cxnLst/>
              <a:rect r="r" b="b" t="t" l="l"/>
              <a:pathLst>
                <a:path h="1766316" w="1151001">
                  <a:moveTo>
                    <a:pt x="0" y="577723"/>
                  </a:moveTo>
                  <a:cubicBezTo>
                    <a:pt x="0" y="258699"/>
                    <a:pt x="257683" y="0"/>
                    <a:pt x="575437" y="0"/>
                  </a:cubicBezTo>
                  <a:cubicBezTo>
                    <a:pt x="577342" y="0"/>
                    <a:pt x="579247" y="889"/>
                    <a:pt x="580390" y="2413"/>
                  </a:cubicBezTo>
                  <a:lnTo>
                    <a:pt x="575437" y="6350"/>
                  </a:lnTo>
                  <a:lnTo>
                    <a:pt x="575437" y="0"/>
                  </a:lnTo>
                  <a:lnTo>
                    <a:pt x="575437" y="6350"/>
                  </a:lnTo>
                  <a:lnTo>
                    <a:pt x="575437" y="0"/>
                  </a:lnTo>
                  <a:cubicBezTo>
                    <a:pt x="893318" y="0"/>
                    <a:pt x="1151001" y="258699"/>
                    <a:pt x="1151001" y="577723"/>
                  </a:cubicBezTo>
                  <a:lnTo>
                    <a:pt x="1151001" y="1188593"/>
                  </a:lnTo>
                  <a:lnTo>
                    <a:pt x="1144651" y="1188593"/>
                  </a:lnTo>
                  <a:lnTo>
                    <a:pt x="1151001" y="1188593"/>
                  </a:lnTo>
                  <a:cubicBezTo>
                    <a:pt x="1151001" y="1507617"/>
                    <a:pt x="893318" y="1766316"/>
                    <a:pt x="575564" y="1766316"/>
                  </a:cubicBezTo>
                  <a:lnTo>
                    <a:pt x="575564" y="1759966"/>
                  </a:lnTo>
                  <a:lnTo>
                    <a:pt x="575564" y="1753616"/>
                  </a:lnTo>
                  <a:lnTo>
                    <a:pt x="575564" y="1759966"/>
                  </a:lnTo>
                  <a:lnTo>
                    <a:pt x="575564" y="1766316"/>
                  </a:lnTo>
                  <a:cubicBezTo>
                    <a:pt x="257683" y="1766316"/>
                    <a:pt x="0" y="1507617"/>
                    <a:pt x="0" y="1188593"/>
                  </a:cubicBezTo>
                  <a:lnTo>
                    <a:pt x="0" y="577723"/>
                  </a:lnTo>
                  <a:lnTo>
                    <a:pt x="6350" y="577723"/>
                  </a:lnTo>
                  <a:lnTo>
                    <a:pt x="0" y="577723"/>
                  </a:lnTo>
                  <a:moveTo>
                    <a:pt x="12700" y="577723"/>
                  </a:moveTo>
                  <a:lnTo>
                    <a:pt x="12700" y="1188593"/>
                  </a:lnTo>
                  <a:lnTo>
                    <a:pt x="6350" y="1188593"/>
                  </a:lnTo>
                  <a:lnTo>
                    <a:pt x="12700" y="1188593"/>
                  </a:lnTo>
                  <a:cubicBezTo>
                    <a:pt x="12700" y="1500632"/>
                    <a:pt x="264668" y="1753616"/>
                    <a:pt x="575437" y="1753616"/>
                  </a:cubicBezTo>
                  <a:cubicBezTo>
                    <a:pt x="578993" y="1753616"/>
                    <a:pt x="581787" y="1756410"/>
                    <a:pt x="581787" y="1759966"/>
                  </a:cubicBezTo>
                  <a:cubicBezTo>
                    <a:pt x="581787" y="1763522"/>
                    <a:pt x="578993" y="1766316"/>
                    <a:pt x="575437" y="1766316"/>
                  </a:cubicBezTo>
                  <a:cubicBezTo>
                    <a:pt x="571881" y="1766316"/>
                    <a:pt x="569087" y="1763522"/>
                    <a:pt x="569087" y="1759966"/>
                  </a:cubicBezTo>
                  <a:cubicBezTo>
                    <a:pt x="569087" y="1756410"/>
                    <a:pt x="571881" y="1753616"/>
                    <a:pt x="575437" y="1753616"/>
                  </a:cubicBezTo>
                  <a:cubicBezTo>
                    <a:pt x="886206" y="1753616"/>
                    <a:pt x="1138174" y="1500632"/>
                    <a:pt x="1138174" y="1188593"/>
                  </a:cubicBezTo>
                  <a:lnTo>
                    <a:pt x="1138174" y="577723"/>
                  </a:lnTo>
                  <a:lnTo>
                    <a:pt x="1144524" y="577723"/>
                  </a:lnTo>
                  <a:lnTo>
                    <a:pt x="1138174" y="577723"/>
                  </a:lnTo>
                  <a:cubicBezTo>
                    <a:pt x="1138301" y="265684"/>
                    <a:pt x="886206" y="12700"/>
                    <a:pt x="575437" y="12700"/>
                  </a:cubicBezTo>
                  <a:cubicBezTo>
                    <a:pt x="573532" y="12700"/>
                    <a:pt x="571627" y="11811"/>
                    <a:pt x="570484" y="10287"/>
                  </a:cubicBezTo>
                  <a:lnTo>
                    <a:pt x="575437" y="6350"/>
                  </a:lnTo>
                  <a:lnTo>
                    <a:pt x="575437" y="12700"/>
                  </a:lnTo>
                  <a:cubicBezTo>
                    <a:pt x="264668" y="12700"/>
                    <a:pt x="12700" y="265684"/>
                    <a:pt x="12700" y="577723"/>
                  </a:cubicBezTo>
                  <a:close/>
                </a:path>
              </a:pathLst>
            </a:custGeom>
            <a:solidFill>
              <a:srgbClr val="313E80"/>
            </a:solidFill>
          </p:spPr>
        </p:sp>
      </p:grpSp>
      <p:grpSp>
        <p:nvGrpSpPr>
          <p:cNvPr name="Group 50" id="50"/>
          <p:cNvGrpSpPr/>
          <p:nvPr/>
        </p:nvGrpSpPr>
        <p:grpSpPr>
          <a:xfrm rot="0">
            <a:off x="9680525" y="7126784"/>
            <a:ext cx="320129" cy="400199"/>
            <a:chOff x="0" y="0"/>
            <a:chExt cx="426838" cy="533598"/>
          </a:xfrm>
        </p:grpSpPr>
        <p:sp>
          <p:nvSpPr>
            <p:cNvPr name="Freeform 51" id="51" descr="preencoded.png"/>
            <p:cNvSpPr/>
            <p:nvPr/>
          </p:nvSpPr>
          <p:spPr>
            <a:xfrm flipH="false" flipV="false" rot="0">
              <a:off x="0" y="0"/>
              <a:ext cx="426847" cy="533654"/>
            </a:xfrm>
            <a:custGeom>
              <a:avLst/>
              <a:gdLst/>
              <a:ahLst/>
              <a:cxnLst/>
              <a:rect r="r" b="b" t="t" l="l"/>
              <a:pathLst>
                <a:path h="533654" w="426847">
                  <a:moveTo>
                    <a:pt x="0" y="0"/>
                  </a:moveTo>
                  <a:lnTo>
                    <a:pt x="426847" y="0"/>
                  </a:lnTo>
                  <a:lnTo>
                    <a:pt x="426847" y="533654"/>
                  </a:lnTo>
                  <a:lnTo>
                    <a:pt x="0" y="533654"/>
                  </a:lnTo>
                  <a:lnTo>
                    <a:pt x="0" y="0"/>
                  </a:lnTo>
                  <a:close/>
                </a:path>
              </a:pathLst>
            </a:custGeom>
            <a:blipFill>
              <a:blip r:embed="rId7"/>
              <a:stretch>
                <a:fillRect l="-600" t="0" r="-597" b="10"/>
              </a:stretch>
            </a:blipFill>
          </p:spPr>
        </p:sp>
      </p:grpSp>
      <p:sp>
        <p:nvSpPr>
          <p:cNvPr name="TextBox 52" id="52"/>
          <p:cNvSpPr txBox="true"/>
          <p:nvPr/>
        </p:nvSpPr>
        <p:spPr>
          <a:xfrm rot="0">
            <a:off x="10480922" y="6863655"/>
            <a:ext cx="2668041" cy="352574"/>
          </a:xfrm>
          <a:prstGeom prst="rect">
            <a:avLst/>
          </a:prstGeom>
        </p:spPr>
        <p:txBody>
          <a:bodyPr anchor="t" rtlCol="false" tIns="0" lIns="0" bIns="0" rIns="0">
            <a:spAutoFit/>
          </a:bodyPr>
          <a:lstStyle/>
          <a:p>
            <a:pPr algn="l">
              <a:lnSpc>
                <a:spcPts val="2625"/>
              </a:lnSpc>
            </a:pPr>
            <a:r>
              <a:rPr lang="en-US" sz="2062">
                <a:solidFill>
                  <a:srgbClr val="CFD0D8"/>
                </a:solidFill>
                <a:latin typeface="Roboto"/>
                <a:ea typeface="Roboto"/>
                <a:cs typeface="Roboto"/>
                <a:sym typeface="Roboto"/>
              </a:rPr>
              <a:t>Vishing (Voice)</a:t>
            </a:r>
          </a:p>
        </p:txBody>
      </p:sp>
      <p:sp>
        <p:nvSpPr>
          <p:cNvPr name="TextBox 53" id="53"/>
          <p:cNvSpPr txBox="true"/>
          <p:nvPr/>
        </p:nvSpPr>
        <p:spPr>
          <a:xfrm rot="0">
            <a:off x="10480922" y="7353449"/>
            <a:ext cx="7069634" cy="417611"/>
          </a:xfrm>
          <a:prstGeom prst="rect">
            <a:avLst/>
          </a:prstGeom>
        </p:spPr>
        <p:txBody>
          <a:bodyPr anchor="t" rtlCol="false" tIns="0" lIns="0" bIns="0" rIns="0">
            <a:spAutoFit/>
          </a:bodyPr>
          <a:lstStyle/>
          <a:p>
            <a:pPr algn="l">
              <a:lnSpc>
                <a:spcPts val="2687"/>
              </a:lnSpc>
            </a:pPr>
            <a:r>
              <a:rPr lang="en-US" sz="1625">
                <a:solidFill>
                  <a:srgbClr val="CFD0D8"/>
                </a:solidFill>
                <a:latin typeface="Roboto"/>
                <a:ea typeface="Roboto"/>
                <a:cs typeface="Roboto"/>
                <a:sym typeface="Roboto"/>
              </a:rPr>
              <a:t>Fraudulent calls designed to extract information.</a:t>
            </a:r>
          </a:p>
        </p:txBody>
      </p:sp>
      <p:grpSp>
        <p:nvGrpSpPr>
          <p:cNvPr name="Group 54" id="54"/>
          <p:cNvGrpSpPr/>
          <p:nvPr/>
        </p:nvGrpSpPr>
        <p:grpSpPr>
          <a:xfrm rot="0">
            <a:off x="9409062" y="8139707"/>
            <a:ext cx="863204" cy="1324719"/>
            <a:chOff x="0" y="0"/>
            <a:chExt cx="1150938" cy="1766292"/>
          </a:xfrm>
        </p:grpSpPr>
        <p:sp>
          <p:nvSpPr>
            <p:cNvPr name="Freeform 55" id="55"/>
            <p:cNvSpPr/>
            <p:nvPr/>
          </p:nvSpPr>
          <p:spPr>
            <a:xfrm flipH="false" flipV="false" rot="0">
              <a:off x="6350" y="6350"/>
              <a:ext cx="1138301" cy="1753616"/>
            </a:xfrm>
            <a:custGeom>
              <a:avLst/>
              <a:gdLst/>
              <a:ahLst/>
              <a:cxnLst/>
              <a:rect r="r" b="b" t="t" l="l"/>
              <a:pathLst>
                <a:path h="1753616" w="1138301">
                  <a:moveTo>
                    <a:pt x="0" y="571373"/>
                  </a:moveTo>
                  <a:cubicBezTo>
                    <a:pt x="0" y="255778"/>
                    <a:pt x="254762" y="0"/>
                    <a:pt x="569087" y="0"/>
                  </a:cubicBezTo>
                  <a:cubicBezTo>
                    <a:pt x="883412" y="0"/>
                    <a:pt x="1138301" y="255778"/>
                    <a:pt x="1138301" y="571373"/>
                  </a:cubicBezTo>
                  <a:lnTo>
                    <a:pt x="1138301" y="1182243"/>
                  </a:lnTo>
                  <a:cubicBezTo>
                    <a:pt x="1138301" y="1497838"/>
                    <a:pt x="883539" y="1753616"/>
                    <a:pt x="569214" y="1753616"/>
                  </a:cubicBezTo>
                  <a:cubicBezTo>
                    <a:pt x="254889" y="1753616"/>
                    <a:pt x="0" y="1497838"/>
                    <a:pt x="0" y="1182243"/>
                  </a:cubicBezTo>
                  <a:close/>
                </a:path>
              </a:pathLst>
            </a:custGeom>
            <a:solidFill>
              <a:srgbClr val="182567"/>
            </a:solidFill>
          </p:spPr>
        </p:sp>
        <p:sp>
          <p:nvSpPr>
            <p:cNvPr name="Freeform 56" id="56"/>
            <p:cNvSpPr/>
            <p:nvPr/>
          </p:nvSpPr>
          <p:spPr>
            <a:xfrm flipH="false" flipV="false" rot="0">
              <a:off x="0" y="0"/>
              <a:ext cx="1151001" cy="1766316"/>
            </a:xfrm>
            <a:custGeom>
              <a:avLst/>
              <a:gdLst/>
              <a:ahLst/>
              <a:cxnLst/>
              <a:rect r="r" b="b" t="t" l="l"/>
              <a:pathLst>
                <a:path h="1766316" w="1151001">
                  <a:moveTo>
                    <a:pt x="0" y="577723"/>
                  </a:moveTo>
                  <a:cubicBezTo>
                    <a:pt x="0" y="258699"/>
                    <a:pt x="257683" y="0"/>
                    <a:pt x="575437" y="0"/>
                  </a:cubicBezTo>
                  <a:cubicBezTo>
                    <a:pt x="577342" y="0"/>
                    <a:pt x="579247" y="889"/>
                    <a:pt x="580390" y="2413"/>
                  </a:cubicBezTo>
                  <a:lnTo>
                    <a:pt x="575437" y="6350"/>
                  </a:lnTo>
                  <a:lnTo>
                    <a:pt x="575437" y="0"/>
                  </a:lnTo>
                  <a:lnTo>
                    <a:pt x="575437" y="6350"/>
                  </a:lnTo>
                  <a:lnTo>
                    <a:pt x="575437" y="0"/>
                  </a:lnTo>
                  <a:cubicBezTo>
                    <a:pt x="893318" y="0"/>
                    <a:pt x="1151001" y="258699"/>
                    <a:pt x="1151001" y="577723"/>
                  </a:cubicBezTo>
                  <a:lnTo>
                    <a:pt x="1151001" y="1188593"/>
                  </a:lnTo>
                  <a:lnTo>
                    <a:pt x="1144651" y="1188593"/>
                  </a:lnTo>
                  <a:lnTo>
                    <a:pt x="1151001" y="1188593"/>
                  </a:lnTo>
                  <a:cubicBezTo>
                    <a:pt x="1151001" y="1507617"/>
                    <a:pt x="893318" y="1766316"/>
                    <a:pt x="575564" y="1766316"/>
                  </a:cubicBezTo>
                  <a:lnTo>
                    <a:pt x="575564" y="1759966"/>
                  </a:lnTo>
                  <a:lnTo>
                    <a:pt x="575564" y="1753616"/>
                  </a:lnTo>
                  <a:lnTo>
                    <a:pt x="575564" y="1759966"/>
                  </a:lnTo>
                  <a:lnTo>
                    <a:pt x="575564" y="1766316"/>
                  </a:lnTo>
                  <a:cubicBezTo>
                    <a:pt x="257683" y="1766316"/>
                    <a:pt x="0" y="1507617"/>
                    <a:pt x="0" y="1188593"/>
                  </a:cubicBezTo>
                  <a:lnTo>
                    <a:pt x="0" y="577723"/>
                  </a:lnTo>
                  <a:lnTo>
                    <a:pt x="6350" y="577723"/>
                  </a:lnTo>
                  <a:lnTo>
                    <a:pt x="0" y="577723"/>
                  </a:lnTo>
                  <a:moveTo>
                    <a:pt x="12700" y="577723"/>
                  </a:moveTo>
                  <a:lnTo>
                    <a:pt x="12700" y="1188593"/>
                  </a:lnTo>
                  <a:lnTo>
                    <a:pt x="6350" y="1188593"/>
                  </a:lnTo>
                  <a:lnTo>
                    <a:pt x="12700" y="1188593"/>
                  </a:lnTo>
                  <a:cubicBezTo>
                    <a:pt x="12700" y="1500632"/>
                    <a:pt x="264668" y="1753616"/>
                    <a:pt x="575437" y="1753616"/>
                  </a:cubicBezTo>
                  <a:cubicBezTo>
                    <a:pt x="578993" y="1753616"/>
                    <a:pt x="581787" y="1756410"/>
                    <a:pt x="581787" y="1759966"/>
                  </a:cubicBezTo>
                  <a:cubicBezTo>
                    <a:pt x="581787" y="1763522"/>
                    <a:pt x="578993" y="1766316"/>
                    <a:pt x="575437" y="1766316"/>
                  </a:cubicBezTo>
                  <a:cubicBezTo>
                    <a:pt x="571881" y="1766316"/>
                    <a:pt x="569087" y="1763522"/>
                    <a:pt x="569087" y="1759966"/>
                  </a:cubicBezTo>
                  <a:cubicBezTo>
                    <a:pt x="569087" y="1756410"/>
                    <a:pt x="571881" y="1753616"/>
                    <a:pt x="575437" y="1753616"/>
                  </a:cubicBezTo>
                  <a:cubicBezTo>
                    <a:pt x="886206" y="1753616"/>
                    <a:pt x="1138174" y="1500632"/>
                    <a:pt x="1138174" y="1188593"/>
                  </a:cubicBezTo>
                  <a:lnTo>
                    <a:pt x="1138174" y="577723"/>
                  </a:lnTo>
                  <a:lnTo>
                    <a:pt x="1144524" y="577723"/>
                  </a:lnTo>
                  <a:lnTo>
                    <a:pt x="1138174" y="577723"/>
                  </a:lnTo>
                  <a:cubicBezTo>
                    <a:pt x="1138301" y="265684"/>
                    <a:pt x="886206" y="12700"/>
                    <a:pt x="575437" y="12700"/>
                  </a:cubicBezTo>
                  <a:cubicBezTo>
                    <a:pt x="573532" y="12700"/>
                    <a:pt x="571627" y="11811"/>
                    <a:pt x="570484" y="10287"/>
                  </a:cubicBezTo>
                  <a:lnTo>
                    <a:pt x="575437" y="6350"/>
                  </a:lnTo>
                  <a:lnTo>
                    <a:pt x="575437" y="12700"/>
                  </a:lnTo>
                  <a:cubicBezTo>
                    <a:pt x="264668" y="12700"/>
                    <a:pt x="12700" y="265684"/>
                    <a:pt x="12700" y="577723"/>
                  </a:cubicBezTo>
                  <a:close/>
                </a:path>
              </a:pathLst>
            </a:custGeom>
            <a:solidFill>
              <a:srgbClr val="313E80"/>
            </a:solidFill>
          </p:spPr>
        </p:sp>
      </p:grpSp>
      <p:grpSp>
        <p:nvGrpSpPr>
          <p:cNvPr name="Group 57" id="57"/>
          <p:cNvGrpSpPr/>
          <p:nvPr/>
        </p:nvGrpSpPr>
        <p:grpSpPr>
          <a:xfrm rot="0">
            <a:off x="9680525" y="8601967"/>
            <a:ext cx="320129" cy="400199"/>
            <a:chOff x="0" y="0"/>
            <a:chExt cx="426838" cy="533598"/>
          </a:xfrm>
        </p:grpSpPr>
        <p:sp>
          <p:nvSpPr>
            <p:cNvPr name="Freeform 58" id="58" descr="preencoded.png"/>
            <p:cNvSpPr/>
            <p:nvPr/>
          </p:nvSpPr>
          <p:spPr>
            <a:xfrm flipH="false" flipV="false" rot="0">
              <a:off x="0" y="0"/>
              <a:ext cx="426847" cy="533654"/>
            </a:xfrm>
            <a:custGeom>
              <a:avLst/>
              <a:gdLst/>
              <a:ahLst/>
              <a:cxnLst/>
              <a:rect r="r" b="b" t="t" l="l"/>
              <a:pathLst>
                <a:path h="533654" w="426847">
                  <a:moveTo>
                    <a:pt x="0" y="0"/>
                  </a:moveTo>
                  <a:lnTo>
                    <a:pt x="426847" y="0"/>
                  </a:lnTo>
                  <a:lnTo>
                    <a:pt x="426847" y="533654"/>
                  </a:lnTo>
                  <a:lnTo>
                    <a:pt x="0" y="533654"/>
                  </a:lnTo>
                  <a:lnTo>
                    <a:pt x="0" y="0"/>
                  </a:lnTo>
                  <a:close/>
                </a:path>
              </a:pathLst>
            </a:custGeom>
            <a:blipFill>
              <a:blip r:embed="rId8"/>
              <a:stretch>
                <a:fillRect l="-600" t="0" r="-597" b="10"/>
              </a:stretch>
            </a:blipFill>
          </p:spPr>
        </p:sp>
      </p:grpSp>
      <p:sp>
        <p:nvSpPr>
          <p:cNvPr name="TextBox 59" id="59"/>
          <p:cNvSpPr txBox="true"/>
          <p:nvPr/>
        </p:nvSpPr>
        <p:spPr>
          <a:xfrm rot="0">
            <a:off x="10480922" y="8338840"/>
            <a:ext cx="2668041" cy="352574"/>
          </a:xfrm>
          <a:prstGeom prst="rect">
            <a:avLst/>
          </a:prstGeom>
        </p:spPr>
        <p:txBody>
          <a:bodyPr anchor="t" rtlCol="false" tIns="0" lIns="0" bIns="0" rIns="0">
            <a:spAutoFit/>
          </a:bodyPr>
          <a:lstStyle/>
          <a:p>
            <a:pPr algn="l">
              <a:lnSpc>
                <a:spcPts val="2625"/>
              </a:lnSpc>
            </a:pPr>
            <a:r>
              <a:rPr lang="en-US" sz="2062">
                <a:solidFill>
                  <a:srgbClr val="CFD0D8"/>
                </a:solidFill>
                <a:latin typeface="Roboto"/>
                <a:ea typeface="Roboto"/>
                <a:cs typeface="Roboto"/>
                <a:sym typeface="Roboto"/>
              </a:rPr>
              <a:t>Fake Websites</a:t>
            </a:r>
          </a:p>
        </p:txBody>
      </p:sp>
      <p:sp>
        <p:nvSpPr>
          <p:cNvPr name="TextBox 60" id="60"/>
          <p:cNvSpPr txBox="true"/>
          <p:nvPr/>
        </p:nvSpPr>
        <p:spPr>
          <a:xfrm rot="0">
            <a:off x="10480922" y="8828634"/>
            <a:ext cx="7069634" cy="417611"/>
          </a:xfrm>
          <a:prstGeom prst="rect">
            <a:avLst/>
          </a:prstGeom>
        </p:spPr>
        <p:txBody>
          <a:bodyPr anchor="t" rtlCol="false" tIns="0" lIns="0" bIns="0" rIns="0">
            <a:spAutoFit/>
          </a:bodyPr>
          <a:lstStyle/>
          <a:p>
            <a:pPr algn="l">
              <a:lnSpc>
                <a:spcPts val="2687"/>
              </a:lnSpc>
            </a:pPr>
            <a:r>
              <a:rPr lang="en-US" sz="1625">
                <a:solidFill>
                  <a:srgbClr val="CFD0D8"/>
                </a:solidFill>
                <a:latin typeface="Roboto"/>
                <a:ea typeface="Roboto"/>
                <a:cs typeface="Roboto"/>
                <a:sym typeface="Roboto"/>
              </a:rPr>
              <a:t>Cloned sites designed to steal login credentials.</a:t>
            </a:r>
          </a:p>
        </p:txBody>
      </p:sp>
      <p:grpSp>
        <p:nvGrpSpPr>
          <p:cNvPr name="Group 61" id="61"/>
          <p:cNvGrpSpPr/>
          <p:nvPr/>
        </p:nvGrpSpPr>
        <p:grpSpPr>
          <a:xfrm rot="0">
            <a:off x="-514350" y="9350375"/>
            <a:ext cx="3384551" cy="673100"/>
            <a:chOff x="0" y="0"/>
            <a:chExt cx="4512734" cy="897467"/>
          </a:xfrm>
        </p:grpSpPr>
        <p:grpSp>
          <p:nvGrpSpPr>
            <p:cNvPr name="Group 62" id="62"/>
            <p:cNvGrpSpPr/>
            <p:nvPr/>
          </p:nvGrpSpPr>
          <p:grpSpPr>
            <a:xfrm rot="0">
              <a:off x="0" y="0"/>
              <a:ext cx="4114800" cy="897467"/>
              <a:chOff x="0" y="0"/>
              <a:chExt cx="812800" cy="177277"/>
            </a:xfrm>
          </p:grpSpPr>
          <p:sp>
            <p:nvSpPr>
              <p:cNvPr name="Freeform 63" id="63"/>
              <p:cNvSpPr/>
              <p:nvPr/>
            </p:nvSpPr>
            <p:spPr>
              <a:xfrm flipH="false" flipV="false" rot="0">
                <a:off x="0" y="0"/>
                <a:ext cx="812800" cy="177277"/>
              </a:xfrm>
              <a:custGeom>
                <a:avLst/>
                <a:gdLst/>
                <a:ahLst/>
                <a:cxnLst/>
                <a:rect r="r" b="b" t="t" l="l"/>
                <a:pathLst>
                  <a:path h="177277" w="812800">
                    <a:moveTo>
                      <a:pt x="88639" y="0"/>
                    </a:moveTo>
                    <a:lnTo>
                      <a:pt x="724161" y="0"/>
                    </a:lnTo>
                    <a:cubicBezTo>
                      <a:pt x="773115" y="0"/>
                      <a:pt x="812800" y="39685"/>
                      <a:pt x="812800" y="88639"/>
                    </a:cubicBezTo>
                    <a:lnTo>
                      <a:pt x="812800" y="88639"/>
                    </a:lnTo>
                    <a:cubicBezTo>
                      <a:pt x="812800" y="112147"/>
                      <a:pt x="803461" y="134693"/>
                      <a:pt x="786838" y="151316"/>
                    </a:cubicBezTo>
                    <a:cubicBezTo>
                      <a:pt x="770215" y="167939"/>
                      <a:pt x="747670" y="177277"/>
                      <a:pt x="724161" y="177277"/>
                    </a:cubicBezTo>
                    <a:lnTo>
                      <a:pt x="88639" y="177277"/>
                    </a:lnTo>
                    <a:cubicBezTo>
                      <a:pt x="39685" y="177277"/>
                      <a:pt x="0" y="137592"/>
                      <a:pt x="0" y="88639"/>
                    </a:cubicBezTo>
                    <a:lnTo>
                      <a:pt x="0" y="88639"/>
                    </a:lnTo>
                    <a:cubicBezTo>
                      <a:pt x="0" y="39685"/>
                      <a:pt x="39685" y="0"/>
                      <a:pt x="88639" y="0"/>
                    </a:cubicBezTo>
                    <a:close/>
                  </a:path>
                </a:pathLst>
              </a:custGeom>
              <a:solidFill>
                <a:srgbClr val="182567"/>
              </a:solidFill>
            </p:spPr>
          </p:sp>
          <p:sp>
            <p:nvSpPr>
              <p:cNvPr name="TextBox 64" id="64"/>
              <p:cNvSpPr txBox="true"/>
              <p:nvPr/>
            </p:nvSpPr>
            <p:spPr>
              <a:xfrm>
                <a:off x="0" y="-76200"/>
                <a:ext cx="812800" cy="253477"/>
              </a:xfrm>
              <a:prstGeom prst="rect">
                <a:avLst/>
              </a:prstGeom>
            </p:spPr>
            <p:txBody>
              <a:bodyPr anchor="ctr" rtlCol="false" tIns="50800" lIns="50800" bIns="50800" rIns="50800"/>
              <a:lstStyle/>
              <a:p>
                <a:pPr algn="ctr">
                  <a:lnSpc>
                    <a:spcPts val="2687"/>
                  </a:lnSpc>
                </a:pPr>
              </a:p>
            </p:txBody>
          </p:sp>
        </p:grpSp>
        <p:sp>
          <p:nvSpPr>
            <p:cNvPr name="TextBox 65" id="65"/>
            <p:cNvSpPr txBox="true"/>
            <p:nvPr/>
          </p:nvSpPr>
          <p:spPr>
            <a:xfrm rot="0">
              <a:off x="321733" y="160948"/>
              <a:ext cx="4191001" cy="546997"/>
            </a:xfrm>
            <a:prstGeom prst="rect">
              <a:avLst/>
            </a:prstGeom>
          </p:spPr>
          <p:txBody>
            <a:bodyPr anchor="t" rtlCol="false" tIns="0" lIns="0" bIns="0" rIns="0">
              <a:spAutoFit/>
            </a:bodyPr>
            <a:lstStyle/>
            <a:p>
              <a:pPr algn="ctr">
                <a:lnSpc>
                  <a:spcPts val="3202"/>
                </a:lnSpc>
              </a:pPr>
              <a:r>
                <a:rPr lang="en-US" sz="2558">
                  <a:solidFill>
                    <a:srgbClr val="FFFFFF"/>
                  </a:solidFill>
                  <a:latin typeface="Roboto"/>
                  <a:ea typeface="Roboto"/>
                  <a:cs typeface="Roboto"/>
                  <a:sym typeface="Roboto"/>
                </a:rPr>
                <a:t>AHAD PARVAIZ</a:t>
              </a:r>
            </a:p>
          </p:txBody>
        </p:sp>
      </p:grpSp>
    </p:spTree>
  </p:cSld>
  <p:clrMapOvr>
    <a:masterClrMapping/>
  </p:clrMapOvr>
  <p:transition spd="fast">
    <p:push dir="l"/>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C1D1F">
                <a:alpha val="90196"/>
              </a:srgbClr>
            </a:solidFill>
          </p:spPr>
        </p:sp>
      </p:grpSp>
      <p:sp>
        <p:nvSpPr>
          <p:cNvPr name="TextBox 6" id="6"/>
          <p:cNvSpPr txBox="true"/>
          <p:nvPr/>
        </p:nvSpPr>
        <p:spPr>
          <a:xfrm rot="0">
            <a:off x="5581799" y="361206"/>
            <a:ext cx="7124403" cy="471487"/>
          </a:xfrm>
          <a:prstGeom prst="rect">
            <a:avLst/>
          </a:prstGeom>
        </p:spPr>
        <p:txBody>
          <a:bodyPr anchor="t" rtlCol="false" tIns="0" lIns="0" bIns="0" rIns="0">
            <a:spAutoFit/>
          </a:bodyPr>
          <a:lstStyle/>
          <a:p>
            <a:pPr algn="ctr">
              <a:lnSpc>
                <a:spcPts val="3437"/>
              </a:lnSpc>
            </a:pPr>
            <a:r>
              <a:rPr lang="en-US" sz="2750">
                <a:solidFill>
                  <a:srgbClr val="FFFFFF"/>
                </a:solidFill>
                <a:latin typeface="Roboto"/>
                <a:ea typeface="Roboto"/>
                <a:cs typeface="Roboto"/>
                <a:sym typeface="Roboto"/>
              </a:rPr>
              <a:t>Spotting the Red Flags: Real-World Examples</a:t>
            </a:r>
          </a:p>
        </p:txBody>
      </p:sp>
      <p:sp>
        <p:nvSpPr>
          <p:cNvPr name="TextBox 7" id="7"/>
          <p:cNvSpPr txBox="true"/>
          <p:nvPr/>
        </p:nvSpPr>
        <p:spPr>
          <a:xfrm rot="0">
            <a:off x="1203325" y="1479051"/>
            <a:ext cx="5718919" cy="442766"/>
          </a:xfrm>
          <a:prstGeom prst="rect">
            <a:avLst/>
          </a:prstGeom>
        </p:spPr>
        <p:txBody>
          <a:bodyPr anchor="t" rtlCol="false" tIns="0" lIns="0" bIns="0" rIns="0">
            <a:spAutoFit/>
          </a:bodyPr>
          <a:lstStyle/>
          <a:p>
            <a:pPr algn="l">
              <a:lnSpc>
                <a:spcPts val="3458"/>
              </a:lnSpc>
            </a:pPr>
            <a:r>
              <a:rPr lang="en-US" sz="2724">
                <a:solidFill>
                  <a:srgbClr val="FFFFFF"/>
                </a:solidFill>
                <a:latin typeface="Roboto"/>
                <a:ea typeface="Roboto"/>
                <a:cs typeface="Roboto"/>
                <a:sym typeface="Roboto"/>
              </a:rPr>
              <a:t>Example 1: Fake PayPal Email </a:t>
            </a:r>
            <a:r>
              <a:rPr lang="en-US" sz="2724">
                <a:solidFill>
                  <a:srgbClr val="000000"/>
                </a:solidFill>
                <a:latin typeface="Roboto"/>
                <a:ea typeface="Roboto"/>
                <a:cs typeface="Roboto"/>
                <a:sym typeface="Roboto"/>
              </a:rPr>
              <a:t>📧</a:t>
            </a:r>
          </a:p>
        </p:txBody>
      </p:sp>
      <p:grpSp>
        <p:nvGrpSpPr>
          <p:cNvPr name="Group 8" id="8"/>
          <p:cNvGrpSpPr/>
          <p:nvPr/>
        </p:nvGrpSpPr>
        <p:grpSpPr>
          <a:xfrm rot="0">
            <a:off x="8724414" y="1032719"/>
            <a:ext cx="9067542" cy="6204049"/>
            <a:chOff x="0" y="0"/>
            <a:chExt cx="11300023" cy="7731522"/>
          </a:xfrm>
        </p:grpSpPr>
        <p:sp>
          <p:nvSpPr>
            <p:cNvPr name="Freeform 9" id="9" descr="preencoded.png"/>
            <p:cNvSpPr/>
            <p:nvPr/>
          </p:nvSpPr>
          <p:spPr>
            <a:xfrm flipH="false" flipV="false" rot="0">
              <a:off x="0" y="0"/>
              <a:ext cx="11300079" cy="7731506"/>
            </a:xfrm>
            <a:custGeom>
              <a:avLst/>
              <a:gdLst/>
              <a:ahLst/>
              <a:cxnLst/>
              <a:rect r="r" b="b" t="t" l="l"/>
              <a:pathLst>
                <a:path h="7731506" w="11300079">
                  <a:moveTo>
                    <a:pt x="0" y="0"/>
                  </a:moveTo>
                  <a:lnTo>
                    <a:pt x="11300079" y="0"/>
                  </a:lnTo>
                  <a:lnTo>
                    <a:pt x="11300079" y="7731506"/>
                  </a:lnTo>
                  <a:lnTo>
                    <a:pt x="0" y="7731506"/>
                  </a:lnTo>
                  <a:lnTo>
                    <a:pt x="0" y="0"/>
                  </a:lnTo>
                  <a:close/>
                </a:path>
              </a:pathLst>
            </a:custGeom>
            <a:blipFill>
              <a:blip r:embed="rId3"/>
              <a:stretch>
                <a:fillRect l="0" t="-4" r="0" b="-4"/>
              </a:stretch>
            </a:blipFill>
          </p:spPr>
        </p:sp>
      </p:grpSp>
      <p:sp>
        <p:nvSpPr>
          <p:cNvPr name="TextBox 10" id="10"/>
          <p:cNvSpPr txBox="true"/>
          <p:nvPr/>
        </p:nvSpPr>
        <p:spPr>
          <a:xfrm rot="0">
            <a:off x="4763" y="2121842"/>
            <a:ext cx="8475018" cy="465942"/>
          </a:xfrm>
          <a:prstGeom prst="rect">
            <a:avLst/>
          </a:prstGeom>
        </p:spPr>
        <p:txBody>
          <a:bodyPr anchor="t" rtlCol="false" tIns="0" lIns="0" bIns="0" rIns="0">
            <a:spAutoFit/>
          </a:bodyPr>
          <a:lstStyle/>
          <a:p>
            <a:pPr algn="l" marL="356290" indent="-178145" lvl="1">
              <a:lnSpc>
                <a:spcPts val="3891"/>
              </a:lnSpc>
              <a:buFont typeface="Arial"/>
              <a:buChar char="•"/>
            </a:pPr>
            <a:r>
              <a:rPr lang="en-US" b="true" sz="2362">
                <a:solidFill>
                  <a:srgbClr val="CFD0D8"/>
                </a:solidFill>
                <a:latin typeface="Roboto Bold"/>
                <a:ea typeface="Roboto Bold"/>
                <a:cs typeface="Roboto Bold"/>
                <a:sym typeface="Roboto Bold"/>
              </a:rPr>
              <a:t>Suspicious Sender:</a:t>
            </a:r>
            <a:r>
              <a:rPr lang="en-US" sz="2362">
                <a:solidFill>
                  <a:srgbClr val="CFD0D8"/>
                </a:solidFill>
                <a:latin typeface="Roboto"/>
                <a:ea typeface="Roboto"/>
                <a:cs typeface="Roboto"/>
                <a:sym typeface="Roboto"/>
              </a:rPr>
              <a:t> Look for mismatched sender addresses.</a:t>
            </a:r>
          </a:p>
        </p:txBody>
      </p:sp>
      <p:sp>
        <p:nvSpPr>
          <p:cNvPr name="TextBox 11" id="11"/>
          <p:cNvSpPr txBox="true"/>
          <p:nvPr/>
        </p:nvSpPr>
        <p:spPr>
          <a:xfrm rot="0">
            <a:off x="0" y="4387090"/>
            <a:ext cx="8475018" cy="585834"/>
          </a:xfrm>
          <a:prstGeom prst="rect">
            <a:avLst/>
          </a:prstGeom>
        </p:spPr>
        <p:txBody>
          <a:bodyPr anchor="t" rtlCol="false" tIns="0" lIns="0" bIns="0" rIns="0">
            <a:spAutoFit/>
          </a:bodyPr>
          <a:lstStyle/>
          <a:p>
            <a:pPr algn="l" marL="356290" indent="-178145" lvl="1">
              <a:lnSpc>
                <a:spcPts val="2197"/>
              </a:lnSpc>
              <a:buFont typeface="Arial"/>
              <a:buChar char="•"/>
            </a:pPr>
            <a:r>
              <a:rPr lang="en-US" b="true" sz="2362">
                <a:solidFill>
                  <a:srgbClr val="CFD0D8"/>
                </a:solidFill>
                <a:latin typeface="Roboto Bold"/>
                <a:ea typeface="Roboto Bold"/>
                <a:cs typeface="Roboto Bold"/>
                <a:sym typeface="Roboto Bold"/>
              </a:rPr>
              <a:t>Urgent Tone:</a:t>
            </a:r>
            <a:r>
              <a:rPr lang="en-US" sz="2362">
                <a:solidFill>
                  <a:srgbClr val="CFD0D8"/>
                </a:solidFill>
                <a:latin typeface="Roboto"/>
                <a:ea typeface="Roboto"/>
                <a:cs typeface="Roboto"/>
                <a:sym typeface="Roboto"/>
              </a:rPr>
              <a:t> Demands immediate action or threatens consequences.</a:t>
            </a:r>
          </a:p>
        </p:txBody>
      </p:sp>
      <p:sp>
        <p:nvSpPr>
          <p:cNvPr name="TextBox 12" id="12"/>
          <p:cNvSpPr txBox="true"/>
          <p:nvPr/>
        </p:nvSpPr>
        <p:spPr>
          <a:xfrm rot="0">
            <a:off x="0" y="3591790"/>
            <a:ext cx="8475018" cy="585749"/>
          </a:xfrm>
          <a:prstGeom prst="rect">
            <a:avLst/>
          </a:prstGeom>
        </p:spPr>
        <p:txBody>
          <a:bodyPr anchor="t" rtlCol="false" tIns="0" lIns="0" bIns="0" rIns="0">
            <a:spAutoFit/>
          </a:bodyPr>
          <a:lstStyle/>
          <a:p>
            <a:pPr algn="l" marL="355918" indent="-177959" lvl="1">
              <a:lnSpc>
                <a:spcPts val="2194"/>
              </a:lnSpc>
              <a:buFont typeface="Arial"/>
              <a:buChar char="•"/>
            </a:pPr>
            <a:r>
              <a:rPr lang="en-US" b="true" sz="2360">
                <a:solidFill>
                  <a:srgbClr val="CFD0D8"/>
                </a:solidFill>
                <a:latin typeface="Roboto Bold"/>
                <a:ea typeface="Roboto Bold"/>
                <a:cs typeface="Roboto Bold"/>
                <a:sym typeface="Roboto Bold"/>
              </a:rPr>
              <a:t>Spelling/Grammar:</a:t>
            </a:r>
            <a:r>
              <a:rPr lang="en-US" sz="2360">
                <a:solidFill>
                  <a:srgbClr val="CFD0D8"/>
                </a:solidFill>
                <a:latin typeface="Roboto"/>
                <a:ea typeface="Roboto"/>
                <a:cs typeface="Roboto"/>
                <a:sym typeface="Roboto"/>
              </a:rPr>
              <a:t> Professional companies rarely make such errors.</a:t>
            </a:r>
          </a:p>
        </p:txBody>
      </p:sp>
      <p:sp>
        <p:nvSpPr>
          <p:cNvPr name="TextBox 13" id="13"/>
          <p:cNvSpPr txBox="true"/>
          <p:nvPr/>
        </p:nvSpPr>
        <p:spPr>
          <a:xfrm rot="0">
            <a:off x="0" y="2796491"/>
            <a:ext cx="8475018" cy="585749"/>
          </a:xfrm>
          <a:prstGeom prst="rect">
            <a:avLst/>
          </a:prstGeom>
        </p:spPr>
        <p:txBody>
          <a:bodyPr anchor="t" rtlCol="false" tIns="0" lIns="0" bIns="0" rIns="0">
            <a:spAutoFit/>
          </a:bodyPr>
          <a:lstStyle/>
          <a:p>
            <a:pPr algn="l" marL="355918" indent="-177959" lvl="1">
              <a:lnSpc>
                <a:spcPts val="2194"/>
              </a:lnSpc>
              <a:buFont typeface="Arial"/>
              <a:buChar char="•"/>
            </a:pPr>
            <a:r>
              <a:rPr lang="en-US" b="true" sz="2360">
                <a:solidFill>
                  <a:srgbClr val="CFD0D8"/>
                </a:solidFill>
                <a:latin typeface="Roboto Bold"/>
                <a:ea typeface="Roboto Bold"/>
                <a:cs typeface="Roboto Bold"/>
                <a:sym typeface="Roboto Bold"/>
              </a:rPr>
              <a:t>Malicious Link:</a:t>
            </a:r>
            <a:r>
              <a:rPr lang="en-US" sz="2360">
                <a:solidFill>
                  <a:srgbClr val="CFD0D8"/>
                </a:solidFill>
                <a:latin typeface="Roboto"/>
                <a:ea typeface="Roboto"/>
                <a:cs typeface="Roboto"/>
                <a:sym typeface="Roboto"/>
              </a:rPr>
              <a:t> Hover over links to check the true destination.</a:t>
            </a:r>
          </a:p>
        </p:txBody>
      </p:sp>
      <p:grpSp>
        <p:nvGrpSpPr>
          <p:cNvPr name="Group 14" id="14"/>
          <p:cNvGrpSpPr/>
          <p:nvPr/>
        </p:nvGrpSpPr>
        <p:grpSpPr>
          <a:xfrm rot="0">
            <a:off x="496044" y="9344534"/>
            <a:ext cx="17295911" cy="27235"/>
            <a:chOff x="0" y="0"/>
            <a:chExt cx="23061215" cy="36313"/>
          </a:xfrm>
        </p:grpSpPr>
        <p:sp>
          <p:nvSpPr>
            <p:cNvPr name="Freeform 15" id="15"/>
            <p:cNvSpPr/>
            <p:nvPr/>
          </p:nvSpPr>
          <p:spPr>
            <a:xfrm flipH="false" flipV="false" rot="0">
              <a:off x="0" y="0"/>
              <a:ext cx="23061168" cy="36322"/>
            </a:xfrm>
            <a:custGeom>
              <a:avLst/>
              <a:gdLst/>
              <a:ahLst/>
              <a:cxnLst/>
              <a:rect r="r" b="b" t="t" l="l"/>
              <a:pathLst>
                <a:path h="36322" w="23061168">
                  <a:moveTo>
                    <a:pt x="0" y="0"/>
                  </a:moveTo>
                  <a:lnTo>
                    <a:pt x="23061168" y="0"/>
                  </a:lnTo>
                  <a:lnTo>
                    <a:pt x="23061168" y="36322"/>
                  </a:lnTo>
                  <a:lnTo>
                    <a:pt x="0" y="36322"/>
                  </a:lnTo>
                  <a:close/>
                </a:path>
              </a:pathLst>
            </a:custGeom>
            <a:solidFill>
              <a:srgbClr val="CFD0D8">
                <a:alpha val="24706"/>
              </a:srgbClr>
            </a:solidFill>
          </p:spPr>
        </p:sp>
      </p:grpSp>
      <p:sp>
        <p:nvSpPr>
          <p:cNvPr name="TextBox 16" id="16"/>
          <p:cNvSpPr txBox="true"/>
          <p:nvPr/>
        </p:nvSpPr>
        <p:spPr>
          <a:xfrm rot="0">
            <a:off x="1028700" y="5258674"/>
            <a:ext cx="5695504" cy="828947"/>
          </a:xfrm>
          <a:prstGeom prst="rect">
            <a:avLst/>
          </a:prstGeom>
        </p:spPr>
        <p:txBody>
          <a:bodyPr anchor="t" rtlCol="false" tIns="0" lIns="0" bIns="0" rIns="0">
            <a:spAutoFit/>
          </a:bodyPr>
          <a:lstStyle/>
          <a:p>
            <a:pPr algn="ctr">
              <a:lnSpc>
                <a:spcPts val="3252"/>
              </a:lnSpc>
            </a:pPr>
            <a:r>
              <a:rPr lang="en-US" sz="2587">
                <a:solidFill>
                  <a:srgbClr val="FFFFFF"/>
                </a:solidFill>
                <a:latin typeface="Roboto"/>
                <a:ea typeface="Roboto"/>
                <a:cs typeface="Roboto"/>
                <a:sym typeface="Roboto"/>
              </a:rPr>
              <a:t>Your Action Plan: Recognize, Report, Protect!</a:t>
            </a:r>
          </a:p>
        </p:txBody>
      </p:sp>
      <p:grpSp>
        <p:nvGrpSpPr>
          <p:cNvPr name="Group 17" id="17"/>
          <p:cNvGrpSpPr/>
          <p:nvPr/>
        </p:nvGrpSpPr>
        <p:grpSpPr>
          <a:xfrm rot="0">
            <a:off x="160248" y="6249546"/>
            <a:ext cx="328464" cy="328464"/>
            <a:chOff x="0" y="0"/>
            <a:chExt cx="437952" cy="437952"/>
          </a:xfrm>
        </p:grpSpPr>
        <p:sp>
          <p:nvSpPr>
            <p:cNvPr name="Freeform 18" id="18"/>
            <p:cNvSpPr/>
            <p:nvPr/>
          </p:nvSpPr>
          <p:spPr>
            <a:xfrm flipH="false" flipV="false" rot="0">
              <a:off x="6350" y="6350"/>
              <a:ext cx="425196" cy="425196"/>
            </a:xfrm>
            <a:custGeom>
              <a:avLst/>
              <a:gdLst/>
              <a:ahLst/>
              <a:cxnLst/>
              <a:rect r="r" b="b" t="t" l="l"/>
              <a:pathLst>
                <a:path h="425196" w="425196">
                  <a:moveTo>
                    <a:pt x="0" y="79375"/>
                  </a:moveTo>
                  <a:cubicBezTo>
                    <a:pt x="0" y="35560"/>
                    <a:pt x="35560" y="0"/>
                    <a:pt x="79375" y="0"/>
                  </a:cubicBezTo>
                  <a:lnTo>
                    <a:pt x="345821" y="0"/>
                  </a:lnTo>
                  <a:cubicBezTo>
                    <a:pt x="389636" y="0"/>
                    <a:pt x="425196" y="35560"/>
                    <a:pt x="425196" y="79375"/>
                  </a:cubicBezTo>
                  <a:lnTo>
                    <a:pt x="425196" y="345821"/>
                  </a:lnTo>
                  <a:cubicBezTo>
                    <a:pt x="425196" y="389636"/>
                    <a:pt x="389636" y="425196"/>
                    <a:pt x="345821" y="425196"/>
                  </a:cubicBezTo>
                  <a:lnTo>
                    <a:pt x="79375" y="425196"/>
                  </a:lnTo>
                  <a:cubicBezTo>
                    <a:pt x="35560" y="425196"/>
                    <a:pt x="0" y="389763"/>
                    <a:pt x="0" y="345821"/>
                  </a:cubicBezTo>
                  <a:close/>
                </a:path>
              </a:pathLst>
            </a:custGeom>
            <a:solidFill>
              <a:srgbClr val="182567"/>
            </a:solidFill>
          </p:spPr>
        </p:sp>
        <p:sp>
          <p:nvSpPr>
            <p:cNvPr name="Freeform 19" id="19"/>
            <p:cNvSpPr/>
            <p:nvPr/>
          </p:nvSpPr>
          <p:spPr>
            <a:xfrm flipH="false" flipV="false" rot="0">
              <a:off x="0" y="0"/>
              <a:ext cx="437896" cy="437896"/>
            </a:xfrm>
            <a:custGeom>
              <a:avLst/>
              <a:gdLst/>
              <a:ahLst/>
              <a:cxnLst/>
              <a:rect r="r" b="b" t="t" l="l"/>
              <a:pathLst>
                <a:path h="437896" w="437896">
                  <a:moveTo>
                    <a:pt x="0" y="85725"/>
                  </a:moveTo>
                  <a:cubicBezTo>
                    <a:pt x="0" y="38354"/>
                    <a:pt x="38354" y="0"/>
                    <a:pt x="85725" y="0"/>
                  </a:cubicBezTo>
                  <a:lnTo>
                    <a:pt x="352171" y="0"/>
                  </a:lnTo>
                  <a:lnTo>
                    <a:pt x="352171" y="6350"/>
                  </a:lnTo>
                  <a:lnTo>
                    <a:pt x="352171" y="0"/>
                  </a:lnTo>
                  <a:lnTo>
                    <a:pt x="352171" y="6350"/>
                  </a:lnTo>
                  <a:lnTo>
                    <a:pt x="352171" y="0"/>
                  </a:lnTo>
                  <a:cubicBezTo>
                    <a:pt x="399542" y="0"/>
                    <a:pt x="437896" y="38354"/>
                    <a:pt x="437896" y="85725"/>
                  </a:cubicBezTo>
                  <a:lnTo>
                    <a:pt x="437896" y="352171"/>
                  </a:lnTo>
                  <a:lnTo>
                    <a:pt x="431546" y="352171"/>
                  </a:lnTo>
                  <a:lnTo>
                    <a:pt x="437896" y="352171"/>
                  </a:lnTo>
                  <a:cubicBezTo>
                    <a:pt x="437896" y="399542"/>
                    <a:pt x="399542" y="437896"/>
                    <a:pt x="352171" y="437896"/>
                  </a:cubicBezTo>
                  <a:lnTo>
                    <a:pt x="352171" y="431546"/>
                  </a:lnTo>
                  <a:lnTo>
                    <a:pt x="352171" y="437896"/>
                  </a:lnTo>
                  <a:lnTo>
                    <a:pt x="85725" y="437896"/>
                  </a:lnTo>
                  <a:lnTo>
                    <a:pt x="85725" y="431546"/>
                  </a:lnTo>
                  <a:lnTo>
                    <a:pt x="85725" y="437896"/>
                  </a:lnTo>
                  <a:cubicBezTo>
                    <a:pt x="38354" y="437896"/>
                    <a:pt x="0" y="399542"/>
                    <a:pt x="0" y="352171"/>
                  </a:cubicBezTo>
                  <a:lnTo>
                    <a:pt x="0" y="85725"/>
                  </a:lnTo>
                  <a:lnTo>
                    <a:pt x="6350" y="85725"/>
                  </a:lnTo>
                  <a:lnTo>
                    <a:pt x="0" y="85725"/>
                  </a:lnTo>
                  <a:moveTo>
                    <a:pt x="12700" y="85725"/>
                  </a:moveTo>
                  <a:lnTo>
                    <a:pt x="12700" y="352171"/>
                  </a:lnTo>
                  <a:lnTo>
                    <a:pt x="6350" y="352171"/>
                  </a:lnTo>
                  <a:lnTo>
                    <a:pt x="12700" y="352171"/>
                  </a:lnTo>
                  <a:cubicBezTo>
                    <a:pt x="12700" y="392557"/>
                    <a:pt x="45339" y="425196"/>
                    <a:pt x="85725" y="425196"/>
                  </a:cubicBezTo>
                  <a:lnTo>
                    <a:pt x="352171" y="425196"/>
                  </a:lnTo>
                  <a:cubicBezTo>
                    <a:pt x="392557" y="425196"/>
                    <a:pt x="425196" y="392557"/>
                    <a:pt x="425196" y="352171"/>
                  </a:cubicBezTo>
                  <a:lnTo>
                    <a:pt x="425196" y="85725"/>
                  </a:lnTo>
                  <a:lnTo>
                    <a:pt x="431546" y="85725"/>
                  </a:lnTo>
                  <a:lnTo>
                    <a:pt x="425196" y="85725"/>
                  </a:lnTo>
                  <a:cubicBezTo>
                    <a:pt x="425196" y="45339"/>
                    <a:pt x="392557" y="12700"/>
                    <a:pt x="352171" y="12700"/>
                  </a:cubicBezTo>
                  <a:lnTo>
                    <a:pt x="85725" y="12700"/>
                  </a:lnTo>
                  <a:lnTo>
                    <a:pt x="85725" y="6350"/>
                  </a:lnTo>
                  <a:lnTo>
                    <a:pt x="85725" y="12700"/>
                  </a:lnTo>
                  <a:cubicBezTo>
                    <a:pt x="45339" y="12700"/>
                    <a:pt x="12700" y="45339"/>
                    <a:pt x="12700" y="85725"/>
                  </a:cubicBezTo>
                  <a:close/>
                </a:path>
              </a:pathLst>
            </a:custGeom>
            <a:solidFill>
              <a:srgbClr val="313E80"/>
            </a:solidFill>
          </p:spPr>
        </p:sp>
      </p:grpSp>
      <p:grpSp>
        <p:nvGrpSpPr>
          <p:cNvPr name="Group 20" id="20"/>
          <p:cNvGrpSpPr/>
          <p:nvPr/>
        </p:nvGrpSpPr>
        <p:grpSpPr>
          <a:xfrm rot="0">
            <a:off x="218143" y="6280800"/>
            <a:ext cx="212526" cy="265808"/>
            <a:chOff x="0" y="0"/>
            <a:chExt cx="283368" cy="354410"/>
          </a:xfrm>
        </p:grpSpPr>
        <p:sp>
          <p:nvSpPr>
            <p:cNvPr name="Freeform 21" id="21" descr="preencoded.png"/>
            <p:cNvSpPr/>
            <p:nvPr/>
          </p:nvSpPr>
          <p:spPr>
            <a:xfrm flipH="false" flipV="false" rot="0">
              <a:off x="0" y="0"/>
              <a:ext cx="283337" cy="354457"/>
            </a:xfrm>
            <a:custGeom>
              <a:avLst/>
              <a:gdLst/>
              <a:ahLst/>
              <a:cxnLst/>
              <a:rect r="r" b="b" t="t" l="l"/>
              <a:pathLst>
                <a:path h="354457" w="283337">
                  <a:moveTo>
                    <a:pt x="0" y="0"/>
                  </a:moveTo>
                  <a:lnTo>
                    <a:pt x="283337" y="0"/>
                  </a:lnTo>
                  <a:lnTo>
                    <a:pt x="283337" y="354457"/>
                  </a:lnTo>
                  <a:lnTo>
                    <a:pt x="0" y="354457"/>
                  </a:lnTo>
                  <a:lnTo>
                    <a:pt x="0" y="0"/>
                  </a:lnTo>
                  <a:close/>
                </a:path>
              </a:pathLst>
            </a:custGeom>
            <a:blipFill>
              <a:blip r:embed="rId4"/>
              <a:stretch>
                <a:fillRect l="0" t="-880" r="-11" b="-867"/>
              </a:stretch>
            </a:blipFill>
          </p:spPr>
        </p:sp>
      </p:grpSp>
      <p:sp>
        <p:nvSpPr>
          <p:cNvPr name="TextBox 22" id="22"/>
          <p:cNvSpPr txBox="true"/>
          <p:nvPr/>
        </p:nvSpPr>
        <p:spPr>
          <a:xfrm rot="0">
            <a:off x="625634" y="6293450"/>
            <a:ext cx="1771947" cy="335367"/>
          </a:xfrm>
          <a:prstGeom prst="rect">
            <a:avLst/>
          </a:prstGeom>
        </p:spPr>
        <p:txBody>
          <a:bodyPr anchor="t" rtlCol="false" tIns="0" lIns="0" bIns="0" rIns="0">
            <a:spAutoFit/>
          </a:bodyPr>
          <a:lstStyle/>
          <a:p>
            <a:pPr algn="l">
              <a:lnSpc>
                <a:spcPts val="2669"/>
              </a:lnSpc>
            </a:pPr>
            <a:r>
              <a:rPr lang="en-US" sz="2174">
                <a:solidFill>
                  <a:srgbClr val="CFD0D8"/>
                </a:solidFill>
                <a:latin typeface="Roboto"/>
                <a:ea typeface="Roboto"/>
                <a:cs typeface="Roboto"/>
                <a:sym typeface="Roboto"/>
              </a:rPr>
              <a:t>Always Verify</a:t>
            </a:r>
          </a:p>
        </p:txBody>
      </p:sp>
      <p:sp>
        <p:nvSpPr>
          <p:cNvPr name="TextBox 23" id="23"/>
          <p:cNvSpPr txBox="true"/>
          <p:nvPr/>
        </p:nvSpPr>
        <p:spPr>
          <a:xfrm rot="0">
            <a:off x="625634" y="6647512"/>
            <a:ext cx="8098780" cy="463915"/>
          </a:xfrm>
          <a:prstGeom prst="rect">
            <a:avLst/>
          </a:prstGeom>
        </p:spPr>
        <p:txBody>
          <a:bodyPr anchor="t" rtlCol="false" tIns="0" lIns="0" bIns="0" rIns="0">
            <a:spAutoFit/>
          </a:bodyPr>
          <a:lstStyle/>
          <a:p>
            <a:pPr algn="l">
              <a:lnSpc>
                <a:spcPts val="1732"/>
              </a:lnSpc>
            </a:pPr>
            <a:r>
              <a:rPr lang="en-US" sz="1862">
                <a:solidFill>
                  <a:srgbClr val="CFD0D8"/>
                </a:solidFill>
                <a:latin typeface="Roboto"/>
                <a:ea typeface="Roboto"/>
                <a:cs typeface="Roboto"/>
                <a:sym typeface="Roboto"/>
              </a:rPr>
              <a:t>Before clicking links or sharing info, verify the sender via official channels (phone call, separate browser search).</a:t>
            </a:r>
          </a:p>
        </p:txBody>
      </p:sp>
      <p:grpSp>
        <p:nvGrpSpPr>
          <p:cNvPr name="Group 24" id="24"/>
          <p:cNvGrpSpPr/>
          <p:nvPr/>
        </p:nvGrpSpPr>
        <p:grpSpPr>
          <a:xfrm rot="0">
            <a:off x="218143" y="7478779"/>
            <a:ext cx="328464" cy="328464"/>
            <a:chOff x="0" y="0"/>
            <a:chExt cx="437952" cy="437952"/>
          </a:xfrm>
        </p:grpSpPr>
        <p:sp>
          <p:nvSpPr>
            <p:cNvPr name="Freeform 25" id="25"/>
            <p:cNvSpPr/>
            <p:nvPr/>
          </p:nvSpPr>
          <p:spPr>
            <a:xfrm flipH="false" flipV="false" rot="0">
              <a:off x="6350" y="6350"/>
              <a:ext cx="425196" cy="425196"/>
            </a:xfrm>
            <a:custGeom>
              <a:avLst/>
              <a:gdLst/>
              <a:ahLst/>
              <a:cxnLst/>
              <a:rect r="r" b="b" t="t" l="l"/>
              <a:pathLst>
                <a:path h="425196" w="425196">
                  <a:moveTo>
                    <a:pt x="0" y="79375"/>
                  </a:moveTo>
                  <a:cubicBezTo>
                    <a:pt x="0" y="35560"/>
                    <a:pt x="35560" y="0"/>
                    <a:pt x="79375" y="0"/>
                  </a:cubicBezTo>
                  <a:lnTo>
                    <a:pt x="345821" y="0"/>
                  </a:lnTo>
                  <a:cubicBezTo>
                    <a:pt x="389636" y="0"/>
                    <a:pt x="425196" y="35560"/>
                    <a:pt x="425196" y="79375"/>
                  </a:cubicBezTo>
                  <a:lnTo>
                    <a:pt x="425196" y="345821"/>
                  </a:lnTo>
                  <a:cubicBezTo>
                    <a:pt x="425196" y="389636"/>
                    <a:pt x="389636" y="425196"/>
                    <a:pt x="345821" y="425196"/>
                  </a:cubicBezTo>
                  <a:lnTo>
                    <a:pt x="79375" y="425196"/>
                  </a:lnTo>
                  <a:cubicBezTo>
                    <a:pt x="35560" y="425196"/>
                    <a:pt x="0" y="389763"/>
                    <a:pt x="0" y="345821"/>
                  </a:cubicBezTo>
                  <a:close/>
                </a:path>
              </a:pathLst>
            </a:custGeom>
            <a:solidFill>
              <a:srgbClr val="182567"/>
            </a:solidFill>
          </p:spPr>
        </p:sp>
        <p:sp>
          <p:nvSpPr>
            <p:cNvPr name="Freeform 26" id="26"/>
            <p:cNvSpPr/>
            <p:nvPr/>
          </p:nvSpPr>
          <p:spPr>
            <a:xfrm flipH="false" flipV="false" rot="0">
              <a:off x="0" y="0"/>
              <a:ext cx="437896" cy="437896"/>
            </a:xfrm>
            <a:custGeom>
              <a:avLst/>
              <a:gdLst/>
              <a:ahLst/>
              <a:cxnLst/>
              <a:rect r="r" b="b" t="t" l="l"/>
              <a:pathLst>
                <a:path h="437896" w="437896">
                  <a:moveTo>
                    <a:pt x="0" y="85725"/>
                  </a:moveTo>
                  <a:cubicBezTo>
                    <a:pt x="0" y="38354"/>
                    <a:pt x="38354" y="0"/>
                    <a:pt x="85725" y="0"/>
                  </a:cubicBezTo>
                  <a:lnTo>
                    <a:pt x="352171" y="0"/>
                  </a:lnTo>
                  <a:lnTo>
                    <a:pt x="352171" y="6350"/>
                  </a:lnTo>
                  <a:lnTo>
                    <a:pt x="352171" y="0"/>
                  </a:lnTo>
                  <a:lnTo>
                    <a:pt x="352171" y="6350"/>
                  </a:lnTo>
                  <a:lnTo>
                    <a:pt x="352171" y="0"/>
                  </a:lnTo>
                  <a:cubicBezTo>
                    <a:pt x="399542" y="0"/>
                    <a:pt x="437896" y="38354"/>
                    <a:pt x="437896" y="85725"/>
                  </a:cubicBezTo>
                  <a:lnTo>
                    <a:pt x="437896" y="352171"/>
                  </a:lnTo>
                  <a:lnTo>
                    <a:pt x="431546" y="352171"/>
                  </a:lnTo>
                  <a:lnTo>
                    <a:pt x="437896" y="352171"/>
                  </a:lnTo>
                  <a:cubicBezTo>
                    <a:pt x="437896" y="399542"/>
                    <a:pt x="399542" y="437896"/>
                    <a:pt x="352171" y="437896"/>
                  </a:cubicBezTo>
                  <a:lnTo>
                    <a:pt x="352171" y="431546"/>
                  </a:lnTo>
                  <a:lnTo>
                    <a:pt x="352171" y="437896"/>
                  </a:lnTo>
                  <a:lnTo>
                    <a:pt x="85725" y="437896"/>
                  </a:lnTo>
                  <a:lnTo>
                    <a:pt x="85725" y="431546"/>
                  </a:lnTo>
                  <a:lnTo>
                    <a:pt x="85725" y="437896"/>
                  </a:lnTo>
                  <a:cubicBezTo>
                    <a:pt x="38354" y="437896"/>
                    <a:pt x="0" y="399542"/>
                    <a:pt x="0" y="352171"/>
                  </a:cubicBezTo>
                  <a:lnTo>
                    <a:pt x="0" y="85725"/>
                  </a:lnTo>
                  <a:lnTo>
                    <a:pt x="6350" y="85725"/>
                  </a:lnTo>
                  <a:lnTo>
                    <a:pt x="0" y="85725"/>
                  </a:lnTo>
                  <a:moveTo>
                    <a:pt x="12700" y="85725"/>
                  </a:moveTo>
                  <a:lnTo>
                    <a:pt x="12700" y="352171"/>
                  </a:lnTo>
                  <a:lnTo>
                    <a:pt x="6350" y="352171"/>
                  </a:lnTo>
                  <a:lnTo>
                    <a:pt x="12700" y="352171"/>
                  </a:lnTo>
                  <a:cubicBezTo>
                    <a:pt x="12700" y="392557"/>
                    <a:pt x="45339" y="425196"/>
                    <a:pt x="85725" y="425196"/>
                  </a:cubicBezTo>
                  <a:lnTo>
                    <a:pt x="352171" y="425196"/>
                  </a:lnTo>
                  <a:cubicBezTo>
                    <a:pt x="392557" y="425196"/>
                    <a:pt x="425196" y="392557"/>
                    <a:pt x="425196" y="352171"/>
                  </a:cubicBezTo>
                  <a:lnTo>
                    <a:pt x="425196" y="85725"/>
                  </a:lnTo>
                  <a:lnTo>
                    <a:pt x="431546" y="85725"/>
                  </a:lnTo>
                  <a:lnTo>
                    <a:pt x="425196" y="85725"/>
                  </a:lnTo>
                  <a:cubicBezTo>
                    <a:pt x="425196" y="45339"/>
                    <a:pt x="392557" y="12700"/>
                    <a:pt x="352171" y="12700"/>
                  </a:cubicBezTo>
                  <a:lnTo>
                    <a:pt x="85725" y="12700"/>
                  </a:lnTo>
                  <a:lnTo>
                    <a:pt x="85725" y="6350"/>
                  </a:lnTo>
                  <a:lnTo>
                    <a:pt x="85725" y="12700"/>
                  </a:lnTo>
                  <a:cubicBezTo>
                    <a:pt x="45339" y="12700"/>
                    <a:pt x="12700" y="45339"/>
                    <a:pt x="12700" y="85725"/>
                  </a:cubicBezTo>
                  <a:close/>
                </a:path>
              </a:pathLst>
            </a:custGeom>
            <a:solidFill>
              <a:srgbClr val="313E80"/>
            </a:solidFill>
          </p:spPr>
        </p:sp>
      </p:grpSp>
      <p:grpSp>
        <p:nvGrpSpPr>
          <p:cNvPr name="Group 27" id="27"/>
          <p:cNvGrpSpPr/>
          <p:nvPr/>
        </p:nvGrpSpPr>
        <p:grpSpPr>
          <a:xfrm rot="0">
            <a:off x="276038" y="7510033"/>
            <a:ext cx="212526" cy="265808"/>
            <a:chOff x="0" y="0"/>
            <a:chExt cx="283368" cy="354410"/>
          </a:xfrm>
        </p:grpSpPr>
        <p:sp>
          <p:nvSpPr>
            <p:cNvPr name="Freeform 28" id="28" descr="preencoded.png"/>
            <p:cNvSpPr/>
            <p:nvPr/>
          </p:nvSpPr>
          <p:spPr>
            <a:xfrm flipH="false" flipV="false" rot="0">
              <a:off x="0" y="0"/>
              <a:ext cx="283337" cy="354457"/>
            </a:xfrm>
            <a:custGeom>
              <a:avLst/>
              <a:gdLst/>
              <a:ahLst/>
              <a:cxnLst/>
              <a:rect r="r" b="b" t="t" l="l"/>
              <a:pathLst>
                <a:path h="354457" w="283337">
                  <a:moveTo>
                    <a:pt x="0" y="0"/>
                  </a:moveTo>
                  <a:lnTo>
                    <a:pt x="283337" y="0"/>
                  </a:lnTo>
                  <a:lnTo>
                    <a:pt x="283337" y="354457"/>
                  </a:lnTo>
                  <a:lnTo>
                    <a:pt x="0" y="354457"/>
                  </a:lnTo>
                  <a:lnTo>
                    <a:pt x="0" y="0"/>
                  </a:lnTo>
                  <a:close/>
                </a:path>
              </a:pathLst>
            </a:custGeom>
            <a:blipFill>
              <a:blip r:embed="rId5"/>
              <a:stretch>
                <a:fillRect l="0" t="-880" r="-11" b="-867"/>
              </a:stretch>
            </a:blipFill>
          </p:spPr>
        </p:sp>
      </p:grpSp>
      <p:sp>
        <p:nvSpPr>
          <p:cNvPr name="TextBox 29" id="29"/>
          <p:cNvSpPr txBox="true"/>
          <p:nvPr/>
        </p:nvSpPr>
        <p:spPr>
          <a:xfrm rot="0">
            <a:off x="683529" y="7513158"/>
            <a:ext cx="1792337" cy="734724"/>
          </a:xfrm>
          <a:prstGeom prst="rect">
            <a:avLst/>
          </a:prstGeom>
        </p:spPr>
        <p:txBody>
          <a:bodyPr anchor="t" rtlCol="false" tIns="0" lIns="0" bIns="0" rIns="0">
            <a:spAutoFit/>
          </a:bodyPr>
          <a:lstStyle/>
          <a:p>
            <a:pPr algn="l">
              <a:lnSpc>
                <a:spcPts val="2914"/>
              </a:lnSpc>
            </a:pPr>
            <a:r>
              <a:rPr lang="en-US" sz="2374">
                <a:solidFill>
                  <a:srgbClr val="CFD0D8"/>
                </a:solidFill>
                <a:latin typeface="Roboto"/>
                <a:ea typeface="Roboto"/>
                <a:cs typeface="Roboto"/>
                <a:sym typeface="Roboto"/>
              </a:rPr>
              <a:t>Think Before You Click</a:t>
            </a:r>
          </a:p>
        </p:txBody>
      </p:sp>
      <p:sp>
        <p:nvSpPr>
          <p:cNvPr name="TextBox 30" id="30"/>
          <p:cNvSpPr txBox="true"/>
          <p:nvPr/>
        </p:nvSpPr>
        <p:spPr>
          <a:xfrm rot="0">
            <a:off x="683529" y="8295507"/>
            <a:ext cx="8098780" cy="499347"/>
          </a:xfrm>
          <a:prstGeom prst="rect">
            <a:avLst/>
          </a:prstGeom>
        </p:spPr>
        <p:txBody>
          <a:bodyPr anchor="t" rtlCol="false" tIns="0" lIns="0" bIns="0" rIns="0">
            <a:spAutoFit/>
          </a:bodyPr>
          <a:lstStyle/>
          <a:p>
            <a:pPr algn="l">
              <a:lnSpc>
                <a:spcPts val="1918"/>
              </a:lnSpc>
            </a:pPr>
            <a:r>
              <a:rPr lang="en-US" sz="2062">
                <a:solidFill>
                  <a:srgbClr val="CFD0D8"/>
                </a:solidFill>
                <a:latin typeface="Roboto"/>
                <a:ea typeface="Roboto"/>
                <a:cs typeface="Roboto"/>
                <a:sym typeface="Roboto"/>
              </a:rPr>
              <a:t>If something feels off, it probably is. Don't click unknown links or download attachments.</a:t>
            </a:r>
          </a:p>
        </p:txBody>
      </p:sp>
      <p:grpSp>
        <p:nvGrpSpPr>
          <p:cNvPr name="Group 31" id="31"/>
          <p:cNvGrpSpPr/>
          <p:nvPr/>
        </p:nvGrpSpPr>
        <p:grpSpPr>
          <a:xfrm rot="0">
            <a:off x="491281" y="10582721"/>
            <a:ext cx="328464" cy="328464"/>
            <a:chOff x="0" y="0"/>
            <a:chExt cx="437952" cy="437952"/>
          </a:xfrm>
        </p:grpSpPr>
        <p:sp>
          <p:nvSpPr>
            <p:cNvPr name="Freeform 32" id="32"/>
            <p:cNvSpPr/>
            <p:nvPr/>
          </p:nvSpPr>
          <p:spPr>
            <a:xfrm flipH="false" flipV="false" rot="0">
              <a:off x="6350" y="6350"/>
              <a:ext cx="425196" cy="425196"/>
            </a:xfrm>
            <a:custGeom>
              <a:avLst/>
              <a:gdLst/>
              <a:ahLst/>
              <a:cxnLst/>
              <a:rect r="r" b="b" t="t" l="l"/>
              <a:pathLst>
                <a:path h="425196" w="425196">
                  <a:moveTo>
                    <a:pt x="0" y="79375"/>
                  </a:moveTo>
                  <a:cubicBezTo>
                    <a:pt x="0" y="35560"/>
                    <a:pt x="35560" y="0"/>
                    <a:pt x="79375" y="0"/>
                  </a:cubicBezTo>
                  <a:lnTo>
                    <a:pt x="345821" y="0"/>
                  </a:lnTo>
                  <a:cubicBezTo>
                    <a:pt x="389636" y="0"/>
                    <a:pt x="425196" y="35560"/>
                    <a:pt x="425196" y="79375"/>
                  </a:cubicBezTo>
                  <a:lnTo>
                    <a:pt x="425196" y="345821"/>
                  </a:lnTo>
                  <a:cubicBezTo>
                    <a:pt x="425196" y="389636"/>
                    <a:pt x="389636" y="425196"/>
                    <a:pt x="345821" y="425196"/>
                  </a:cubicBezTo>
                  <a:lnTo>
                    <a:pt x="79375" y="425196"/>
                  </a:lnTo>
                  <a:cubicBezTo>
                    <a:pt x="35560" y="425196"/>
                    <a:pt x="0" y="389763"/>
                    <a:pt x="0" y="345821"/>
                  </a:cubicBezTo>
                  <a:close/>
                </a:path>
              </a:pathLst>
            </a:custGeom>
            <a:solidFill>
              <a:srgbClr val="182567"/>
            </a:solidFill>
          </p:spPr>
        </p:sp>
        <p:sp>
          <p:nvSpPr>
            <p:cNvPr name="Freeform 33" id="33"/>
            <p:cNvSpPr/>
            <p:nvPr/>
          </p:nvSpPr>
          <p:spPr>
            <a:xfrm flipH="false" flipV="false" rot="0">
              <a:off x="0" y="0"/>
              <a:ext cx="437896" cy="437896"/>
            </a:xfrm>
            <a:custGeom>
              <a:avLst/>
              <a:gdLst/>
              <a:ahLst/>
              <a:cxnLst/>
              <a:rect r="r" b="b" t="t" l="l"/>
              <a:pathLst>
                <a:path h="437896" w="437896">
                  <a:moveTo>
                    <a:pt x="0" y="85725"/>
                  </a:moveTo>
                  <a:cubicBezTo>
                    <a:pt x="0" y="38354"/>
                    <a:pt x="38354" y="0"/>
                    <a:pt x="85725" y="0"/>
                  </a:cubicBezTo>
                  <a:lnTo>
                    <a:pt x="352171" y="0"/>
                  </a:lnTo>
                  <a:lnTo>
                    <a:pt x="352171" y="6350"/>
                  </a:lnTo>
                  <a:lnTo>
                    <a:pt x="352171" y="0"/>
                  </a:lnTo>
                  <a:lnTo>
                    <a:pt x="352171" y="6350"/>
                  </a:lnTo>
                  <a:lnTo>
                    <a:pt x="352171" y="0"/>
                  </a:lnTo>
                  <a:cubicBezTo>
                    <a:pt x="399542" y="0"/>
                    <a:pt x="437896" y="38354"/>
                    <a:pt x="437896" y="85725"/>
                  </a:cubicBezTo>
                  <a:lnTo>
                    <a:pt x="437896" y="352171"/>
                  </a:lnTo>
                  <a:lnTo>
                    <a:pt x="431546" y="352171"/>
                  </a:lnTo>
                  <a:lnTo>
                    <a:pt x="437896" y="352171"/>
                  </a:lnTo>
                  <a:cubicBezTo>
                    <a:pt x="437896" y="399542"/>
                    <a:pt x="399542" y="437896"/>
                    <a:pt x="352171" y="437896"/>
                  </a:cubicBezTo>
                  <a:lnTo>
                    <a:pt x="352171" y="431546"/>
                  </a:lnTo>
                  <a:lnTo>
                    <a:pt x="352171" y="437896"/>
                  </a:lnTo>
                  <a:lnTo>
                    <a:pt x="85725" y="437896"/>
                  </a:lnTo>
                  <a:lnTo>
                    <a:pt x="85725" y="431546"/>
                  </a:lnTo>
                  <a:lnTo>
                    <a:pt x="85725" y="437896"/>
                  </a:lnTo>
                  <a:cubicBezTo>
                    <a:pt x="38354" y="437896"/>
                    <a:pt x="0" y="399542"/>
                    <a:pt x="0" y="352171"/>
                  </a:cubicBezTo>
                  <a:lnTo>
                    <a:pt x="0" y="85725"/>
                  </a:lnTo>
                  <a:lnTo>
                    <a:pt x="6350" y="85725"/>
                  </a:lnTo>
                  <a:lnTo>
                    <a:pt x="0" y="85725"/>
                  </a:lnTo>
                  <a:moveTo>
                    <a:pt x="12700" y="85725"/>
                  </a:moveTo>
                  <a:lnTo>
                    <a:pt x="12700" y="352171"/>
                  </a:lnTo>
                  <a:lnTo>
                    <a:pt x="6350" y="352171"/>
                  </a:lnTo>
                  <a:lnTo>
                    <a:pt x="12700" y="352171"/>
                  </a:lnTo>
                  <a:cubicBezTo>
                    <a:pt x="12700" y="392557"/>
                    <a:pt x="45339" y="425196"/>
                    <a:pt x="85725" y="425196"/>
                  </a:cubicBezTo>
                  <a:lnTo>
                    <a:pt x="352171" y="425196"/>
                  </a:lnTo>
                  <a:cubicBezTo>
                    <a:pt x="392557" y="425196"/>
                    <a:pt x="425196" y="392557"/>
                    <a:pt x="425196" y="352171"/>
                  </a:cubicBezTo>
                  <a:lnTo>
                    <a:pt x="425196" y="85725"/>
                  </a:lnTo>
                  <a:lnTo>
                    <a:pt x="431546" y="85725"/>
                  </a:lnTo>
                  <a:lnTo>
                    <a:pt x="425196" y="85725"/>
                  </a:lnTo>
                  <a:cubicBezTo>
                    <a:pt x="425196" y="45339"/>
                    <a:pt x="392557" y="12700"/>
                    <a:pt x="352171" y="12700"/>
                  </a:cubicBezTo>
                  <a:lnTo>
                    <a:pt x="85725" y="12700"/>
                  </a:lnTo>
                  <a:lnTo>
                    <a:pt x="85725" y="6350"/>
                  </a:lnTo>
                  <a:lnTo>
                    <a:pt x="85725" y="12700"/>
                  </a:lnTo>
                  <a:cubicBezTo>
                    <a:pt x="45339" y="12700"/>
                    <a:pt x="12700" y="45339"/>
                    <a:pt x="12700" y="85725"/>
                  </a:cubicBezTo>
                  <a:close/>
                </a:path>
              </a:pathLst>
            </a:custGeom>
            <a:solidFill>
              <a:srgbClr val="313E80"/>
            </a:solidFill>
          </p:spPr>
        </p:sp>
      </p:grpSp>
      <p:grpSp>
        <p:nvGrpSpPr>
          <p:cNvPr name="Group 34" id="34"/>
          <p:cNvGrpSpPr/>
          <p:nvPr/>
        </p:nvGrpSpPr>
        <p:grpSpPr>
          <a:xfrm rot="0">
            <a:off x="549176" y="10613975"/>
            <a:ext cx="212526" cy="265808"/>
            <a:chOff x="0" y="0"/>
            <a:chExt cx="283368" cy="354410"/>
          </a:xfrm>
        </p:grpSpPr>
        <p:sp>
          <p:nvSpPr>
            <p:cNvPr name="Freeform 35" id="35" descr="preencoded.png"/>
            <p:cNvSpPr/>
            <p:nvPr/>
          </p:nvSpPr>
          <p:spPr>
            <a:xfrm flipH="false" flipV="false" rot="0">
              <a:off x="0" y="0"/>
              <a:ext cx="283337" cy="354457"/>
            </a:xfrm>
            <a:custGeom>
              <a:avLst/>
              <a:gdLst/>
              <a:ahLst/>
              <a:cxnLst/>
              <a:rect r="r" b="b" t="t" l="l"/>
              <a:pathLst>
                <a:path h="354457" w="283337">
                  <a:moveTo>
                    <a:pt x="0" y="0"/>
                  </a:moveTo>
                  <a:lnTo>
                    <a:pt x="283337" y="0"/>
                  </a:lnTo>
                  <a:lnTo>
                    <a:pt x="283337" y="354457"/>
                  </a:lnTo>
                  <a:lnTo>
                    <a:pt x="0" y="354457"/>
                  </a:lnTo>
                  <a:lnTo>
                    <a:pt x="0" y="0"/>
                  </a:lnTo>
                  <a:close/>
                </a:path>
              </a:pathLst>
            </a:custGeom>
            <a:blipFill>
              <a:blip r:embed="rId6"/>
              <a:stretch>
                <a:fillRect l="0" t="-880" r="-11" b="-867"/>
              </a:stretch>
            </a:blipFill>
          </p:spPr>
        </p:sp>
      </p:grpSp>
      <p:sp>
        <p:nvSpPr>
          <p:cNvPr name="TextBox 36" id="36"/>
          <p:cNvSpPr txBox="true"/>
          <p:nvPr/>
        </p:nvSpPr>
        <p:spPr>
          <a:xfrm rot="0">
            <a:off x="956667" y="10626626"/>
            <a:ext cx="1771947" cy="230981"/>
          </a:xfrm>
          <a:prstGeom prst="rect">
            <a:avLst/>
          </a:prstGeom>
        </p:spPr>
        <p:txBody>
          <a:bodyPr anchor="t" rtlCol="false" tIns="0" lIns="0" bIns="0" rIns="0">
            <a:spAutoFit/>
          </a:bodyPr>
          <a:lstStyle/>
          <a:p>
            <a:pPr algn="l">
              <a:lnSpc>
                <a:spcPts val="1687"/>
              </a:lnSpc>
            </a:pPr>
            <a:r>
              <a:rPr lang="en-US" sz="1375">
                <a:solidFill>
                  <a:srgbClr val="CFD0D8"/>
                </a:solidFill>
                <a:latin typeface="Roboto"/>
                <a:ea typeface="Roboto"/>
                <a:cs typeface="Roboto"/>
                <a:sym typeface="Roboto"/>
              </a:rPr>
              <a:t>Use MFA</a:t>
            </a:r>
          </a:p>
        </p:txBody>
      </p:sp>
      <p:sp>
        <p:nvSpPr>
          <p:cNvPr name="TextBox 37" id="37"/>
          <p:cNvSpPr txBox="true"/>
          <p:nvPr/>
        </p:nvSpPr>
        <p:spPr>
          <a:xfrm rot="0">
            <a:off x="956667" y="10885437"/>
            <a:ext cx="8098780" cy="283964"/>
          </a:xfrm>
          <a:prstGeom prst="rect">
            <a:avLst/>
          </a:prstGeom>
        </p:spPr>
        <p:txBody>
          <a:bodyPr anchor="t" rtlCol="false" tIns="0" lIns="0" bIns="0" rIns="0">
            <a:spAutoFit/>
          </a:bodyPr>
          <a:lstStyle/>
          <a:p>
            <a:pPr algn="l">
              <a:lnSpc>
                <a:spcPts val="1750"/>
              </a:lnSpc>
            </a:pPr>
            <a:r>
              <a:rPr lang="en-US" sz="1062">
                <a:solidFill>
                  <a:srgbClr val="CFD0D8"/>
                </a:solidFill>
                <a:latin typeface="Roboto"/>
                <a:ea typeface="Roboto"/>
                <a:cs typeface="Roboto"/>
                <a:sym typeface="Roboto"/>
              </a:rPr>
              <a:t>Enable Multi-Factor Authentication for all accounts to add an extra layer of security.</a:t>
            </a:r>
          </a:p>
        </p:txBody>
      </p:sp>
      <p:grpSp>
        <p:nvGrpSpPr>
          <p:cNvPr name="Group 38" id="38"/>
          <p:cNvGrpSpPr/>
          <p:nvPr/>
        </p:nvGrpSpPr>
        <p:grpSpPr>
          <a:xfrm rot="0">
            <a:off x="9227790" y="10582721"/>
            <a:ext cx="328464" cy="328464"/>
            <a:chOff x="0" y="0"/>
            <a:chExt cx="437952" cy="437952"/>
          </a:xfrm>
        </p:grpSpPr>
        <p:sp>
          <p:nvSpPr>
            <p:cNvPr name="Freeform 39" id="39"/>
            <p:cNvSpPr/>
            <p:nvPr/>
          </p:nvSpPr>
          <p:spPr>
            <a:xfrm flipH="false" flipV="false" rot="0">
              <a:off x="6350" y="6350"/>
              <a:ext cx="425196" cy="425196"/>
            </a:xfrm>
            <a:custGeom>
              <a:avLst/>
              <a:gdLst/>
              <a:ahLst/>
              <a:cxnLst/>
              <a:rect r="r" b="b" t="t" l="l"/>
              <a:pathLst>
                <a:path h="425196" w="425196">
                  <a:moveTo>
                    <a:pt x="0" y="79375"/>
                  </a:moveTo>
                  <a:cubicBezTo>
                    <a:pt x="0" y="35560"/>
                    <a:pt x="35560" y="0"/>
                    <a:pt x="79375" y="0"/>
                  </a:cubicBezTo>
                  <a:lnTo>
                    <a:pt x="345821" y="0"/>
                  </a:lnTo>
                  <a:cubicBezTo>
                    <a:pt x="389636" y="0"/>
                    <a:pt x="425196" y="35560"/>
                    <a:pt x="425196" y="79375"/>
                  </a:cubicBezTo>
                  <a:lnTo>
                    <a:pt x="425196" y="345821"/>
                  </a:lnTo>
                  <a:cubicBezTo>
                    <a:pt x="425196" y="389636"/>
                    <a:pt x="389636" y="425196"/>
                    <a:pt x="345821" y="425196"/>
                  </a:cubicBezTo>
                  <a:lnTo>
                    <a:pt x="79375" y="425196"/>
                  </a:lnTo>
                  <a:cubicBezTo>
                    <a:pt x="35560" y="425196"/>
                    <a:pt x="0" y="389763"/>
                    <a:pt x="0" y="345821"/>
                  </a:cubicBezTo>
                  <a:close/>
                </a:path>
              </a:pathLst>
            </a:custGeom>
            <a:solidFill>
              <a:srgbClr val="182567"/>
            </a:solidFill>
          </p:spPr>
        </p:sp>
        <p:sp>
          <p:nvSpPr>
            <p:cNvPr name="Freeform 40" id="40"/>
            <p:cNvSpPr/>
            <p:nvPr/>
          </p:nvSpPr>
          <p:spPr>
            <a:xfrm flipH="false" flipV="false" rot="0">
              <a:off x="0" y="0"/>
              <a:ext cx="437896" cy="437896"/>
            </a:xfrm>
            <a:custGeom>
              <a:avLst/>
              <a:gdLst/>
              <a:ahLst/>
              <a:cxnLst/>
              <a:rect r="r" b="b" t="t" l="l"/>
              <a:pathLst>
                <a:path h="437896" w="437896">
                  <a:moveTo>
                    <a:pt x="0" y="85725"/>
                  </a:moveTo>
                  <a:cubicBezTo>
                    <a:pt x="0" y="38354"/>
                    <a:pt x="38354" y="0"/>
                    <a:pt x="85725" y="0"/>
                  </a:cubicBezTo>
                  <a:lnTo>
                    <a:pt x="352171" y="0"/>
                  </a:lnTo>
                  <a:lnTo>
                    <a:pt x="352171" y="6350"/>
                  </a:lnTo>
                  <a:lnTo>
                    <a:pt x="352171" y="0"/>
                  </a:lnTo>
                  <a:lnTo>
                    <a:pt x="352171" y="6350"/>
                  </a:lnTo>
                  <a:lnTo>
                    <a:pt x="352171" y="0"/>
                  </a:lnTo>
                  <a:cubicBezTo>
                    <a:pt x="399542" y="0"/>
                    <a:pt x="437896" y="38354"/>
                    <a:pt x="437896" y="85725"/>
                  </a:cubicBezTo>
                  <a:lnTo>
                    <a:pt x="437896" y="352171"/>
                  </a:lnTo>
                  <a:lnTo>
                    <a:pt x="431546" y="352171"/>
                  </a:lnTo>
                  <a:lnTo>
                    <a:pt x="437896" y="352171"/>
                  </a:lnTo>
                  <a:cubicBezTo>
                    <a:pt x="437896" y="399542"/>
                    <a:pt x="399542" y="437896"/>
                    <a:pt x="352171" y="437896"/>
                  </a:cubicBezTo>
                  <a:lnTo>
                    <a:pt x="352171" y="431546"/>
                  </a:lnTo>
                  <a:lnTo>
                    <a:pt x="352171" y="437896"/>
                  </a:lnTo>
                  <a:lnTo>
                    <a:pt x="85725" y="437896"/>
                  </a:lnTo>
                  <a:lnTo>
                    <a:pt x="85725" y="431546"/>
                  </a:lnTo>
                  <a:lnTo>
                    <a:pt x="85725" y="437896"/>
                  </a:lnTo>
                  <a:cubicBezTo>
                    <a:pt x="38354" y="437896"/>
                    <a:pt x="0" y="399542"/>
                    <a:pt x="0" y="352171"/>
                  </a:cubicBezTo>
                  <a:lnTo>
                    <a:pt x="0" y="85725"/>
                  </a:lnTo>
                  <a:lnTo>
                    <a:pt x="6350" y="85725"/>
                  </a:lnTo>
                  <a:lnTo>
                    <a:pt x="0" y="85725"/>
                  </a:lnTo>
                  <a:moveTo>
                    <a:pt x="12700" y="85725"/>
                  </a:moveTo>
                  <a:lnTo>
                    <a:pt x="12700" y="352171"/>
                  </a:lnTo>
                  <a:lnTo>
                    <a:pt x="6350" y="352171"/>
                  </a:lnTo>
                  <a:lnTo>
                    <a:pt x="12700" y="352171"/>
                  </a:lnTo>
                  <a:cubicBezTo>
                    <a:pt x="12700" y="392557"/>
                    <a:pt x="45339" y="425196"/>
                    <a:pt x="85725" y="425196"/>
                  </a:cubicBezTo>
                  <a:lnTo>
                    <a:pt x="352171" y="425196"/>
                  </a:lnTo>
                  <a:cubicBezTo>
                    <a:pt x="392557" y="425196"/>
                    <a:pt x="425196" y="392557"/>
                    <a:pt x="425196" y="352171"/>
                  </a:cubicBezTo>
                  <a:lnTo>
                    <a:pt x="425196" y="85725"/>
                  </a:lnTo>
                  <a:lnTo>
                    <a:pt x="431546" y="85725"/>
                  </a:lnTo>
                  <a:lnTo>
                    <a:pt x="425196" y="85725"/>
                  </a:lnTo>
                  <a:cubicBezTo>
                    <a:pt x="425196" y="45339"/>
                    <a:pt x="392557" y="12700"/>
                    <a:pt x="352171" y="12700"/>
                  </a:cubicBezTo>
                  <a:lnTo>
                    <a:pt x="85725" y="12700"/>
                  </a:lnTo>
                  <a:lnTo>
                    <a:pt x="85725" y="6350"/>
                  </a:lnTo>
                  <a:lnTo>
                    <a:pt x="85725" y="12700"/>
                  </a:lnTo>
                  <a:cubicBezTo>
                    <a:pt x="45339" y="12700"/>
                    <a:pt x="12700" y="45339"/>
                    <a:pt x="12700" y="85725"/>
                  </a:cubicBezTo>
                  <a:close/>
                </a:path>
              </a:pathLst>
            </a:custGeom>
            <a:solidFill>
              <a:srgbClr val="313E80"/>
            </a:solidFill>
          </p:spPr>
        </p:sp>
      </p:grpSp>
      <p:grpSp>
        <p:nvGrpSpPr>
          <p:cNvPr name="Group 41" id="41"/>
          <p:cNvGrpSpPr/>
          <p:nvPr/>
        </p:nvGrpSpPr>
        <p:grpSpPr>
          <a:xfrm rot="0">
            <a:off x="9285685" y="10613975"/>
            <a:ext cx="212526" cy="265808"/>
            <a:chOff x="0" y="0"/>
            <a:chExt cx="283368" cy="354410"/>
          </a:xfrm>
        </p:grpSpPr>
        <p:sp>
          <p:nvSpPr>
            <p:cNvPr name="Freeform 42" id="42" descr="preencoded.png"/>
            <p:cNvSpPr/>
            <p:nvPr/>
          </p:nvSpPr>
          <p:spPr>
            <a:xfrm flipH="false" flipV="false" rot="0">
              <a:off x="0" y="0"/>
              <a:ext cx="283337" cy="354457"/>
            </a:xfrm>
            <a:custGeom>
              <a:avLst/>
              <a:gdLst/>
              <a:ahLst/>
              <a:cxnLst/>
              <a:rect r="r" b="b" t="t" l="l"/>
              <a:pathLst>
                <a:path h="354457" w="283337">
                  <a:moveTo>
                    <a:pt x="0" y="0"/>
                  </a:moveTo>
                  <a:lnTo>
                    <a:pt x="283337" y="0"/>
                  </a:lnTo>
                  <a:lnTo>
                    <a:pt x="283337" y="354457"/>
                  </a:lnTo>
                  <a:lnTo>
                    <a:pt x="0" y="354457"/>
                  </a:lnTo>
                  <a:lnTo>
                    <a:pt x="0" y="0"/>
                  </a:lnTo>
                  <a:close/>
                </a:path>
              </a:pathLst>
            </a:custGeom>
            <a:blipFill>
              <a:blip r:embed="rId7"/>
              <a:stretch>
                <a:fillRect l="0" t="-880" r="-11" b="-867"/>
              </a:stretch>
            </a:blipFill>
          </p:spPr>
        </p:sp>
      </p:grpSp>
      <p:sp>
        <p:nvSpPr>
          <p:cNvPr name="TextBox 43" id="43"/>
          <p:cNvSpPr txBox="true"/>
          <p:nvPr/>
        </p:nvSpPr>
        <p:spPr>
          <a:xfrm rot="0">
            <a:off x="9693176" y="10626626"/>
            <a:ext cx="2082404" cy="230981"/>
          </a:xfrm>
          <a:prstGeom prst="rect">
            <a:avLst/>
          </a:prstGeom>
        </p:spPr>
        <p:txBody>
          <a:bodyPr anchor="t" rtlCol="false" tIns="0" lIns="0" bIns="0" rIns="0">
            <a:spAutoFit/>
          </a:bodyPr>
          <a:lstStyle/>
          <a:p>
            <a:pPr algn="l">
              <a:lnSpc>
                <a:spcPts val="1687"/>
              </a:lnSpc>
            </a:pPr>
            <a:r>
              <a:rPr lang="en-US" sz="1375">
                <a:solidFill>
                  <a:srgbClr val="CFD0D8"/>
                </a:solidFill>
                <a:latin typeface="Roboto"/>
                <a:ea typeface="Roboto"/>
                <a:cs typeface="Roboto"/>
                <a:sym typeface="Roboto"/>
              </a:rPr>
              <a:t>Report Suspicious Activity</a:t>
            </a:r>
          </a:p>
        </p:txBody>
      </p:sp>
      <p:sp>
        <p:nvSpPr>
          <p:cNvPr name="TextBox 44" id="44"/>
          <p:cNvSpPr txBox="true"/>
          <p:nvPr/>
        </p:nvSpPr>
        <p:spPr>
          <a:xfrm rot="0">
            <a:off x="9693176" y="10885437"/>
            <a:ext cx="8098780" cy="283964"/>
          </a:xfrm>
          <a:prstGeom prst="rect">
            <a:avLst/>
          </a:prstGeom>
        </p:spPr>
        <p:txBody>
          <a:bodyPr anchor="t" rtlCol="false" tIns="0" lIns="0" bIns="0" rIns="0">
            <a:spAutoFit/>
          </a:bodyPr>
          <a:lstStyle/>
          <a:p>
            <a:pPr algn="l">
              <a:lnSpc>
                <a:spcPts val="1750"/>
              </a:lnSpc>
            </a:pPr>
            <a:r>
              <a:rPr lang="en-US" sz="1062">
                <a:solidFill>
                  <a:srgbClr val="CFD0D8"/>
                </a:solidFill>
                <a:latin typeface="Roboto"/>
                <a:ea typeface="Roboto"/>
                <a:cs typeface="Roboto"/>
                <a:sym typeface="Roboto"/>
              </a:rPr>
              <a:t>Forward suspicious emails to your security team or IT department immediately. Don't delete them!</a:t>
            </a:r>
          </a:p>
        </p:txBody>
      </p:sp>
      <p:grpSp>
        <p:nvGrpSpPr>
          <p:cNvPr name="Group 45" id="45"/>
          <p:cNvGrpSpPr/>
          <p:nvPr/>
        </p:nvGrpSpPr>
        <p:grpSpPr>
          <a:xfrm rot="0">
            <a:off x="-336550" y="9536464"/>
            <a:ext cx="3384551" cy="673100"/>
            <a:chOff x="0" y="0"/>
            <a:chExt cx="4512734" cy="897467"/>
          </a:xfrm>
        </p:grpSpPr>
        <p:grpSp>
          <p:nvGrpSpPr>
            <p:cNvPr name="Group 46" id="46"/>
            <p:cNvGrpSpPr/>
            <p:nvPr/>
          </p:nvGrpSpPr>
          <p:grpSpPr>
            <a:xfrm rot="0">
              <a:off x="0" y="0"/>
              <a:ext cx="4114800" cy="897467"/>
              <a:chOff x="0" y="0"/>
              <a:chExt cx="812800" cy="177277"/>
            </a:xfrm>
          </p:grpSpPr>
          <p:sp>
            <p:nvSpPr>
              <p:cNvPr name="Freeform 47" id="47"/>
              <p:cNvSpPr/>
              <p:nvPr/>
            </p:nvSpPr>
            <p:spPr>
              <a:xfrm flipH="false" flipV="false" rot="0">
                <a:off x="0" y="0"/>
                <a:ext cx="812800" cy="177277"/>
              </a:xfrm>
              <a:custGeom>
                <a:avLst/>
                <a:gdLst/>
                <a:ahLst/>
                <a:cxnLst/>
                <a:rect r="r" b="b" t="t" l="l"/>
                <a:pathLst>
                  <a:path h="177277" w="812800">
                    <a:moveTo>
                      <a:pt x="88639" y="0"/>
                    </a:moveTo>
                    <a:lnTo>
                      <a:pt x="724161" y="0"/>
                    </a:lnTo>
                    <a:cubicBezTo>
                      <a:pt x="773115" y="0"/>
                      <a:pt x="812800" y="39685"/>
                      <a:pt x="812800" y="88639"/>
                    </a:cubicBezTo>
                    <a:lnTo>
                      <a:pt x="812800" y="88639"/>
                    </a:lnTo>
                    <a:cubicBezTo>
                      <a:pt x="812800" y="112147"/>
                      <a:pt x="803461" y="134693"/>
                      <a:pt x="786838" y="151316"/>
                    </a:cubicBezTo>
                    <a:cubicBezTo>
                      <a:pt x="770215" y="167939"/>
                      <a:pt x="747670" y="177277"/>
                      <a:pt x="724161" y="177277"/>
                    </a:cubicBezTo>
                    <a:lnTo>
                      <a:pt x="88639" y="177277"/>
                    </a:lnTo>
                    <a:cubicBezTo>
                      <a:pt x="39685" y="177277"/>
                      <a:pt x="0" y="137592"/>
                      <a:pt x="0" y="88639"/>
                    </a:cubicBezTo>
                    <a:lnTo>
                      <a:pt x="0" y="88639"/>
                    </a:lnTo>
                    <a:cubicBezTo>
                      <a:pt x="0" y="39685"/>
                      <a:pt x="39685" y="0"/>
                      <a:pt x="88639" y="0"/>
                    </a:cubicBezTo>
                    <a:close/>
                  </a:path>
                </a:pathLst>
              </a:custGeom>
              <a:solidFill>
                <a:srgbClr val="182567"/>
              </a:solidFill>
            </p:spPr>
          </p:sp>
          <p:sp>
            <p:nvSpPr>
              <p:cNvPr name="TextBox 48" id="48"/>
              <p:cNvSpPr txBox="true"/>
              <p:nvPr/>
            </p:nvSpPr>
            <p:spPr>
              <a:xfrm>
                <a:off x="0" y="-76200"/>
                <a:ext cx="812800" cy="253477"/>
              </a:xfrm>
              <a:prstGeom prst="rect">
                <a:avLst/>
              </a:prstGeom>
            </p:spPr>
            <p:txBody>
              <a:bodyPr anchor="ctr" rtlCol="false" tIns="50800" lIns="50800" bIns="50800" rIns="50800"/>
              <a:lstStyle/>
              <a:p>
                <a:pPr algn="ctr">
                  <a:lnSpc>
                    <a:spcPts val="2687"/>
                  </a:lnSpc>
                </a:pPr>
              </a:p>
            </p:txBody>
          </p:sp>
        </p:grpSp>
        <p:sp>
          <p:nvSpPr>
            <p:cNvPr name="TextBox 49" id="49"/>
            <p:cNvSpPr txBox="true"/>
            <p:nvPr/>
          </p:nvSpPr>
          <p:spPr>
            <a:xfrm rot="0">
              <a:off x="321733" y="160948"/>
              <a:ext cx="4191001" cy="546997"/>
            </a:xfrm>
            <a:prstGeom prst="rect">
              <a:avLst/>
            </a:prstGeom>
          </p:spPr>
          <p:txBody>
            <a:bodyPr anchor="t" rtlCol="false" tIns="0" lIns="0" bIns="0" rIns="0">
              <a:spAutoFit/>
            </a:bodyPr>
            <a:lstStyle/>
            <a:p>
              <a:pPr algn="ctr">
                <a:lnSpc>
                  <a:spcPts val="3202"/>
                </a:lnSpc>
              </a:pPr>
              <a:r>
                <a:rPr lang="en-US" sz="2558">
                  <a:solidFill>
                    <a:srgbClr val="FFFFFF"/>
                  </a:solidFill>
                  <a:latin typeface="Roboto"/>
                  <a:ea typeface="Roboto"/>
                  <a:cs typeface="Roboto"/>
                  <a:sym typeface="Roboto"/>
                </a:rPr>
                <a:t>AHAD PARVAIZ</a:t>
              </a:r>
            </a:p>
          </p:txBody>
        </p:sp>
      </p:grpSp>
    </p:spTree>
  </p:cSld>
  <p:clrMapOvr>
    <a:masterClrMapping/>
  </p:clrMapOvr>
  <p:transition spd="fast">
    <p:wipe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descr="preencoded.png"/>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0" t="0" r="0" b="0"/>
              </a:stretch>
            </a:blip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1C1D1F">
                <a:alpha val="90196"/>
              </a:srgbClr>
            </a:solidFill>
          </p:spPr>
        </p:sp>
      </p:grpSp>
      <p:sp>
        <p:nvSpPr>
          <p:cNvPr name="TextBox 6" id="6"/>
          <p:cNvSpPr txBox="true"/>
          <p:nvPr/>
        </p:nvSpPr>
        <p:spPr>
          <a:xfrm rot="0">
            <a:off x="5581799" y="361206"/>
            <a:ext cx="7124403" cy="471487"/>
          </a:xfrm>
          <a:prstGeom prst="rect">
            <a:avLst/>
          </a:prstGeom>
        </p:spPr>
        <p:txBody>
          <a:bodyPr anchor="t" rtlCol="false" tIns="0" lIns="0" bIns="0" rIns="0">
            <a:spAutoFit/>
          </a:bodyPr>
          <a:lstStyle/>
          <a:p>
            <a:pPr algn="ctr">
              <a:lnSpc>
                <a:spcPts val="3437"/>
              </a:lnSpc>
            </a:pPr>
            <a:r>
              <a:rPr lang="en-US" sz="2750">
                <a:solidFill>
                  <a:srgbClr val="FFFFFF"/>
                </a:solidFill>
                <a:latin typeface="Roboto"/>
                <a:ea typeface="Roboto"/>
                <a:cs typeface="Roboto"/>
                <a:sym typeface="Roboto"/>
              </a:rPr>
              <a:t>Spotting the Red Flags: Real-World Examples</a:t>
            </a:r>
          </a:p>
        </p:txBody>
      </p:sp>
      <p:sp>
        <p:nvSpPr>
          <p:cNvPr name="TextBox 7" id="7"/>
          <p:cNvSpPr txBox="true"/>
          <p:nvPr/>
        </p:nvSpPr>
        <p:spPr>
          <a:xfrm rot="0">
            <a:off x="1028700" y="1376436"/>
            <a:ext cx="5849739" cy="442766"/>
          </a:xfrm>
          <a:prstGeom prst="rect">
            <a:avLst/>
          </a:prstGeom>
        </p:spPr>
        <p:txBody>
          <a:bodyPr anchor="t" rtlCol="false" tIns="0" lIns="0" bIns="0" rIns="0">
            <a:spAutoFit/>
          </a:bodyPr>
          <a:lstStyle/>
          <a:p>
            <a:pPr algn="l">
              <a:lnSpc>
                <a:spcPts val="3458"/>
              </a:lnSpc>
            </a:pPr>
            <a:r>
              <a:rPr lang="en-US" sz="2724">
                <a:solidFill>
                  <a:srgbClr val="FFFFFF"/>
                </a:solidFill>
                <a:latin typeface="Roboto"/>
                <a:ea typeface="Roboto"/>
                <a:cs typeface="Roboto"/>
                <a:sym typeface="Roboto"/>
              </a:rPr>
              <a:t>Example 2: Fake Bank Login Page </a:t>
            </a:r>
            <a:r>
              <a:rPr lang="en-US" sz="2724">
                <a:solidFill>
                  <a:srgbClr val="000000"/>
                </a:solidFill>
                <a:latin typeface="Roboto"/>
                <a:ea typeface="Roboto"/>
                <a:cs typeface="Roboto"/>
                <a:sym typeface="Roboto"/>
              </a:rPr>
              <a:t>🔒</a:t>
            </a:r>
          </a:p>
        </p:txBody>
      </p:sp>
      <p:grpSp>
        <p:nvGrpSpPr>
          <p:cNvPr name="Group 8" id="8"/>
          <p:cNvGrpSpPr/>
          <p:nvPr/>
        </p:nvGrpSpPr>
        <p:grpSpPr>
          <a:xfrm rot="0">
            <a:off x="9326464" y="1612106"/>
            <a:ext cx="8475018" cy="5798641"/>
            <a:chOff x="0" y="0"/>
            <a:chExt cx="11300023" cy="7731522"/>
          </a:xfrm>
        </p:grpSpPr>
        <p:sp>
          <p:nvSpPr>
            <p:cNvPr name="Freeform 9" id="9" descr="preencoded.png"/>
            <p:cNvSpPr/>
            <p:nvPr/>
          </p:nvSpPr>
          <p:spPr>
            <a:xfrm flipH="false" flipV="false" rot="0">
              <a:off x="0" y="0"/>
              <a:ext cx="11300079" cy="7731506"/>
            </a:xfrm>
            <a:custGeom>
              <a:avLst/>
              <a:gdLst/>
              <a:ahLst/>
              <a:cxnLst/>
              <a:rect r="r" b="b" t="t" l="l"/>
              <a:pathLst>
                <a:path h="7731506" w="11300079">
                  <a:moveTo>
                    <a:pt x="0" y="0"/>
                  </a:moveTo>
                  <a:lnTo>
                    <a:pt x="11300079" y="0"/>
                  </a:lnTo>
                  <a:lnTo>
                    <a:pt x="11300079" y="7731506"/>
                  </a:lnTo>
                  <a:lnTo>
                    <a:pt x="0" y="7731506"/>
                  </a:lnTo>
                  <a:lnTo>
                    <a:pt x="0" y="0"/>
                  </a:lnTo>
                  <a:close/>
                </a:path>
              </a:pathLst>
            </a:custGeom>
            <a:blipFill>
              <a:blip r:embed="rId3"/>
              <a:stretch>
                <a:fillRect l="0" t="-4" r="0" b="-4"/>
              </a:stretch>
            </a:blipFill>
          </p:spPr>
        </p:sp>
      </p:grpSp>
      <p:sp>
        <p:nvSpPr>
          <p:cNvPr name="TextBox 10" id="10"/>
          <p:cNvSpPr txBox="true"/>
          <p:nvPr/>
        </p:nvSpPr>
        <p:spPr>
          <a:xfrm rot="0">
            <a:off x="0" y="2331990"/>
            <a:ext cx="8475018" cy="662796"/>
          </a:xfrm>
          <a:prstGeom prst="rect">
            <a:avLst/>
          </a:prstGeom>
        </p:spPr>
        <p:txBody>
          <a:bodyPr anchor="t" rtlCol="false" tIns="0" lIns="0" bIns="0" rIns="0">
            <a:spAutoFit/>
          </a:bodyPr>
          <a:lstStyle/>
          <a:p>
            <a:pPr algn="l" marL="401533" indent="-200766" lvl="1">
              <a:lnSpc>
                <a:spcPts val="2476"/>
              </a:lnSpc>
              <a:buFont typeface="Arial"/>
              <a:buChar char="•"/>
            </a:pPr>
            <a:r>
              <a:rPr lang="en-US" b="true" sz="2662">
                <a:solidFill>
                  <a:srgbClr val="CFD0D8"/>
                </a:solidFill>
                <a:latin typeface="Roboto Bold"/>
                <a:ea typeface="Roboto Bold"/>
                <a:cs typeface="Roboto Bold"/>
                <a:sym typeface="Roboto Bold"/>
              </a:rPr>
              <a:t>Non-HTTPS URL:</a:t>
            </a:r>
            <a:r>
              <a:rPr lang="en-US" sz="2662">
                <a:solidFill>
                  <a:srgbClr val="CFD0D8"/>
                </a:solidFill>
                <a:latin typeface="Roboto"/>
                <a:ea typeface="Roboto"/>
                <a:cs typeface="Roboto"/>
                <a:sym typeface="Roboto"/>
              </a:rPr>
              <a:t> Secure sites always start with https://.</a:t>
            </a:r>
          </a:p>
        </p:txBody>
      </p:sp>
      <p:sp>
        <p:nvSpPr>
          <p:cNvPr name="TextBox 11" id="11"/>
          <p:cNvSpPr txBox="true"/>
          <p:nvPr/>
        </p:nvSpPr>
        <p:spPr>
          <a:xfrm rot="0">
            <a:off x="0" y="3104598"/>
            <a:ext cx="8475018" cy="662796"/>
          </a:xfrm>
          <a:prstGeom prst="rect">
            <a:avLst/>
          </a:prstGeom>
        </p:spPr>
        <p:txBody>
          <a:bodyPr anchor="t" rtlCol="false" tIns="0" lIns="0" bIns="0" rIns="0">
            <a:spAutoFit/>
          </a:bodyPr>
          <a:lstStyle/>
          <a:p>
            <a:pPr algn="l" marL="401533" indent="-200766" lvl="1">
              <a:lnSpc>
                <a:spcPts val="2476"/>
              </a:lnSpc>
              <a:buFont typeface="Arial"/>
              <a:buChar char="•"/>
            </a:pPr>
            <a:r>
              <a:rPr lang="en-US" b="true" sz="2662">
                <a:solidFill>
                  <a:srgbClr val="CFD0D8"/>
                </a:solidFill>
                <a:latin typeface="Roboto Bold"/>
                <a:ea typeface="Roboto Bold"/>
                <a:cs typeface="Roboto Bold"/>
                <a:sym typeface="Roboto Bold"/>
              </a:rPr>
              <a:t>Suspicious Domain:</a:t>
            </a:r>
            <a:r>
              <a:rPr lang="en-US" sz="2662">
                <a:solidFill>
                  <a:srgbClr val="CFD0D8"/>
                </a:solidFill>
                <a:latin typeface="Roboto"/>
                <a:ea typeface="Roboto"/>
                <a:cs typeface="Roboto"/>
                <a:sym typeface="Roboto"/>
              </a:rPr>
              <a:t> Check for slight misspellings or unusual extensions.</a:t>
            </a:r>
          </a:p>
        </p:txBody>
      </p:sp>
      <p:sp>
        <p:nvSpPr>
          <p:cNvPr name="TextBox 12" id="12"/>
          <p:cNvSpPr txBox="true"/>
          <p:nvPr/>
        </p:nvSpPr>
        <p:spPr>
          <a:xfrm rot="0">
            <a:off x="0" y="3881694"/>
            <a:ext cx="8475018" cy="662796"/>
          </a:xfrm>
          <a:prstGeom prst="rect">
            <a:avLst/>
          </a:prstGeom>
        </p:spPr>
        <p:txBody>
          <a:bodyPr anchor="t" rtlCol="false" tIns="0" lIns="0" bIns="0" rIns="0">
            <a:spAutoFit/>
          </a:bodyPr>
          <a:lstStyle/>
          <a:p>
            <a:pPr algn="l" marL="401533" indent="-200766" lvl="1">
              <a:lnSpc>
                <a:spcPts val="2476"/>
              </a:lnSpc>
              <a:buFont typeface="Arial"/>
              <a:buChar char="•"/>
            </a:pPr>
            <a:r>
              <a:rPr lang="en-US" b="true" sz="2662">
                <a:solidFill>
                  <a:srgbClr val="CFD0D8"/>
                </a:solidFill>
                <a:latin typeface="Roboto Bold"/>
                <a:ea typeface="Roboto Bold"/>
                <a:cs typeface="Roboto Bold"/>
                <a:sym typeface="Roboto Bold"/>
              </a:rPr>
              <a:t>Asks for Full PIN/Password:</a:t>
            </a:r>
            <a:r>
              <a:rPr lang="en-US" sz="2662">
                <a:solidFill>
                  <a:srgbClr val="CFD0D8"/>
                </a:solidFill>
                <a:latin typeface="Roboto"/>
                <a:ea typeface="Roboto"/>
                <a:cs typeface="Roboto"/>
                <a:sym typeface="Roboto"/>
              </a:rPr>
              <a:t> Legitimate sites rarely ask for full credentials.</a:t>
            </a:r>
          </a:p>
        </p:txBody>
      </p:sp>
      <p:sp>
        <p:nvSpPr>
          <p:cNvPr name="TextBox 13" id="13"/>
          <p:cNvSpPr txBox="true"/>
          <p:nvPr/>
        </p:nvSpPr>
        <p:spPr>
          <a:xfrm rot="0">
            <a:off x="0" y="4658790"/>
            <a:ext cx="8475018" cy="662796"/>
          </a:xfrm>
          <a:prstGeom prst="rect">
            <a:avLst/>
          </a:prstGeom>
        </p:spPr>
        <p:txBody>
          <a:bodyPr anchor="t" rtlCol="false" tIns="0" lIns="0" bIns="0" rIns="0">
            <a:spAutoFit/>
          </a:bodyPr>
          <a:lstStyle/>
          <a:p>
            <a:pPr algn="l" marL="401533" indent="-200766" lvl="1">
              <a:lnSpc>
                <a:spcPts val="2476"/>
              </a:lnSpc>
              <a:buFont typeface="Arial"/>
              <a:buChar char="•"/>
            </a:pPr>
            <a:r>
              <a:rPr lang="en-US" b="true" sz="2662">
                <a:solidFill>
                  <a:srgbClr val="CFD0D8"/>
                </a:solidFill>
                <a:latin typeface="Roboto Bold"/>
                <a:ea typeface="Roboto Bold"/>
                <a:cs typeface="Roboto Bold"/>
                <a:sym typeface="Roboto Bold"/>
              </a:rPr>
              <a:t>Poor Design/Branding:</a:t>
            </a:r>
            <a:r>
              <a:rPr lang="en-US" sz="2662">
                <a:solidFill>
                  <a:srgbClr val="CFD0D8"/>
                </a:solidFill>
                <a:latin typeface="Roboto"/>
                <a:ea typeface="Roboto"/>
                <a:cs typeface="Roboto"/>
                <a:sym typeface="Roboto"/>
              </a:rPr>
              <a:t> Inconsistent logos or low-quality graphics.</a:t>
            </a:r>
          </a:p>
        </p:txBody>
      </p:sp>
      <p:grpSp>
        <p:nvGrpSpPr>
          <p:cNvPr name="Group 14" id="14"/>
          <p:cNvGrpSpPr/>
          <p:nvPr/>
        </p:nvGrpSpPr>
        <p:grpSpPr>
          <a:xfrm rot="0">
            <a:off x="496044" y="9403034"/>
            <a:ext cx="17295911" cy="27235"/>
            <a:chOff x="0" y="0"/>
            <a:chExt cx="23061215" cy="36313"/>
          </a:xfrm>
        </p:grpSpPr>
        <p:sp>
          <p:nvSpPr>
            <p:cNvPr name="Freeform 15" id="15"/>
            <p:cNvSpPr/>
            <p:nvPr/>
          </p:nvSpPr>
          <p:spPr>
            <a:xfrm flipH="false" flipV="false" rot="0">
              <a:off x="0" y="0"/>
              <a:ext cx="23061168" cy="36322"/>
            </a:xfrm>
            <a:custGeom>
              <a:avLst/>
              <a:gdLst/>
              <a:ahLst/>
              <a:cxnLst/>
              <a:rect r="r" b="b" t="t" l="l"/>
              <a:pathLst>
                <a:path h="36322" w="23061168">
                  <a:moveTo>
                    <a:pt x="0" y="0"/>
                  </a:moveTo>
                  <a:lnTo>
                    <a:pt x="23061168" y="0"/>
                  </a:lnTo>
                  <a:lnTo>
                    <a:pt x="23061168" y="36322"/>
                  </a:lnTo>
                  <a:lnTo>
                    <a:pt x="0" y="36322"/>
                  </a:lnTo>
                  <a:close/>
                </a:path>
              </a:pathLst>
            </a:custGeom>
            <a:solidFill>
              <a:srgbClr val="CFD0D8">
                <a:alpha val="24706"/>
              </a:srgbClr>
            </a:solidFill>
          </p:spPr>
        </p:sp>
      </p:grpSp>
      <p:sp>
        <p:nvSpPr>
          <p:cNvPr name="TextBox 16" id="16"/>
          <p:cNvSpPr txBox="true"/>
          <p:nvPr/>
        </p:nvSpPr>
        <p:spPr>
          <a:xfrm rot="0">
            <a:off x="956667" y="5488968"/>
            <a:ext cx="5695504" cy="894171"/>
          </a:xfrm>
          <a:prstGeom prst="rect">
            <a:avLst/>
          </a:prstGeom>
        </p:spPr>
        <p:txBody>
          <a:bodyPr anchor="t" rtlCol="false" tIns="0" lIns="0" bIns="0" rIns="0">
            <a:spAutoFit/>
          </a:bodyPr>
          <a:lstStyle/>
          <a:p>
            <a:pPr algn="ctr">
              <a:lnSpc>
                <a:spcPts val="3504"/>
              </a:lnSpc>
            </a:pPr>
            <a:r>
              <a:rPr lang="en-US" sz="2787">
                <a:solidFill>
                  <a:srgbClr val="FFFFFF"/>
                </a:solidFill>
                <a:latin typeface="Roboto"/>
                <a:ea typeface="Roboto"/>
                <a:cs typeface="Roboto"/>
                <a:sym typeface="Roboto"/>
              </a:rPr>
              <a:t>Your Action Plan: Recognize, Report, Protect!</a:t>
            </a:r>
          </a:p>
        </p:txBody>
      </p:sp>
      <p:grpSp>
        <p:nvGrpSpPr>
          <p:cNvPr name="Group 17" id="17"/>
          <p:cNvGrpSpPr/>
          <p:nvPr/>
        </p:nvGrpSpPr>
        <p:grpSpPr>
          <a:xfrm rot="0">
            <a:off x="211881" y="6465941"/>
            <a:ext cx="328464" cy="328464"/>
            <a:chOff x="0" y="0"/>
            <a:chExt cx="437952" cy="437952"/>
          </a:xfrm>
        </p:grpSpPr>
        <p:sp>
          <p:nvSpPr>
            <p:cNvPr name="Freeform 18" id="18"/>
            <p:cNvSpPr/>
            <p:nvPr/>
          </p:nvSpPr>
          <p:spPr>
            <a:xfrm flipH="false" flipV="false" rot="0">
              <a:off x="6350" y="6350"/>
              <a:ext cx="425196" cy="425196"/>
            </a:xfrm>
            <a:custGeom>
              <a:avLst/>
              <a:gdLst/>
              <a:ahLst/>
              <a:cxnLst/>
              <a:rect r="r" b="b" t="t" l="l"/>
              <a:pathLst>
                <a:path h="425196" w="425196">
                  <a:moveTo>
                    <a:pt x="0" y="79375"/>
                  </a:moveTo>
                  <a:cubicBezTo>
                    <a:pt x="0" y="35560"/>
                    <a:pt x="35560" y="0"/>
                    <a:pt x="79375" y="0"/>
                  </a:cubicBezTo>
                  <a:lnTo>
                    <a:pt x="345821" y="0"/>
                  </a:lnTo>
                  <a:cubicBezTo>
                    <a:pt x="389636" y="0"/>
                    <a:pt x="425196" y="35560"/>
                    <a:pt x="425196" y="79375"/>
                  </a:cubicBezTo>
                  <a:lnTo>
                    <a:pt x="425196" y="345821"/>
                  </a:lnTo>
                  <a:cubicBezTo>
                    <a:pt x="425196" y="389636"/>
                    <a:pt x="389636" y="425196"/>
                    <a:pt x="345821" y="425196"/>
                  </a:cubicBezTo>
                  <a:lnTo>
                    <a:pt x="79375" y="425196"/>
                  </a:lnTo>
                  <a:cubicBezTo>
                    <a:pt x="35560" y="425196"/>
                    <a:pt x="0" y="389763"/>
                    <a:pt x="0" y="345821"/>
                  </a:cubicBezTo>
                  <a:close/>
                </a:path>
              </a:pathLst>
            </a:custGeom>
            <a:solidFill>
              <a:srgbClr val="182567"/>
            </a:solidFill>
          </p:spPr>
        </p:sp>
        <p:sp>
          <p:nvSpPr>
            <p:cNvPr name="Freeform 19" id="19"/>
            <p:cNvSpPr/>
            <p:nvPr/>
          </p:nvSpPr>
          <p:spPr>
            <a:xfrm flipH="false" flipV="false" rot="0">
              <a:off x="0" y="0"/>
              <a:ext cx="437896" cy="437896"/>
            </a:xfrm>
            <a:custGeom>
              <a:avLst/>
              <a:gdLst/>
              <a:ahLst/>
              <a:cxnLst/>
              <a:rect r="r" b="b" t="t" l="l"/>
              <a:pathLst>
                <a:path h="437896" w="437896">
                  <a:moveTo>
                    <a:pt x="0" y="85725"/>
                  </a:moveTo>
                  <a:cubicBezTo>
                    <a:pt x="0" y="38354"/>
                    <a:pt x="38354" y="0"/>
                    <a:pt x="85725" y="0"/>
                  </a:cubicBezTo>
                  <a:lnTo>
                    <a:pt x="352171" y="0"/>
                  </a:lnTo>
                  <a:lnTo>
                    <a:pt x="352171" y="6350"/>
                  </a:lnTo>
                  <a:lnTo>
                    <a:pt x="352171" y="0"/>
                  </a:lnTo>
                  <a:lnTo>
                    <a:pt x="352171" y="6350"/>
                  </a:lnTo>
                  <a:lnTo>
                    <a:pt x="352171" y="0"/>
                  </a:lnTo>
                  <a:cubicBezTo>
                    <a:pt x="399542" y="0"/>
                    <a:pt x="437896" y="38354"/>
                    <a:pt x="437896" y="85725"/>
                  </a:cubicBezTo>
                  <a:lnTo>
                    <a:pt x="437896" y="352171"/>
                  </a:lnTo>
                  <a:lnTo>
                    <a:pt x="431546" y="352171"/>
                  </a:lnTo>
                  <a:lnTo>
                    <a:pt x="437896" y="352171"/>
                  </a:lnTo>
                  <a:cubicBezTo>
                    <a:pt x="437896" y="399542"/>
                    <a:pt x="399542" y="437896"/>
                    <a:pt x="352171" y="437896"/>
                  </a:cubicBezTo>
                  <a:lnTo>
                    <a:pt x="352171" y="431546"/>
                  </a:lnTo>
                  <a:lnTo>
                    <a:pt x="352171" y="437896"/>
                  </a:lnTo>
                  <a:lnTo>
                    <a:pt x="85725" y="437896"/>
                  </a:lnTo>
                  <a:lnTo>
                    <a:pt x="85725" y="431546"/>
                  </a:lnTo>
                  <a:lnTo>
                    <a:pt x="85725" y="437896"/>
                  </a:lnTo>
                  <a:cubicBezTo>
                    <a:pt x="38354" y="437896"/>
                    <a:pt x="0" y="399542"/>
                    <a:pt x="0" y="352171"/>
                  </a:cubicBezTo>
                  <a:lnTo>
                    <a:pt x="0" y="85725"/>
                  </a:lnTo>
                  <a:lnTo>
                    <a:pt x="6350" y="85725"/>
                  </a:lnTo>
                  <a:lnTo>
                    <a:pt x="0" y="85725"/>
                  </a:lnTo>
                  <a:moveTo>
                    <a:pt x="12700" y="85725"/>
                  </a:moveTo>
                  <a:lnTo>
                    <a:pt x="12700" y="352171"/>
                  </a:lnTo>
                  <a:lnTo>
                    <a:pt x="6350" y="352171"/>
                  </a:lnTo>
                  <a:lnTo>
                    <a:pt x="12700" y="352171"/>
                  </a:lnTo>
                  <a:cubicBezTo>
                    <a:pt x="12700" y="392557"/>
                    <a:pt x="45339" y="425196"/>
                    <a:pt x="85725" y="425196"/>
                  </a:cubicBezTo>
                  <a:lnTo>
                    <a:pt x="352171" y="425196"/>
                  </a:lnTo>
                  <a:cubicBezTo>
                    <a:pt x="392557" y="425196"/>
                    <a:pt x="425196" y="392557"/>
                    <a:pt x="425196" y="352171"/>
                  </a:cubicBezTo>
                  <a:lnTo>
                    <a:pt x="425196" y="85725"/>
                  </a:lnTo>
                  <a:lnTo>
                    <a:pt x="431546" y="85725"/>
                  </a:lnTo>
                  <a:lnTo>
                    <a:pt x="425196" y="85725"/>
                  </a:lnTo>
                  <a:cubicBezTo>
                    <a:pt x="425196" y="45339"/>
                    <a:pt x="392557" y="12700"/>
                    <a:pt x="352171" y="12700"/>
                  </a:cubicBezTo>
                  <a:lnTo>
                    <a:pt x="85725" y="12700"/>
                  </a:lnTo>
                  <a:lnTo>
                    <a:pt x="85725" y="6350"/>
                  </a:lnTo>
                  <a:lnTo>
                    <a:pt x="85725" y="12700"/>
                  </a:lnTo>
                  <a:cubicBezTo>
                    <a:pt x="45339" y="12700"/>
                    <a:pt x="12700" y="45339"/>
                    <a:pt x="12700" y="85725"/>
                  </a:cubicBezTo>
                  <a:close/>
                </a:path>
              </a:pathLst>
            </a:custGeom>
            <a:solidFill>
              <a:srgbClr val="313E80"/>
            </a:solidFill>
          </p:spPr>
        </p:sp>
      </p:grpSp>
      <p:grpSp>
        <p:nvGrpSpPr>
          <p:cNvPr name="Group 20" id="20"/>
          <p:cNvGrpSpPr/>
          <p:nvPr/>
        </p:nvGrpSpPr>
        <p:grpSpPr>
          <a:xfrm rot="0">
            <a:off x="269776" y="6497195"/>
            <a:ext cx="212526" cy="265808"/>
            <a:chOff x="0" y="0"/>
            <a:chExt cx="283368" cy="354410"/>
          </a:xfrm>
        </p:grpSpPr>
        <p:sp>
          <p:nvSpPr>
            <p:cNvPr name="Freeform 21" id="21" descr="preencoded.png"/>
            <p:cNvSpPr/>
            <p:nvPr/>
          </p:nvSpPr>
          <p:spPr>
            <a:xfrm flipH="false" flipV="false" rot="0">
              <a:off x="0" y="0"/>
              <a:ext cx="283337" cy="354457"/>
            </a:xfrm>
            <a:custGeom>
              <a:avLst/>
              <a:gdLst/>
              <a:ahLst/>
              <a:cxnLst/>
              <a:rect r="r" b="b" t="t" l="l"/>
              <a:pathLst>
                <a:path h="354457" w="283337">
                  <a:moveTo>
                    <a:pt x="0" y="0"/>
                  </a:moveTo>
                  <a:lnTo>
                    <a:pt x="283337" y="0"/>
                  </a:lnTo>
                  <a:lnTo>
                    <a:pt x="283337" y="354457"/>
                  </a:lnTo>
                  <a:lnTo>
                    <a:pt x="0" y="354457"/>
                  </a:lnTo>
                  <a:lnTo>
                    <a:pt x="0" y="0"/>
                  </a:lnTo>
                  <a:close/>
                </a:path>
              </a:pathLst>
            </a:custGeom>
            <a:blipFill>
              <a:blip r:embed="rId4"/>
              <a:stretch>
                <a:fillRect l="0" t="-880" r="-11" b="-867"/>
              </a:stretch>
            </a:blipFill>
          </p:spPr>
        </p:sp>
      </p:grpSp>
      <p:sp>
        <p:nvSpPr>
          <p:cNvPr name="TextBox 22" id="22"/>
          <p:cNvSpPr txBox="true"/>
          <p:nvPr/>
        </p:nvSpPr>
        <p:spPr>
          <a:xfrm rot="0">
            <a:off x="677268" y="6417518"/>
            <a:ext cx="1771947" cy="734724"/>
          </a:xfrm>
          <a:prstGeom prst="rect">
            <a:avLst/>
          </a:prstGeom>
        </p:spPr>
        <p:txBody>
          <a:bodyPr anchor="t" rtlCol="false" tIns="0" lIns="0" bIns="0" rIns="0">
            <a:spAutoFit/>
          </a:bodyPr>
          <a:lstStyle/>
          <a:p>
            <a:pPr algn="l">
              <a:lnSpc>
                <a:spcPts val="2914"/>
              </a:lnSpc>
            </a:pPr>
            <a:r>
              <a:rPr lang="en-US" sz="2374">
                <a:solidFill>
                  <a:srgbClr val="CFD0D8"/>
                </a:solidFill>
                <a:latin typeface="Roboto"/>
                <a:ea typeface="Roboto"/>
                <a:cs typeface="Roboto"/>
                <a:sym typeface="Roboto"/>
              </a:rPr>
              <a:t>Always Verify</a:t>
            </a:r>
          </a:p>
        </p:txBody>
      </p:sp>
      <p:sp>
        <p:nvSpPr>
          <p:cNvPr name="TextBox 23" id="23"/>
          <p:cNvSpPr txBox="true"/>
          <p:nvPr/>
        </p:nvSpPr>
        <p:spPr>
          <a:xfrm rot="0">
            <a:off x="655439" y="7257017"/>
            <a:ext cx="8098780" cy="499347"/>
          </a:xfrm>
          <a:prstGeom prst="rect">
            <a:avLst/>
          </a:prstGeom>
        </p:spPr>
        <p:txBody>
          <a:bodyPr anchor="t" rtlCol="false" tIns="0" lIns="0" bIns="0" rIns="0">
            <a:spAutoFit/>
          </a:bodyPr>
          <a:lstStyle/>
          <a:p>
            <a:pPr algn="l">
              <a:lnSpc>
                <a:spcPts val="1918"/>
              </a:lnSpc>
            </a:pPr>
            <a:r>
              <a:rPr lang="en-US" sz="2062">
                <a:solidFill>
                  <a:srgbClr val="CFD0D8"/>
                </a:solidFill>
                <a:latin typeface="Roboto"/>
                <a:ea typeface="Roboto"/>
                <a:cs typeface="Roboto"/>
                <a:sym typeface="Roboto"/>
              </a:rPr>
              <a:t>Before clicking links or sharing info, verify the sender via official channels (phone call, separate browser search).</a:t>
            </a:r>
          </a:p>
        </p:txBody>
      </p:sp>
      <p:grpSp>
        <p:nvGrpSpPr>
          <p:cNvPr name="Group 24" id="24"/>
          <p:cNvGrpSpPr/>
          <p:nvPr/>
        </p:nvGrpSpPr>
        <p:grpSpPr>
          <a:xfrm rot="0">
            <a:off x="211808" y="7892819"/>
            <a:ext cx="328464" cy="328464"/>
            <a:chOff x="0" y="0"/>
            <a:chExt cx="437952" cy="437952"/>
          </a:xfrm>
        </p:grpSpPr>
        <p:sp>
          <p:nvSpPr>
            <p:cNvPr name="Freeform 25" id="25"/>
            <p:cNvSpPr/>
            <p:nvPr/>
          </p:nvSpPr>
          <p:spPr>
            <a:xfrm flipH="false" flipV="false" rot="0">
              <a:off x="6350" y="6350"/>
              <a:ext cx="425196" cy="425196"/>
            </a:xfrm>
            <a:custGeom>
              <a:avLst/>
              <a:gdLst/>
              <a:ahLst/>
              <a:cxnLst/>
              <a:rect r="r" b="b" t="t" l="l"/>
              <a:pathLst>
                <a:path h="425196" w="425196">
                  <a:moveTo>
                    <a:pt x="0" y="79375"/>
                  </a:moveTo>
                  <a:cubicBezTo>
                    <a:pt x="0" y="35560"/>
                    <a:pt x="35560" y="0"/>
                    <a:pt x="79375" y="0"/>
                  </a:cubicBezTo>
                  <a:lnTo>
                    <a:pt x="345821" y="0"/>
                  </a:lnTo>
                  <a:cubicBezTo>
                    <a:pt x="389636" y="0"/>
                    <a:pt x="425196" y="35560"/>
                    <a:pt x="425196" y="79375"/>
                  </a:cubicBezTo>
                  <a:lnTo>
                    <a:pt x="425196" y="345821"/>
                  </a:lnTo>
                  <a:cubicBezTo>
                    <a:pt x="425196" y="389636"/>
                    <a:pt x="389636" y="425196"/>
                    <a:pt x="345821" y="425196"/>
                  </a:cubicBezTo>
                  <a:lnTo>
                    <a:pt x="79375" y="425196"/>
                  </a:lnTo>
                  <a:cubicBezTo>
                    <a:pt x="35560" y="425196"/>
                    <a:pt x="0" y="389763"/>
                    <a:pt x="0" y="345821"/>
                  </a:cubicBezTo>
                  <a:close/>
                </a:path>
              </a:pathLst>
            </a:custGeom>
            <a:solidFill>
              <a:srgbClr val="182567"/>
            </a:solidFill>
          </p:spPr>
        </p:sp>
        <p:sp>
          <p:nvSpPr>
            <p:cNvPr name="Freeform 26" id="26"/>
            <p:cNvSpPr/>
            <p:nvPr/>
          </p:nvSpPr>
          <p:spPr>
            <a:xfrm flipH="false" flipV="false" rot="0">
              <a:off x="0" y="0"/>
              <a:ext cx="437896" cy="437896"/>
            </a:xfrm>
            <a:custGeom>
              <a:avLst/>
              <a:gdLst/>
              <a:ahLst/>
              <a:cxnLst/>
              <a:rect r="r" b="b" t="t" l="l"/>
              <a:pathLst>
                <a:path h="437896" w="437896">
                  <a:moveTo>
                    <a:pt x="0" y="85725"/>
                  </a:moveTo>
                  <a:cubicBezTo>
                    <a:pt x="0" y="38354"/>
                    <a:pt x="38354" y="0"/>
                    <a:pt x="85725" y="0"/>
                  </a:cubicBezTo>
                  <a:lnTo>
                    <a:pt x="352171" y="0"/>
                  </a:lnTo>
                  <a:lnTo>
                    <a:pt x="352171" y="6350"/>
                  </a:lnTo>
                  <a:lnTo>
                    <a:pt x="352171" y="0"/>
                  </a:lnTo>
                  <a:lnTo>
                    <a:pt x="352171" y="6350"/>
                  </a:lnTo>
                  <a:lnTo>
                    <a:pt x="352171" y="0"/>
                  </a:lnTo>
                  <a:cubicBezTo>
                    <a:pt x="399542" y="0"/>
                    <a:pt x="437896" y="38354"/>
                    <a:pt x="437896" y="85725"/>
                  </a:cubicBezTo>
                  <a:lnTo>
                    <a:pt x="437896" y="352171"/>
                  </a:lnTo>
                  <a:lnTo>
                    <a:pt x="431546" y="352171"/>
                  </a:lnTo>
                  <a:lnTo>
                    <a:pt x="437896" y="352171"/>
                  </a:lnTo>
                  <a:cubicBezTo>
                    <a:pt x="437896" y="399542"/>
                    <a:pt x="399542" y="437896"/>
                    <a:pt x="352171" y="437896"/>
                  </a:cubicBezTo>
                  <a:lnTo>
                    <a:pt x="352171" y="431546"/>
                  </a:lnTo>
                  <a:lnTo>
                    <a:pt x="352171" y="437896"/>
                  </a:lnTo>
                  <a:lnTo>
                    <a:pt x="85725" y="437896"/>
                  </a:lnTo>
                  <a:lnTo>
                    <a:pt x="85725" y="431546"/>
                  </a:lnTo>
                  <a:lnTo>
                    <a:pt x="85725" y="437896"/>
                  </a:lnTo>
                  <a:cubicBezTo>
                    <a:pt x="38354" y="437896"/>
                    <a:pt x="0" y="399542"/>
                    <a:pt x="0" y="352171"/>
                  </a:cubicBezTo>
                  <a:lnTo>
                    <a:pt x="0" y="85725"/>
                  </a:lnTo>
                  <a:lnTo>
                    <a:pt x="6350" y="85725"/>
                  </a:lnTo>
                  <a:lnTo>
                    <a:pt x="0" y="85725"/>
                  </a:lnTo>
                  <a:moveTo>
                    <a:pt x="12700" y="85725"/>
                  </a:moveTo>
                  <a:lnTo>
                    <a:pt x="12700" y="352171"/>
                  </a:lnTo>
                  <a:lnTo>
                    <a:pt x="6350" y="352171"/>
                  </a:lnTo>
                  <a:lnTo>
                    <a:pt x="12700" y="352171"/>
                  </a:lnTo>
                  <a:cubicBezTo>
                    <a:pt x="12700" y="392557"/>
                    <a:pt x="45339" y="425196"/>
                    <a:pt x="85725" y="425196"/>
                  </a:cubicBezTo>
                  <a:lnTo>
                    <a:pt x="352171" y="425196"/>
                  </a:lnTo>
                  <a:cubicBezTo>
                    <a:pt x="392557" y="425196"/>
                    <a:pt x="425196" y="392557"/>
                    <a:pt x="425196" y="352171"/>
                  </a:cubicBezTo>
                  <a:lnTo>
                    <a:pt x="425196" y="85725"/>
                  </a:lnTo>
                  <a:lnTo>
                    <a:pt x="431546" y="85725"/>
                  </a:lnTo>
                  <a:lnTo>
                    <a:pt x="425196" y="85725"/>
                  </a:lnTo>
                  <a:cubicBezTo>
                    <a:pt x="425196" y="45339"/>
                    <a:pt x="392557" y="12700"/>
                    <a:pt x="352171" y="12700"/>
                  </a:cubicBezTo>
                  <a:lnTo>
                    <a:pt x="85725" y="12700"/>
                  </a:lnTo>
                  <a:lnTo>
                    <a:pt x="85725" y="6350"/>
                  </a:lnTo>
                  <a:lnTo>
                    <a:pt x="85725" y="12700"/>
                  </a:lnTo>
                  <a:cubicBezTo>
                    <a:pt x="45339" y="12700"/>
                    <a:pt x="12700" y="45339"/>
                    <a:pt x="12700" y="85725"/>
                  </a:cubicBezTo>
                  <a:close/>
                </a:path>
              </a:pathLst>
            </a:custGeom>
            <a:solidFill>
              <a:srgbClr val="313E80"/>
            </a:solidFill>
          </p:spPr>
        </p:sp>
      </p:grpSp>
      <p:grpSp>
        <p:nvGrpSpPr>
          <p:cNvPr name="Group 27" id="27"/>
          <p:cNvGrpSpPr/>
          <p:nvPr/>
        </p:nvGrpSpPr>
        <p:grpSpPr>
          <a:xfrm rot="0">
            <a:off x="269702" y="7933598"/>
            <a:ext cx="212526" cy="265808"/>
            <a:chOff x="0" y="0"/>
            <a:chExt cx="283368" cy="354410"/>
          </a:xfrm>
        </p:grpSpPr>
        <p:sp>
          <p:nvSpPr>
            <p:cNvPr name="Freeform 28" id="28" descr="preencoded.png"/>
            <p:cNvSpPr/>
            <p:nvPr/>
          </p:nvSpPr>
          <p:spPr>
            <a:xfrm flipH="false" flipV="false" rot="0">
              <a:off x="0" y="0"/>
              <a:ext cx="283337" cy="354457"/>
            </a:xfrm>
            <a:custGeom>
              <a:avLst/>
              <a:gdLst/>
              <a:ahLst/>
              <a:cxnLst/>
              <a:rect r="r" b="b" t="t" l="l"/>
              <a:pathLst>
                <a:path h="354457" w="283337">
                  <a:moveTo>
                    <a:pt x="0" y="0"/>
                  </a:moveTo>
                  <a:lnTo>
                    <a:pt x="283337" y="0"/>
                  </a:lnTo>
                  <a:lnTo>
                    <a:pt x="283337" y="354457"/>
                  </a:lnTo>
                  <a:lnTo>
                    <a:pt x="0" y="354457"/>
                  </a:lnTo>
                  <a:lnTo>
                    <a:pt x="0" y="0"/>
                  </a:lnTo>
                  <a:close/>
                </a:path>
              </a:pathLst>
            </a:custGeom>
            <a:blipFill>
              <a:blip r:embed="rId5"/>
              <a:stretch>
                <a:fillRect l="0" t="-880" r="-11" b="-867"/>
              </a:stretch>
            </a:blipFill>
          </p:spPr>
        </p:sp>
      </p:grpSp>
      <p:sp>
        <p:nvSpPr>
          <p:cNvPr name="TextBox 29" id="29"/>
          <p:cNvSpPr txBox="true"/>
          <p:nvPr/>
        </p:nvSpPr>
        <p:spPr>
          <a:xfrm rot="0">
            <a:off x="677268" y="7844396"/>
            <a:ext cx="1792337" cy="734724"/>
          </a:xfrm>
          <a:prstGeom prst="rect">
            <a:avLst/>
          </a:prstGeom>
        </p:spPr>
        <p:txBody>
          <a:bodyPr anchor="t" rtlCol="false" tIns="0" lIns="0" bIns="0" rIns="0">
            <a:spAutoFit/>
          </a:bodyPr>
          <a:lstStyle/>
          <a:p>
            <a:pPr algn="l">
              <a:lnSpc>
                <a:spcPts val="2914"/>
              </a:lnSpc>
            </a:pPr>
            <a:r>
              <a:rPr lang="en-US" sz="2374">
                <a:solidFill>
                  <a:srgbClr val="CFD0D8"/>
                </a:solidFill>
                <a:latin typeface="Roboto"/>
                <a:ea typeface="Roboto"/>
                <a:cs typeface="Roboto"/>
                <a:sym typeface="Roboto"/>
              </a:rPr>
              <a:t>Think Before You Click</a:t>
            </a:r>
          </a:p>
        </p:txBody>
      </p:sp>
      <p:sp>
        <p:nvSpPr>
          <p:cNvPr name="TextBox 30" id="30"/>
          <p:cNvSpPr txBox="true"/>
          <p:nvPr/>
        </p:nvSpPr>
        <p:spPr>
          <a:xfrm rot="0">
            <a:off x="677268" y="8655320"/>
            <a:ext cx="8098780" cy="499347"/>
          </a:xfrm>
          <a:prstGeom prst="rect">
            <a:avLst/>
          </a:prstGeom>
        </p:spPr>
        <p:txBody>
          <a:bodyPr anchor="t" rtlCol="false" tIns="0" lIns="0" bIns="0" rIns="0">
            <a:spAutoFit/>
          </a:bodyPr>
          <a:lstStyle/>
          <a:p>
            <a:pPr algn="l">
              <a:lnSpc>
                <a:spcPts val="1918"/>
              </a:lnSpc>
            </a:pPr>
            <a:r>
              <a:rPr lang="en-US" sz="2062">
                <a:solidFill>
                  <a:srgbClr val="CFD0D8"/>
                </a:solidFill>
                <a:latin typeface="Roboto"/>
                <a:ea typeface="Roboto"/>
                <a:cs typeface="Roboto"/>
                <a:sym typeface="Roboto"/>
              </a:rPr>
              <a:t>If something feels off, it probably is. Don't click unknown links or download attachments.</a:t>
            </a:r>
          </a:p>
        </p:txBody>
      </p:sp>
      <p:grpSp>
        <p:nvGrpSpPr>
          <p:cNvPr name="Group 31" id="31"/>
          <p:cNvGrpSpPr/>
          <p:nvPr/>
        </p:nvGrpSpPr>
        <p:grpSpPr>
          <a:xfrm rot="0">
            <a:off x="491281" y="10582721"/>
            <a:ext cx="328464" cy="328464"/>
            <a:chOff x="0" y="0"/>
            <a:chExt cx="437952" cy="437952"/>
          </a:xfrm>
        </p:grpSpPr>
        <p:sp>
          <p:nvSpPr>
            <p:cNvPr name="Freeform 32" id="32"/>
            <p:cNvSpPr/>
            <p:nvPr/>
          </p:nvSpPr>
          <p:spPr>
            <a:xfrm flipH="false" flipV="false" rot="0">
              <a:off x="6350" y="6350"/>
              <a:ext cx="425196" cy="425196"/>
            </a:xfrm>
            <a:custGeom>
              <a:avLst/>
              <a:gdLst/>
              <a:ahLst/>
              <a:cxnLst/>
              <a:rect r="r" b="b" t="t" l="l"/>
              <a:pathLst>
                <a:path h="425196" w="425196">
                  <a:moveTo>
                    <a:pt x="0" y="79375"/>
                  </a:moveTo>
                  <a:cubicBezTo>
                    <a:pt x="0" y="35560"/>
                    <a:pt x="35560" y="0"/>
                    <a:pt x="79375" y="0"/>
                  </a:cubicBezTo>
                  <a:lnTo>
                    <a:pt x="345821" y="0"/>
                  </a:lnTo>
                  <a:cubicBezTo>
                    <a:pt x="389636" y="0"/>
                    <a:pt x="425196" y="35560"/>
                    <a:pt x="425196" y="79375"/>
                  </a:cubicBezTo>
                  <a:lnTo>
                    <a:pt x="425196" y="345821"/>
                  </a:lnTo>
                  <a:cubicBezTo>
                    <a:pt x="425196" y="389636"/>
                    <a:pt x="389636" y="425196"/>
                    <a:pt x="345821" y="425196"/>
                  </a:cubicBezTo>
                  <a:lnTo>
                    <a:pt x="79375" y="425196"/>
                  </a:lnTo>
                  <a:cubicBezTo>
                    <a:pt x="35560" y="425196"/>
                    <a:pt x="0" y="389763"/>
                    <a:pt x="0" y="345821"/>
                  </a:cubicBezTo>
                  <a:close/>
                </a:path>
              </a:pathLst>
            </a:custGeom>
            <a:solidFill>
              <a:srgbClr val="182567"/>
            </a:solidFill>
          </p:spPr>
        </p:sp>
        <p:sp>
          <p:nvSpPr>
            <p:cNvPr name="Freeform 33" id="33"/>
            <p:cNvSpPr/>
            <p:nvPr/>
          </p:nvSpPr>
          <p:spPr>
            <a:xfrm flipH="false" flipV="false" rot="0">
              <a:off x="0" y="0"/>
              <a:ext cx="437896" cy="437896"/>
            </a:xfrm>
            <a:custGeom>
              <a:avLst/>
              <a:gdLst/>
              <a:ahLst/>
              <a:cxnLst/>
              <a:rect r="r" b="b" t="t" l="l"/>
              <a:pathLst>
                <a:path h="437896" w="437896">
                  <a:moveTo>
                    <a:pt x="0" y="85725"/>
                  </a:moveTo>
                  <a:cubicBezTo>
                    <a:pt x="0" y="38354"/>
                    <a:pt x="38354" y="0"/>
                    <a:pt x="85725" y="0"/>
                  </a:cubicBezTo>
                  <a:lnTo>
                    <a:pt x="352171" y="0"/>
                  </a:lnTo>
                  <a:lnTo>
                    <a:pt x="352171" y="6350"/>
                  </a:lnTo>
                  <a:lnTo>
                    <a:pt x="352171" y="0"/>
                  </a:lnTo>
                  <a:lnTo>
                    <a:pt x="352171" y="6350"/>
                  </a:lnTo>
                  <a:lnTo>
                    <a:pt x="352171" y="0"/>
                  </a:lnTo>
                  <a:cubicBezTo>
                    <a:pt x="399542" y="0"/>
                    <a:pt x="437896" y="38354"/>
                    <a:pt x="437896" y="85725"/>
                  </a:cubicBezTo>
                  <a:lnTo>
                    <a:pt x="437896" y="352171"/>
                  </a:lnTo>
                  <a:lnTo>
                    <a:pt x="431546" y="352171"/>
                  </a:lnTo>
                  <a:lnTo>
                    <a:pt x="437896" y="352171"/>
                  </a:lnTo>
                  <a:cubicBezTo>
                    <a:pt x="437896" y="399542"/>
                    <a:pt x="399542" y="437896"/>
                    <a:pt x="352171" y="437896"/>
                  </a:cubicBezTo>
                  <a:lnTo>
                    <a:pt x="352171" y="431546"/>
                  </a:lnTo>
                  <a:lnTo>
                    <a:pt x="352171" y="437896"/>
                  </a:lnTo>
                  <a:lnTo>
                    <a:pt x="85725" y="437896"/>
                  </a:lnTo>
                  <a:lnTo>
                    <a:pt x="85725" y="431546"/>
                  </a:lnTo>
                  <a:lnTo>
                    <a:pt x="85725" y="437896"/>
                  </a:lnTo>
                  <a:cubicBezTo>
                    <a:pt x="38354" y="437896"/>
                    <a:pt x="0" y="399542"/>
                    <a:pt x="0" y="352171"/>
                  </a:cubicBezTo>
                  <a:lnTo>
                    <a:pt x="0" y="85725"/>
                  </a:lnTo>
                  <a:lnTo>
                    <a:pt x="6350" y="85725"/>
                  </a:lnTo>
                  <a:lnTo>
                    <a:pt x="0" y="85725"/>
                  </a:lnTo>
                  <a:moveTo>
                    <a:pt x="12700" y="85725"/>
                  </a:moveTo>
                  <a:lnTo>
                    <a:pt x="12700" y="352171"/>
                  </a:lnTo>
                  <a:lnTo>
                    <a:pt x="6350" y="352171"/>
                  </a:lnTo>
                  <a:lnTo>
                    <a:pt x="12700" y="352171"/>
                  </a:lnTo>
                  <a:cubicBezTo>
                    <a:pt x="12700" y="392557"/>
                    <a:pt x="45339" y="425196"/>
                    <a:pt x="85725" y="425196"/>
                  </a:cubicBezTo>
                  <a:lnTo>
                    <a:pt x="352171" y="425196"/>
                  </a:lnTo>
                  <a:cubicBezTo>
                    <a:pt x="392557" y="425196"/>
                    <a:pt x="425196" y="392557"/>
                    <a:pt x="425196" y="352171"/>
                  </a:cubicBezTo>
                  <a:lnTo>
                    <a:pt x="425196" y="85725"/>
                  </a:lnTo>
                  <a:lnTo>
                    <a:pt x="431546" y="85725"/>
                  </a:lnTo>
                  <a:lnTo>
                    <a:pt x="425196" y="85725"/>
                  </a:lnTo>
                  <a:cubicBezTo>
                    <a:pt x="425196" y="45339"/>
                    <a:pt x="392557" y="12700"/>
                    <a:pt x="352171" y="12700"/>
                  </a:cubicBezTo>
                  <a:lnTo>
                    <a:pt x="85725" y="12700"/>
                  </a:lnTo>
                  <a:lnTo>
                    <a:pt x="85725" y="6350"/>
                  </a:lnTo>
                  <a:lnTo>
                    <a:pt x="85725" y="12700"/>
                  </a:lnTo>
                  <a:cubicBezTo>
                    <a:pt x="45339" y="12700"/>
                    <a:pt x="12700" y="45339"/>
                    <a:pt x="12700" y="85725"/>
                  </a:cubicBezTo>
                  <a:close/>
                </a:path>
              </a:pathLst>
            </a:custGeom>
            <a:solidFill>
              <a:srgbClr val="313E80"/>
            </a:solidFill>
          </p:spPr>
        </p:sp>
      </p:grpSp>
      <p:grpSp>
        <p:nvGrpSpPr>
          <p:cNvPr name="Group 34" id="34"/>
          <p:cNvGrpSpPr/>
          <p:nvPr/>
        </p:nvGrpSpPr>
        <p:grpSpPr>
          <a:xfrm rot="0">
            <a:off x="549176" y="10613975"/>
            <a:ext cx="212526" cy="265808"/>
            <a:chOff x="0" y="0"/>
            <a:chExt cx="283368" cy="354410"/>
          </a:xfrm>
        </p:grpSpPr>
        <p:sp>
          <p:nvSpPr>
            <p:cNvPr name="Freeform 35" id="35" descr="preencoded.png"/>
            <p:cNvSpPr/>
            <p:nvPr/>
          </p:nvSpPr>
          <p:spPr>
            <a:xfrm flipH="false" flipV="false" rot="0">
              <a:off x="0" y="0"/>
              <a:ext cx="283337" cy="354457"/>
            </a:xfrm>
            <a:custGeom>
              <a:avLst/>
              <a:gdLst/>
              <a:ahLst/>
              <a:cxnLst/>
              <a:rect r="r" b="b" t="t" l="l"/>
              <a:pathLst>
                <a:path h="354457" w="283337">
                  <a:moveTo>
                    <a:pt x="0" y="0"/>
                  </a:moveTo>
                  <a:lnTo>
                    <a:pt x="283337" y="0"/>
                  </a:lnTo>
                  <a:lnTo>
                    <a:pt x="283337" y="354457"/>
                  </a:lnTo>
                  <a:lnTo>
                    <a:pt x="0" y="354457"/>
                  </a:lnTo>
                  <a:lnTo>
                    <a:pt x="0" y="0"/>
                  </a:lnTo>
                  <a:close/>
                </a:path>
              </a:pathLst>
            </a:custGeom>
            <a:blipFill>
              <a:blip r:embed="rId6"/>
              <a:stretch>
                <a:fillRect l="0" t="-880" r="-11" b="-867"/>
              </a:stretch>
            </a:blipFill>
          </p:spPr>
        </p:sp>
      </p:grpSp>
      <p:sp>
        <p:nvSpPr>
          <p:cNvPr name="TextBox 36" id="36"/>
          <p:cNvSpPr txBox="true"/>
          <p:nvPr/>
        </p:nvSpPr>
        <p:spPr>
          <a:xfrm rot="0">
            <a:off x="956667" y="10626626"/>
            <a:ext cx="1771947" cy="230981"/>
          </a:xfrm>
          <a:prstGeom prst="rect">
            <a:avLst/>
          </a:prstGeom>
        </p:spPr>
        <p:txBody>
          <a:bodyPr anchor="t" rtlCol="false" tIns="0" lIns="0" bIns="0" rIns="0">
            <a:spAutoFit/>
          </a:bodyPr>
          <a:lstStyle/>
          <a:p>
            <a:pPr algn="l">
              <a:lnSpc>
                <a:spcPts val="1687"/>
              </a:lnSpc>
            </a:pPr>
            <a:r>
              <a:rPr lang="en-US" sz="1375">
                <a:solidFill>
                  <a:srgbClr val="CFD0D8"/>
                </a:solidFill>
                <a:latin typeface="Roboto"/>
                <a:ea typeface="Roboto"/>
                <a:cs typeface="Roboto"/>
                <a:sym typeface="Roboto"/>
              </a:rPr>
              <a:t>Use MFA</a:t>
            </a:r>
          </a:p>
        </p:txBody>
      </p:sp>
      <p:sp>
        <p:nvSpPr>
          <p:cNvPr name="TextBox 37" id="37"/>
          <p:cNvSpPr txBox="true"/>
          <p:nvPr/>
        </p:nvSpPr>
        <p:spPr>
          <a:xfrm rot="0">
            <a:off x="956667" y="10885437"/>
            <a:ext cx="8098780" cy="283964"/>
          </a:xfrm>
          <a:prstGeom prst="rect">
            <a:avLst/>
          </a:prstGeom>
        </p:spPr>
        <p:txBody>
          <a:bodyPr anchor="t" rtlCol="false" tIns="0" lIns="0" bIns="0" rIns="0">
            <a:spAutoFit/>
          </a:bodyPr>
          <a:lstStyle/>
          <a:p>
            <a:pPr algn="l">
              <a:lnSpc>
                <a:spcPts val="1750"/>
              </a:lnSpc>
            </a:pPr>
            <a:r>
              <a:rPr lang="en-US" sz="1062">
                <a:solidFill>
                  <a:srgbClr val="CFD0D8"/>
                </a:solidFill>
                <a:latin typeface="Roboto"/>
                <a:ea typeface="Roboto"/>
                <a:cs typeface="Roboto"/>
                <a:sym typeface="Roboto"/>
              </a:rPr>
              <a:t>Enable Multi-Factor Authentication for all accounts to add an extra layer of security.</a:t>
            </a:r>
          </a:p>
        </p:txBody>
      </p:sp>
      <p:grpSp>
        <p:nvGrpSpPr>
          <p:cNvPr name="Group 38" id="38"/>
          <p:cNvGrpSpPr/>
          <p:nvPr/>
        </p:nvGrpSpPr>
        <p:grpSpPr>
          <a:xfrm rot="0">
            <a:off x="9227790" y="10582721"/>
            <a:ext cx="328464" cy="328464"/>
            <a:chOff x="0" y="0"/>
            <a:chExt cx="437952" cy="437952"/>
          </a:xfrm>
        </p:grpSpPr>
        <p:sp>
          <p:nvSpPr>
            <p:cNvPr name="Freeform 39" id="39"/>
            <p:cNvSpPr/>
            <p:nvPr/>
          </p:nvSpPr>
          <p:spPr>
            <a:xfrm flipH="false" flipV="false" rot="0">
              <a:off x="6350" y="6350"/>
              <a:ext cx="425196" cy="425196"/>
            </a:xfrm>
            <a:custGeom>
              <a:avLst/>
              <a:gdLst/>
              <a:ahLst/>
              <a:cxnLst/>
              <a:rect r="r" b="b" t="t" l="l"/>
              <a:pathLst>
                <a:path h="425196" w="425196">
                  <a:moveTo>
                    <a:pt x="0" y="79375"/>
                  </a:moveTo>
                  <a:cubicBezTo>
                    <a:pt x="0" y="35560"/>
                    <a:pt x="35560" y="0"/>
                    <a:pt x="79375" y="0"/>
                  </a:cubicBezTo>
                  <a:lnTo>
                    <a:pt x="345821" y="0"/>
                  </a:lnTo>
                  <a:cubicBezTo>
                    <a:pt x="389636" y="0"/>
                    <a:pt x="425196" y="35560"/>
                    <a:pt x="425196" y="79375"/>
                  </a:cubicBezTo>
                  <a:lnTo>
                    <a:pt x="425196" y="345821"/>
                  </a:lnTo>
                  <a:cubicBezTo>
                    <a:pt x="425196" y="389636"/>
                    <a:pt x="389636" y="425196"/>
                    <a:pt x="345821" y="425196"/>
                  </a:cubicBezTo>
                  <a:lnTo>
                    <a:pt x="79375" y="425196"/>
                  </a:lnTo>
                  <a:cubicBezTo>
                    <a:pt x="35560" y="425196"/>
                    <a:pt x="0" y="389763"/>
                    <a:pt x="0" y="345821"/>
                  </a:cubicBezTo>
                  <a:close/>
                </a:path>
              </a:pathLst>
            </a:custGeom>
            <a:solidFill>
              <a:srgbClr val="182567"/>
            </a:solidFill>
          </p:spPr>
        </p:sp>
        <p:sp>
          <p:nvSpPr>
            <p:cNvPr name="Freeform 40" id="40"/>
            <p:cNvSpPr/>
            <p:nvPr/>
          </p:nvSpPr>
          <p:spPr>
            <a:xfrm flipH="false" flipV="false" rot="0">
              <a:off x="0" y="0"/>
              <a:ext cx="437896" cy="437896"/>
            </a:xfrm>
            <a:custGeom>
              <a:avLst/>
              <a:gdLst/>
              <a:ahLst/>
              <a:cxnLst/>
              <a:rect r="r" b="b" t="t" l="l"/>
              <a:pathLst>
                <a:path h="437896" w="437896">
                  <a:moveTo>
                    <a:pt x="0" y="85725"/>
                  </a:moveTo>
                  <a:cubicBezTo>
                    <a:pt x="0" y="38354"/>
                    <a:pt x="38354" y="0"/>
                    <a:pt x="85725" y="0"/>
                  </a:cubicBezTo>
                  <a:lnTo>
                    <a:pt x="352171" y="0"/>
                  </a:lnTo>
                  <a:lnTo>
                    <a:pt x="352171" y="6350"/>
                  </a:lnTo>
                  <a:lnTo>
                    <a:pt x="352171" y="0"/>
                  </a:lnTo>
                  <a:lnTo>
                    <a:pt x="352171" y="6350"/>
                  </a:lnTo>
                  <a:lnTo>
                    <a:pt x="352171" y="0"/>
                  </a:lnTo>
                  <a:cubicBezTo>
                    <a:pt x="399542" y="0"/>
                    <a:pt x="437896" y="38354"/>
                    <a:pt x="437896" y="85725"/>
                  </a:cubicBezTo>
                  <a:lnTo>
                    <a:pt x="437896" y="352171"/>
                  </a:lnTo>
                  <a:lnTo>
                    <a:pt x="431546" y="352171"/>
                  </a:lnTo>
                  <a:lnTo>
                    <a:pt x="437896" y="352171"/>
                  </a:lnTo>
                  <a:cubicBezTo>
                    <a:pt x="437896" y="399542"/>
                    <a:pt x="399542" y="437896"/>
                    <a:pt x="352171" y="437896"/>
                  </a:cubicBezTo>
                  <a:lnTo>
                    <a:pt x="352171" y="431546"/>
                  </a:lnTo>
                  <a:lnTo>
                    <a:pt x="352171" y="437896"/>
                  </a:lnTo>
                  <a:lnTo>
                    <a:pt x="85725" y="437896"/>
                  </a:lnTo>
                  <a:lnTo>
                    <a:pt x="85725" y="431546"/>
                  </a:lnTo>
                  <a:lnTo>
                    <a:pt x="85725" y="437896"/>
                  </a:lnTo>
                  <a:cubicBezTo>
                    <a:pt x="38354" y="437896"/>
                    <a:pt x="0" y="399542"/>
                    <a:pt x="0" y="352171"/>
                  </a:cubicBezTo>
                  <a:lnTo>
                    <a:pt x="0" y="85725"/>
                  </a:lnTo>
                  <a:lnTo>
                    <a:pt x="6350" y="85725"/>
                  </a:lnTo>
                  <a:lnTo>
                    <a:pt x="0" y="85725"/>
                  </a:lnTo>
                  <a:moveTo>
                    <a:pt x="12700" y="85725"/>
                  </a:moveTo>
                  <a:lnTo>
                    <a:pt x="12700" y="352171"/>
                  </a:lnTo>
                  <a:lnTo>
                    <a:pt x="6350" y="352171"/>
                  </a:lnTo>
                  <a:lnTo>
                    <a:pt x="12700" y="352171"/>
                  </a:lnTo>
                  <a:cubicBezTo>
                    <a:pt x="12700" y="392557"/>
                    <a:pt x="45339" y="425196"/>
                    <a:pt x="85725" y="425196"/>
                  </a:cubicBezTo>
                  <a:lnTo>
                    <a:pt x="352171" y="425196"/>
                  </a:lnTo>
                  <a:cubicBezTo>
                    <a:pt x="392557" y="425196"/>
                    <a:pt x="425196" y="392557"/>
                    <a:pt x="425196" y="352171"/>
                  </a:cubicBezTo>
                  <a:lnTo>
                    <a:pt x="425196" y="85725"/>
                  </a:lnTo>
                  <a:lnTo>
                    <a:pt x="431546" y="85725"/>
                  </a:lnTo>
                  <a:lnTo>
                    <a:pt x="425196" y="85725"/>
                  </a:lnTo>
                  <a:cubicBezTo>
                    <a:pt x="425196" y="45339"/>
                    <a:pt x="392557" y="12700"/>
                    <a:pt x="352171" y="12700"/>
                  </a:cubicBezTo>
                  <a:lnTo>
                    <a:pt x="85725" y="12700"/>
                  </a:lnTo>
                  <a:lnTo>
                    <a:pt x="85725" y="6350"/>
                  </a:lnTo>
                  <a:lnTo>
                    <a:pt x="85725" y="12700"/>
                  </a:lnTo>
                  <a:cubicBezTo>
                    <a:pt x="45339" y="12700"/>
                    <a:pt x="12700" y="45339"/>
                    <a:pt x="12700" y="85725"/>
                  </a:cubicBezTo>
                  <a:close/>
                </a:path>
              </a:pathLst>
            </a:custGeom>
            <a:solidFill>
              <a:srgbClr val="313E80"/>
            </a:solidFill>
          </p:spPr>
        </p:sp>
      </p:grpSp>
      <p:grpSp>
        <p:nvGrpSpPr>
          <p:cNvPr name="Group 41" id="41"/>
          <p:cNvGrpSpPr/>
          <p:nvPr/>
        </p:nvGrpSpPr>
        <p:grpSpPr>
          <a:xfrm rot="0">
            <a:off x="9285685" y="10613975"/>
            <a:ext cx="212526" cy="265808"/>
            <a:chOff x="0" y="0"/>
            <a:chExt cx="283368" cy="354410"/>
          </a:xfrm>
        </p:grpSpPr>
        <p:sp>
          <p:nvSpPr>
            <p:cNvPr name="Freeform 42" id="42" descr="preencoded.png"/>
            <p:cNvSpPr/>
            <p:nvPr/>
          </p:nvSpPr>
          <p:spPr>
            <a:xfrm flipH="false" flipV="false" rot="0">
              <a:off x="0" y="0"/>
              <a:ext cx="283337" cy="354457"/>
            </a:xfrm>
            <a:custGeom>
              <a:avLst/>
              <a:gdLst/>
              <a:ahLst/>
              <a:cxnLst/>
              <a:rect r="r" b="b" t="t" l="l"/>
              <a:pathLst>
                <a:path h="354457" w="283337">
                  <a:moveTo>
                    <a:pt x="0" y="0"/>
                  </a:moveTo>
                  <a:lnTo>
                    <a:pt x="283337" y="0"/>
                  </a:lnTo>
                  <a:lnTo>
                    <a:pt x="283337" y="354457"/>
                  </a:lnTo>
                  <a:lnTo>
                    <a:pt x="0" y="354457"/>
                  </a:lnTo>
                  <a:lnTo>
                    <a:pt x="0" y="0"/>
                  </a:lnTo>
                  <a:close/>
                </a:path>
              </a:pathLst>
            </a:custGeom>
            <a:blipFill>
              <a:blip r:embed="rId7"/>
              <a:stretch>
                <a:fillRect l="0" t="-880" r="-11" b="-867"/>
              </a:stretch>
            </a:blipFill>
          </p:spPr>
        </p:sp>
      </p:grpSp>
      <p:sp>
        <p:nvSpPr>
          <p:cNvPr name="TextBox 43" id="43"/>
          <p:cNvSpPr txBox="true"/>
          <p:nvPr/>
        </p:nvSpPr>
        <p:spPr>
          <a:xfrm rot="0">
            <a:off x="9693176" y="10626626"/>
            <a:ext cx="2082404" cy="230981"/>
          </a:xfrm>
          <a:prstGeom prst="rect">
            <a:avLst/>
          </a:prstGeom>
        </p:spPr>
        <p:txBody>
          <a:bodyPr anchor="t" rtlCol="false" tIns="0" lIns="0" bIns="0" rIns="0">
            <a:spAutoFit/>
          </a:bodyPr>
          <a:lstStyle/>
          <a:p>
            <a:pPr algn="l">
              <a:lnSpc>
                <a:spcPts val="1687"/>
              </a:lnSpc>
            </a:pPr>
            <a:r>
              <a:rPr lang="en-US" sz="1375">
                <a:solidFill>
                  <a:srgbClr val="CFD0D8"/>
                </a:solidFill>
                <a:latin typeface="Roboto"/>
                <a:ea typeface="Roboto"/>
                <a:cs typeface="Roboto"/>
                <a:sym typeface="Roboto"/>
              </a:rPr>
              <a:t>Report Suspicious Activity</a:t>
            </a:r>
          </a:p>
        </p:txBody>
      </p:sp>
      <p:sp>
        <p:nvSpPr>
          <p:cNvPr name="TextBox 44" id="44"/>
          <p:cNvSpPr txBox="true"/>
          <p:nvPr/>
        </p:nvSpPr>
        <p:spPr>
          <a:xfrm rot="0">
            <a:off x="9693176" y="10885437"/>
            <a:ext cx="8098780" cy="283964"/>
          </a:xfrm>
          <a:prstGeom prst="rect">
            <a:avLst/>
          </a:prstGeom>
        </p:spPr>
        <p:txBody>
          <a:bodyPr anchor="t" rtlCol="false" tIns="0" lIns="0" bIns="0" rIns="0">
            <a:spAutoFit/>
          </a:bodyPr>
          <a:lstStyle/>
          <a:p>
            <a:pPr algn="l">
              <a:lnSpc>
                <a:spcPts val="1750"/>
              </a:lnSpc>
            </a:pPr>
            <a:r>
              <a:rPr lang="en-US" sz="1062">
                <a:solidFill>
                  <a:srgbClr val="CFD0D8"/>
                </a:solidFill>
                <a:latin typeface="Roboto"/>
                <a:ea typeface="Roboto"/>
                <a:cs typeface="Roboto"/>
                <a:sym typeface="Roboto"/>
              </a:rPr>
              <a:t>Forward suspicious emails to your security team or IT department immediately. Don't delete them!</a:t>
            </a:r>
          </a:p>
        </p:txBody>
      </p:sp>
      <p:grpSp>
        <p:nvGrpSpPr>
          <p:cNvPr name="Group 45" id="45"/>
          <p:cNvGrpSpPr/>
          <p:nvPr/>
        </p:nvGrpSpPr>
        <p:grpSpPr>
          <a:xfrm rot="0">
            <a:off x="-551161" y="9563619"/>
            <a:ext cx="3384551" cy="673100"/>
            <a:chOff x="0" y="0"/>
            <a:chExt cx="4512734" cy="897467"/>
          </a:xfrm>
        </p:grpSpPr>
        <p:grpSp>
          <p:nvGrpSpPr>
            <p:cNvPr name="Group 46" id="46"/>
            <p:cNvGrpSpPr/>
            <p:nvPr/>
          </p:nvGrpSpPr>
          <p:grpSpPr>
            <a:xfrm rot="0">
              <a:off x="0" y="0"/>
              <a:ext cx="4114800" cy="897467"/>
              <a:chOff x="0" y="0"/>
              <a:chExt cx="812800" cy="177277"/>
            </a:xfrm>
          </p:grpSpPr>
          <p:sp>
            <p:nvSpPr>
              <p:cNvPr name="Freeform 47" id="47"/>
              <p:cNvSpPr/>
              <p:nvPr/>
            </p:nvSpPr>
            <p:spPr>
              <a:xfrm flipH="false" flipV="false" rot="0">
                <a:off x="0" y="0"/>
                <a:ext cx="812800" cy="177277"/>
              </a:xfrm>
              <a:custGeom>
                <a:avLst/>
                <a:gdLst/>
                <a:ahLst/>
                <a:cxnLst/>
                <a:rect r="r" b="b" t="t" l="l"/>
                <a:pathLst>
                  <a:path h="177277" w="812800">
                    <a:moveTo>
                      <a:pt x="88639" y="0"/>
                    </a:moveTo>
                    <a:lnTo>
                      <a:pt x="724161" y="0"/>
                    </a:lnTo>
                    <a:cubicBezTo>
                      <a:pt x="773115" y="0"/>
                      <a:pt x="812800" y="39685"/>
                      <a:pt x="812800" y="88639"/>
                    </a:cubicBezTo>
                    <a:lnTo>
                      <a:pt x="812800" y="88639"/>
                    </a:lnTo>
                    <a:cubicBezTo>
                      <a:pt x="812800" y="112147"/>
                      <a:pt x="803461" y="134693"/>
                      <a:pt x="786838" y="151316"/>
                    </a:cubicBezTo>
                    <a:cubicBezTo>
                      <a:pt x="770215" y="167939"/>
                      <a:pt x="747670" y="177277"/>
                      <a:pt x="724161" y="177277"/>
                    </a:cubicBezTo>
                    <a:lnTo>
                      <a:pt x="88639" y="177277"/>
                    </a:lnTo>
                    <a:cubicBezTo>
                      <a:pt x="39685" y="177277"/>
                      <a:pt x="0" y="137592"/>
                      <a:pt x="0" y="88639"/>
                    </a:cubicBezTo>
                    <a:lnTo>
                      <a:pt x="0" y="88639"/>
                    </a:lnTo>
                    <a:cubicBezTo>
                      <a:pt x="0" y="39685"/>
                      <a:pt x="39685" y="0"/>
                      <a:pt x="88639" y="0"/>
                    </a:cubicBezTo>
                    <a:close/>
                  </a:path>
                </a:pathLst>
              </a:custGeom>
              <a:solidFill>
                <a:srgbClr val="182567"/>
              </a:solidFill>
            </p:spPr>
          </p:sp>
          <p:sp>
            <p:nvSpPr>
              <p:cNvPr name="TextBox 48" id="48"/>
              <p:cNvSpPr txBox="true"/>
              <p:nvPr/>
            </p:nvSpPr>
            <p:spPr>
              <a:xfrm>
                <a:off x="0" y="-76200"/>
                <a:ext cx="812800" cy="253477"/>
              </a:xfrm>
              <a:prstGeom prst="rect">
                <a:avLst/>
              </a:prstGeom>
            </p:spPr>
            <p:txBody>
              <a:bodyPr anchor="ctr" rtlCol="false" tIns="50800" lIns="50800" bIns="50800" rIns="50800"/>
              <a:lstStyle/>
              <a:p>
                <a:pPr algn="ctr">
                  <a:lnSpc>
                    <a:spcPts val="2687"/>
                  </a:lnSpc>
                </a:pPr>
              </a:p>
            </p:txBody>
          </p:sp>
        </p:grpSp>
        <p:sp>
          <p:nvSpPr>
            <p:cNvPr name="TextBox 49" id="49"/>
            <p:cNvSpPr txBox="true"/>
            <p:nvPr/>
          </p:nvSpPr>
          <p:spPr>
            <a:xfrm rot="0">
              <a:off x="321733" y="160948"/>
              <a:ext cx="4191001" cy="546997"/>
            </a:xfrm>
            <a:prstGeom prst="rect">
              <a:avLst/>
            </a:prstGeom>
          </p:spPr>
          <p:txBody>
            <a:bodyPr anchor="t" rtlCol="false" tIns="0" lIns="0" bIns="0" rIns="0">
              <a:spAutoFit/>
            </a:bodyPr>
            <a:lstStyle/>
            <a:p>
              <a:pPr algn="ctr">
                <a:lnSpc>
                  <a:spcPts val="3202"/>
                </a:lnSpc>
              </a:pPr>
              <a:r>
                <a:rPr lang="en-US" sz="2558">
                  <a:solidFill>
                    <a:srgbClr val="FFFFFF"/>
                  </a:solidFill>
                  <a:latin typeface="Roboto"/>
                  <a:ea typeface="Roboto"/>
                  <a:cs typeface="Roboto"/>
                  <a:sym typeface="Roboto"/>
                </a:rPr>
                <a:t>AHAD PARVAIZ</a:t>
              </a:r>
            </a:p>
          </p:txBody>
        </p:sp>
      </p:grpSp>
    </p:spTree>
  </p:cSld>
  <p:clrMapOvr>
    <a:masterClrMapping/>
  </p:clrMapOvr>
  <p:transition spd="fast">
    <p:circl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DAGu7c5Dz-o</dc:identifier>
  <dcterms:modified xsi:type="dcterms:W3CDTF">2011-08-01T06:04:30Z</dcterms:modified>
  <cp:revision>1</cp:revision>
  <dc:title>AHAD PARVAIZ</dc:title>
</cp:coreProperties>
</file>