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7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6" d="100"/>
          <a:sy n="76" d="100"/>
        </p:scale>
        <p:origin x="33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776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64037" y="852964"/>
            <a:ext cx="7689413" cy="3793093"/>
          </a:xfrm>
          <a:prstGeom prst="rect">
            <a:avLst/>
          </a:prstGeom>
          <a:noFill/>
          <a:ln/>
        </p:spPr>
        <p:txBody>
          <a:bodyPr wrap="square" rtlCol="0" anchor="t"/>
          <a:lstStyle/>
          <a:p>
            <a:pPr marL="0" indent="0">
              <a:lnSpc>
                <a:spcPts val="8384"/>
              </a:lnSpc>
              <a:buNone/>
            </a:pPr>
            <a:r>
              <a:rPr lang="en-US" sz="8000" b="1" dirty="0">
                <a:solidFill>
                  <a:srgbClr val="A9F00F"/>
                </a:solidFill>
                <a:latin typeface="Syne" pitchFamily="34" charset="0"/>
                <a:ea typeface="Syne" pitchFamily="34" charset="-122"/>
                <a:cs typeface="Syne" pitchFamily="34" charset="-120"/>
              </a:rPr>
              <a:t>Exploratory Data Analysis of Uber Dataset</a:t>
            </a:r>
            <a:endParaRPr lang="en-US" sz="8000" dirty="0"/>
          </a:p>
        </p:txBody>
      </p:sp>
      <p:sp>
        <p:nvSpPr>
          <p:cNvPr id="6" name="Text 2"/>
          <p:cNvSpPr/>
          <p:nvPr/>
        </p:nvSpPr>
        <p:spPr>
          <a:xfrm>
            <a:off x="864036" y="5163146"/>
            <a:ext cx="7415927" cy="1185148"/>
          </a:xfrm>
          <a:prstGeom prst="rect">
            <a:avLst/>
          </a:prstGeom>
          <a:noFill/>
          <a:ln/>
        </p:spPr>
        <p:txBody>
          <a:bodyPr wrap="square" rtlCol="0" anchor="t"/>
          <a:lstStyle/>
          <a:p>
            <a:pPr marL="0" indent="0">
              <a:lnSpc>
                <a:spcPts val="3110"/>
              </a:lnSpc>
              <a:buNone/>
            </a:pPr>
            <a:r>
              <a:rPr lang="en-US" sz="2400" dirty="0">
                <a:solidFill>
                  <a:srgbClr val="D7E5D8"/>
                </a:solidFill>
                <a:latin typeface="Syne" pitchFamily="34" charset="0"/>
                <a:ea typeface="Syne" pitchFamily="34" charset="-122"/>
                <a:cs typeface="Syne" pitchFamily="34" charset="-120"/>
              </a:rPr>
              <a:t>Dive into the Uber dataset to uncover insights about ride patterns, hotspots, and more. This in-depth analysis will help us better understand the complexities of urban transportation.</a:t>
            </a:r>
            <a:endParaRPr lang="en-US" sz="2400" dirty="0"/>
          </a:p>
        </p:txBody>
      </p:sp>
      <p:sp>
        <p:nvSpPr>
          <p:cNvPr id="7" name="Shape 3"/>
          <p:cNvSpPr/>
          <p:nvPr/>
        </p:nvSpPr>
        <p:spPr>
          <a:xfrm>
            <a:off x="864037" y="6963132"/>
            <a:ext cx="394930" cy="394930"/>
          </a:xfrm>
          <a:prstGeom prst="roundRect">
            <a:avLst>
              <a:gd name="adj" fmla="val 23151155"/>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871657" y="6970752"/>
            <a:ext cx="379690" cy="379690"/>
          </a:xfrm>
          <a:prstGeom prst="rect">
            <a:avLst/>
          </a:prstGeom>
        </p:spPr>
      </p:pic>
      <p:sp>
        <p:nvSpPr>
          <p:cNvPr id="9" name="Text 4"/>
          <p:cNvSpPr/>
          <p:nvPr/>
        </p:nvSpPr>
        <p:spPr>
          <a:xfrm>
            <a:off x="1382316" y="6944678"/>
            <a:ext cx="1386959" cy="431959"/>
          </a:xfrm>
          <a:prstGeom prst="rect">
            <a:avLst/>
          </a:prstGeom>
          <a:noFill/>
          <a:ln/>
        </p:spPr>
        <p:txBody>
          <a:bodyPr wrap="none" rtlCol="0" anchor="t"/>
          <a:lstStyle/>
          <a:p>
            <a:pPr marL="0" indent="0" algn="l">
              <a:lnSpc>
                <a:spcPts val="3402"/>
              </a:lnSpc>
              <a:buNone/>
            </a:pPr>
            <a:r>
              <a:rPr lang="en-US" sz="2430" b="1" dirty="0">
                <a:solidFill>
                  <a:srgbClr val="D7E5D8"/>
                </a:solidFill>
                <a:latin typeface="Syne" pitchFamily="34" charset="0"/>
                <a:ea typeface="Syne" pitchFamily="34" charset="-122"/>
                <a:cs typeface="Syne" pitchFamily="34" charset="-120"/>
              </a:rPr>
              <a:t>by Ahad Rehman</a:t>
            </a: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64037" y="1197811"/>
            <a:ext cx="7415927" cy="2129314"/>
          </a:xfrm>
          <a:prstGeom prst="rect">
            <a:avLst/>
          </a:prstGeom>
          <a:noFill/>
          <a:ln/>
        </p:spPr>
        <p:txBody>
          <a:bodyPr wrap="square" rtlCol="0" anchor="t"/>
          <a:lstStyle/>
          <a:p>
            <a:pPr marL="0" indent="0">
              <a:lnSpc>
                <a:spcPts val="8384"/>
              </a:lnSpc>
              <a:buNone/>
            </a:pPr>
            <a:r>
              <a:rPr lang="en-US" sz="6707" b="1" i="1" dirty="0">
                <a:solidFill>
                  <a:srgbClr val="A9F00F"/>
                </a:solidFill>
                <a:latin typeface="Syne" pitchFamily="34" charset="0"/>
                <a:ea typeface="Syne" pitchFamily="34" charset="-122"/>
                <a:cs typeface="Syne" pitchFamily="34" charset="-120"/>
              </a:rPr>
              <a:t>Problem Statement</a:t>
            </a:r>
            <a:endParaRPr lang="en-US" sz="6707" dirty="0"/>
          </a:p>
        </p:txBody>
      </p:sp>
      <p:sp>
        <p:nvSpPr>
          <p:cNvPr id="6" name="Text 2"/>
          <p:cNvSpPr/>
          <p:nvPr/>
        </p:nvSpPr>
        <p:spPr>
          <a:xfrm>
            <a:off x="864036" y="2861970"/>
            <a:ext cx="7415927" cy="3555444"/>
          </a:xfrm>
          <a:prstGeom prst="rect">
            <a:avLst/>
          </a:prstGeom>
          <a:noFill/>
          <a:ln/>
        </p:spPr>
        <p:txBody>
          <a:bodyPr wrap="square" rtlCol="0" anchor="t"/>
          <a:lstStyle/>
          <a:p>
            <a:pPr marL="0" indent="0" algn="just">
              <a:lnSpc>
                <a:spcPts val="3110"/>
              </a:lnSpc>
              <a:buNone/>
            </a:pPr>
            <a:r>
              <a:rPr lang="en-US" sz="2000" b="1" dirty="0">
                <a:solidFill>
                  <a:srgbClr val="D7E5D8"/>
                </a:solidFill>
                <a:latin typeface="Syne" pitchFamily="34" charset="0"/>
                <a:ea typeface="Syne" pitchFamily="34" charset="-122"/>
                <a:cs typeface="Times New Roman" panose="02020603050405020304" pitchFamily="18" charset="0"/>
              </a:rPr>
              <a:t>Uber has a constant imbalance in the demand and supply of rides which promotes poor customer retention. </a:t>
            </a:r>
            <a:r>
              <a:rPr lang="en-US" sz="2000" dirty="0">
                <a:solidFill>
                  <a:srgbClr val="D7E5D8"/>
                </a:solidFill>
                <a:latin typeface="Syne" pitchFamily="34" charset="0"/>
                <a:ea typeface="Syne" pitchFamily="34" charset="-122"/>
                <a:cs typeface="Times New Roman" panose="02020603050405020304" pitchFamily="18" charset="0"/>
              </a:rPr>
              <a:t>To achieve a balance and ensure there is a sufficient supply of rides to match the demand of customers, I will identify peak hours of the day in the most occurring start locations. This will help to know the locations to dispatch more riders to and what hours to do so. With this analysis we are looking to increase customer satisfaction and customer retention and once this is achieved, it’ll will ultimately boost profit and efficiency for Uber.</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0435" y="-25768"/>
            <a:ext cx="14630400" cy="8229600"/>
          </a:xfrm>
          <a:prstGeom prst="rect">
            <a:avLst/>
          </a:prstGeom>
          <a:solidFill>
            <a:srgbClr val="152025">
              <a:alpha val="75000"/>
            </a:srgbClr>
          </a:solidFill>
          <a:ln/>
        </p:spPr>
      </p:sp>
      <p:sp>
        <p:nvSpPr>
          <p:cNvPr id="4" name="Text 1"/>
          <p:cNvSpPr/>
          <p:nvPr/>
        </p:nvSpPr>
        <p:spPr>
          <a:xfrm>
            <a:off x="864037" y="1403507"/>
            <a:ext cx="9995297" cy="771525"/>
          </a:xfrm>
          <a:prstGeom prst="rect">
            <a:avLst/>
          </a:prstGeom>
          <a:noFill/>
          <a:ln/>
        </p:spPr>
        <p:txBody>
          <a:bodyPr wrap="none" rtlCol="0" anchor="t"/>
          <a:lstStyle/>
          <a:p>
            <a:pPr marL="0" indent="0">
              <a:lnSpc>
                <a:spcPts val="6075"/>
              </a:lnSpc>
              <a:buNone/>
            </a:pPr>
            <a:r>
              <a:rPr lang="en-US" sz="4860" b="1" i="1" dirty="0">
                <a:solidFill>
                  <a:srgbClr val="A9F00F"/>
                </a:solidFill>
                <a:latin typeface="Syne" pitchFamily="34" charset="0"/>
                <a:ea typeface="Syne" pitchFamily="34" charset="-122"/>
                <a:cs typeface="Syne" pitchFamily="34" charset="-120"/>
              </a:rPr>
              <a:t>Overview of the Uber Dataset</a:t>
            </a:r>
            <a:endParaRPr lang="en-US" sz="4860" dirty="0"/>
          </a:p>
        </p:txBody>
      </p:sp>
      <p:sp>
        <p:nvSpPr>
          <p:cNvPr id="5" name="Text 2"/>
          <p:cNvSpPr/>
          <p:nvPr/>
        </p:nvSpPr>
        <p:spPr>
          <a:xfrm>
            <a:off x="864037" y="3591639"/>
            <a:ext cx="3086100" cy="385763"/>
          </a:xfrm>
          <a:prstGeom prst="rect">
            <a:avLst/>
          </a:prstGeom>
          <a:noFill/>
          <a:ln/>
        </p:spPr>
        <p:txBody>
          <a:bodyPr wrap="none" rtlCol="0" anchor="t"/>
          <a:lstStyle/>
          <a:p>
            <a:pPr marL="0" indent="0">
              <a:lnSpc>
                <a:spcPts val="3038"/>
              </a:lnSpc>
              <a:buNone/>
            </a:pPr>
            <a:r>
              <a:rPr lang="en-US" sz="2800" b="1" dirty="0">
                <a:solidFill>
                  <a:srgbClr val="F0F4F1"/>
                </a:solidFill>
                <a:latin typeface="Syne" pitchFamily="34" charset="0"/>
                <a:ea typeface="Syne" pitchFamily="34" charset="-122"/>
                <a:cs typeface="Syne" pitchFamily="34" charset="-120"/>
              </a:rPr>
              <a:t>Ride Details</a:t>
            </a:r>
            <a:endParaRPr lang="en-US" sz="2800" dirty="0"/>
          </a:p>
        </p:txBody>
      </p:sp>
      <p:sp>
        <p:nvSpPr>
          <p:cNvPr id="6" name="Text 3"/>
          <p:cNvSpPr/>
          <p:nvPr/>
        </p:nvSpPr>
        <p:spPr>
          <a:xfrm>
            <a:off x="864037" y="4252199"/>
            <a:ext cx="3898821" cy="1580198"/>
          </a:xfrm>
          <a:prstGeom prst="rect">
            <a:avLst/>
          </a:prstGeom>
          <a:noFill/>
          <a:ln/>
        </p:spPr>
        <p:txBody>
          <a:bodyPr wrap="square" rtlCol="0" anchor="t"/>
          <a:lstStyle/>
          <a:p>
            <a:pPr marL="0" indent="0" algn="just">
              <a:lnSpc>
                <a:spcPts val="3110"/>
              </a:lnSpc>
              <a:buNone/>
            </a:pPr>
            <a:r>
              <a:rPr lang="en-US" sz="2000" dirty="0">
                <a:solidFill>
                  <a:srgbClr val="D7E5D8"/>
                </a:solidFill>
                <a:latin typeface="Syne" pitchFamily="34" charset="0"/>
                <a:ea typeface="Syne" pitchFamily="34" charset="-122"/>
                <a:cs typeface="Syne" pitchFamily="34" charset="-120"/>
              </a:rPr>
              <a:t>The dataset includes information about individual Uber rides, such as pick-up and drop-off locations, distance, duration, and fare.</a:t>
            </a:r>
            <a:endParaRPr lang="en-US" sz="2000" dirty="0"/>
          </a:p>
        </p:txBody>
      </p:sp>
      <p:sp>
        <p:nvSpPr>
          <p:cNvPr id="7" name="Text 4"/>
          <p:cNvSpPr/>
          <p:nvPr/>
        </p:nvSpPr>
        <p:spPr>
          <a:xfrm>
            <a:off x="5536460" y="3592965"/>
            <a:ext cx="3086100" cy="385763"/>
          </a:xfrm>
          <a:prstGeom prst="rect">
            <a:avLst/>
          </a:prstGeom>
          <a:noFill/>
          <a:ln/>
        </p:spPr>
        <p:txBody>
          <a:bodyPr wrap="none" rtlCol="0" anchor="t"/>
          <a:lstStyle/>
          <a:p>
            <a:pPr marL="0" indent="0">
              <a:lnSpc>
                <a:spcPts val="3038"/>
              </a:lnSpc>
              <a:buNone/>
            </a:pPr>
            <a:r>
              <a:rPr lang="en-US" sz="2800" b="1" dirty="0">
                <a:solidFill>
                  <a:srgbClr val="F0F4F1"/>
                </a:solidFill>
                <a:latin typeface="Syne" pitchFamily="34" charset="0"/>
                <a:ea typeface="Syne" pitchFamily="34" charset="-122"/>
              </a:rPr>
              <a:t>Features</a:t>
            </a:r>
            <a:endParaRPr lang="en-US" sz="2430" dirty="0"/>
          </a:p>
        </p:txBody>
      </p:sp>
      <p:sp>
        <p:nvSpPr>
          <p:cNvPr id="8" name="Text 5"/>
          <p:cNvSpPr/>
          <p:nvPr/>
        </p:nvSpPr>
        <p:spPr>
          <a:xfrm>
            <a:off x="5536460" y="4124240"/>
            <a:ext cx="3898821" cy="1580198"/>
          </a:xfrm>
          <a:prstGeom prst="rect">
            <a:avLst/>
          </a:prstGeom>
          <a:noFill/>
          <a:ln/>
        </p:spPr>
        <p:txBody>
          <a:bodyPr wrap="square" rtlCol="0" anchor="t"/>
          <a:lstStyle/>
          <a:p>
            <a:pPr marL="0" indent="0" algn="just">
              <a:lnSpc>
                <a:spcPts val="3110"/>
              </a:lnSpc>
              <a:buNone/>
            </a:pPr>
            <a:r>
              <a:rPr lang="en-US" sz="2000" dirty="0">
                <a:solidFill>
                  <a:srgbClr val="D7E5D8"/>
                </a:solidFill>
                <a:latin typeface="Syne" pitchFamily="34" charset="0"/>
                <a:ea typeface="Syne" pitchFamily="34" charset="-122"/>
                <a:cs typeface="Syne" pitchFamily="34" charset="-120"/>
              </a:rPr>
              <a:t>It has entries consisting of  the start date and end date of the trip in a datetime format, Category of the trip, Start Location, End Location, Miles of each trip and the Purpose of each trip.</a:t>
            </a:r>
          </a:p>
        </p:txBody>
      </p:sp>
      <p:sp>
        <p:nvSpPr>
          <p:cNvPr id="9" name="Text 6"/>
          <p:cNvSpPr/>
          <p:nvPr/>
        </p:nvSpPr>
        <p:spPr>
          <a:xfrm>
            <a:off x="10287714" y="3591639"/>
            <a:ext cx="3086100" cy="385763"/>
          </a:xfrm>
          <a:prstGeom prst="rect">
            <a:avLst/>
          </a:prstGeom>
          <a:noFill/>
          <a:ln/>
        </p:spPr>
        <p:txBody>
          <a:bodyPr wrap="none" rtlCol="0" anchor="t"/>
          <a:lstStyle/>
          <a:p>
            <a:pPr marL="0" indent="0">
              <a:lnSpc>
                <a:spcPts val="3038"/>
              </a:lnSpc>
              <a:buNone/>
            </a:pPr>
            <a:r>
              <a:rPr lang="en-US" sz="2800" b="1" dirty="0">
                <a:solidFill>
                  <a:srgbClr val="F0F4F1"/>
                </a:solidFill>
                <a:latin typeface="Syne" pitchFamily="34" charset="0"/>
                <a:ea typeface="Syne" pitchFamily="34" charset="-122"/>
                <a:cs typeface="Syne" pitchFamily="34" charset="-120"/>
              </a:rPr>
              <a:t>Dataset Source</a:t>
            </a:r>
            <a:endParaRPr lang="en-US" sz="2800" dirty="0"/>
          </a:p>
        </p:txBody>
      </p:sp>
      <p:sp>
        <p:nvSpPr>
          <p:cNvPr id="10" name="Text 7"/>
          <p:cNvSpPr/>
          <p:nvPr/>
        </p:nvSpPr>
        <p:spPr>
          <a:xfrm>
            <a:off x="10287714" y="4115163"/>
            <a:ext cx="3898821" cy="1580198"/>
          </a:xfrm>
          <a:prstGeom prst="rect">
            <a:avLst/>
          </a:prstGeom>
          <a:noFill/>
          <a:ln/>
        </p:spPr>
        <p:txBody>
          <a:bodyPr wrap="square" rtlCol="0" anchor="t"/>
          <a:lstStyle/>
          <a:p>
            <a:pPr marL="0" indent="0" algn="just">
              <a:lnSpc>
                <a:spcPts val="3110"/>
              </a:lnSpc>
              <a:buNone/>
            </a:pPr>
            <a:r>
              <a:rPr lang="en-US" sz="2000" dirty="0">
                <a:solidFill>
                  <a:srgbClr val="D7E5D8"/>
                </a:solidFill>
                <a:latin typeface="Syne" pitchFamily="34" charset="0"/>
                <a:ea typeface="Syne" pitchFamily="34" charset="-122"/>
                <a:cs typeface="Syne" pitchFamily="34" charset="-120"/>
              </a:rPr>
              <a:t>The dataset we would be using for this Exploratory Data Analysis is the Uber drives dataset gotten from Kaggle. This dataset  comprises of a year long data of Uber trips in United State of America.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pic>
        <p:nvPicPr>
          <p:cNvPr id="4" name="Image 1" descr="preencoded.png"/>
          <p:cNvPicPr>
            <a:picLocks noChangeAspect="1"/>
          </p:cNvPicPr>
          <p:nvPr/>
        </p:nvPicPr>
        <p:blipFill>
          <a:blip r:embed="rId4"/>
          <a:stretch>
            <a:fillRect/>
          </a:stretch>
        </p:blipFill>
        <p:spPr>
          <a:xfrm>
            <a:off x="9388078" y="2240399"/>
            <a:ext cx="4998244" cy="3748683"/>
          </a:xfrm>
          <a:prstGeom prst="rect">
            <a:avLst/>
          </a:prstGeom>
        </p:spPr>
      </p:pic>
      <p:sp>
        <p:nvSpPr>
          <p:cNvPr id="5" name="Text 1"/>
          <p:cNvSpPr/>
          <p:nvPr/>
        </p:nvSpPr>
        <p:spPr>
          <a:xfrm>
            <a:off x="683657" y="1119128"/>
            <a:ext cx="7776686" cy="1220867"/>
          </a:xfrm>
          <a:prstGeom prst="rect">
            <a:avLst/>
          </a:prstGeom>
          <a:noFill/>
          <a:ln/>
        </p:spPr>
        <p:txBody>
          <a:bodyPr wrap="square" rtlCol="0" anchor="t"/>
          <a:lstStyle/>
          <a:p>
            <a:pPr marL="0" indent="0">
              <a:lnSpc>
                <a:spcPts val="4807"/>
              </a:lnSpc>
              <a:buNone/>
            </a:pPr>
            <a:r>
              <a:rPr lang="en-US" sz="3845" b="1" i="1" dirty="0">
                <a:solidFill>
                  <a:srgbClr val="A9F00F"/>
                </a:solidFill>
                <a:latin typeface="Syne" pitchFamily="34" charset="0"/>
                <a:ea typeface="Syne" pitchFamily="34" charset="-122"/>
                <a:cs typeface="Syne" pitchFamily="34" charset="-120"/>
              </a:rPr>
              <a:t>Data Cleaning and Preprocessing</a:t>
            </a:r>
            <a:endParaRPr lang="en-US" sz="3845" dirty="0"/>
          </a:p>
        </p:txBody>
      </p:sp>
      <p:sp>
        <p:nvSpPr>
          <p:cNvPr id="6" name="Shape 2"/>
          <p:cNvSpPr/>
          <p:nvPr/>
        </p:nvSpPr>
        <p:spPr>
          <a:xfrm>
            <a:off x="957024" y="2519482"/>
            <a:ext cx="39052" cy="4704278"/>
          </a:xfrm>
          <a:prstGeom prst="roundRect">
            <a:avLst>
              <a:gd name="adj" fmla="val 225092"/>
            </a:avLst>
          </a:prstGeom>
          <a:solidFill>
            <a:srgbClr val="6D9121"/>
          </a:solidFill>
          <a:ln/>
        </p:spPr>
      </p:sp>
      <p:sp>
        <p:nvSpPr>
          <p:cNvPr id="7" name="Shape 3"/>
          <p:cNvSpPr/>
          <p:nvPr/>
        </p:nvSpPr>
        <p:spPr>
          <a:xfrm>
            <a:off x="1196280" y="2939296"/>
            <a:ext cx="683657" cy="39053"/>
          </a:xfrm>
          <a:prstGeom prst="roundRect">
            <a:avLst>
              <a:gd name="adj" fmla="val 225086"/>
            </a:avLst>
          </a:prstGeom>
          <a:solidFill>
            <a:srgbClr val="6D9121"/>
          </a:solidFill>
          <a:ln/>
        </p:spPr>
      </p:sp>
      <p:sp>
        <p:nvSpPr>
          <p:cNvPr id="8" name="Shape 4"/>
          <p:cNvSpPr/>
          <p:nvPr/>
        </p:nvSpPr>
        <p:spPr>
          <a:xfrm>
            <a:off x="756821" y="2739152"/>
            <a:ext cx="439460" cy="439460"/>
          </a:xfrm>
          <a:prstGeom prst="roundRect">
            <a:avLst>
              <a:gd name="adj" fmla="val 20003"/>
            </a:avLst>
          </a:prstGeom>
          <a:solidFill>
            <a:srgbClr val="547808"/>
          </a:solidFill>
          <a:ln w="7620">
            <a:solidFill>
              <a:srgbClr val="6D9121"/>
            </a:solidFill>
            <a:prstDash val="solid"/>
          </a:ln>
        </p:spPr>
      </p:sp>
      <p:sp>
        <p:nvSpPr>
          <p:cNvPr id="9" name="Text 5"/>
          <p:cNvSpPr/>
          <p:nvPr/>
        </p:nvSpPr>
        <p:spPr>
          <a:xfrm>
            <a:off x="898981" y="2812375"/>
            <a:ext cx="155019" cy="293013"/>
          </a:xfrm>
          <a:prstGeom prst="rect">
            <a:avLst/>
          </a:prstGeom>
          <a:noFill/>
          <a:ln/>
        </p:spPr>
        <p:txBody>
          <a:bodyPr wrap="none" rtlCol="0" anchor="t"/>
          <a:lstStyle/>
          <a:p>
            <a:pPr marL="0" indent="0" algn="ctr">
              <a:lnSpc>
                <a:spcPts val="2307"/>
              </a:lnSpc>
              <a:buNone/>
            </a:pPr>
            <a:r>
              <a:rPr lang="en-US" sz="2307" b="1" dirty="0">
                <a:solidFill>
                  <a:srgbClr val="D7E5D8"/>
                </a:solidFill>
                <a:latin typeface="Syne" pitchFamily="34" charset="0"/>
                <a:ea typeface="Syne" pitchFamily="34" charset="-122"/>
                <a:cs typeface="Syne" pitchFamily="34" charset="-120"/>
              </a:rPr>
              <a:t>1</a:t>
            </a:r>
            <a:endParaRPr lang="en-US" sz="2307" dirty="0"/>
          </a:p>
        </p:txBody>
      </p:sp>
      <p:sp>
        <p:nvSpPr>
          <p:cNvPr id="10" name="Text 6"/>
          <p:cNvSpPr/>
          <p:nvPr/>
        </p:nvSpPr>
        <p:spPr>
          <a:xfrm>
            <a:off x="2050852" y="2714744"/>
            <a:ext cx="2441734" cy="305157"/>
          </a:xfrm>
          <a:prstGeom prst="rect">
            <a:avLst/>
          </a:prstGeom>
          <a:noFill/>
          <a:ln/>
        </p:spPr>
        <p:txBody>
          <a:bodyPr wrap="none" rtlCol="0" anchor="t"/>
          <a:lstStyle/>
          <a:p>
            <a:pPr marL="0" indent="0" algn="l">
              <a:lnSpc>
                <a:spcPts val="2403"/>
              </a:lnSpc>
              <a:buNone/>
            </a:pPr>
            <a:r>
              <a:rPr lang="en-US" sz="1923" b="1" dirty="0">
                <a:solidFill>
                  <a:srgbClr val="D7E5D8"/>
                </a:solidFill>
                <a:latin typeface="Syne" pitchFamily="34" charset="0"/>
                <a:ea typeface="Syne" pitchFamily="34" charset="-122"/>
                <a:cs typeface="Syne" pitchFamily="34" charset="-120"/>
              </a:rPr>
              <a:t>Identify Outliers</a:t>
            </a:r>
            <a:endParaRPr lang="en-US" sz="1923" dirty="0"/>
          </a:p>
        </p:txBody>
      </p:sp>
      <p:sp>
        <p:nvSpPr>
          <p:cNvPr id="11" name="Text 7"/>
          <p:cNvSpPr/>
          <p:nvPr/>
        </p:nvSpPr>
        <p:spPr>
          <a:xfrm>
            <a:off x="2050852" y="3137059"/>
            <a:ext cx="6409492" cy="625078"/>
          </a:xfrm>
          <a:prstGeom prst="rect">
            <a:avLst/>
          </a:prstGeom>
          <a:noFill/>
          <a:ln/>
        </p:spPr>
        <p:txBody>
          <a:bodyPr wrap="square" rtlCol="0" anchor="t"/>
          <a:lstStyle/>
          <a:p>
            <a:pPr marL="0" indent="0" algn="l">
              <a:lnSpc>
                <a:spcPts val="2461"/>
              </a:lnSpc>
              <a:buNone/>
            </a:pPr>
            <a:r>
              <a:rPr lang="en-US" sz="1600" dirty="0">
                <a:solidFill>
                  <a:srgbClr val="D7E5D8"/>
                </a:solidFill>
                <a:latin typeface="Syne" pitchFamily="34" charset="0"/>
                <a:ea typeface="Syne" pitchFamily="34" charset="-122"/>
                <a:cs typeface="Syne" pitchFamily="34" charset="-120"/>
              </a:rPr>
              <a:t>Detect and remove erroneous data points that could skew the analysis, such as unrealistically long rides or invalid coordinates. renamed the column headers foe easy referencing.</a:t>
            </a:r>
            <a:endParaRPr lang="en-US" sz="1600" dirty="0"/>
          </a:p>
        </p:txBody>
      </p:sp>
      <p:sp>
        <p:nvSpPr>
          <p:cNvPr id="12" name="Shape 8"/>
          <p:cNvSpPr/>
          <p:nvPr/>
        </p:nvSpPr>
        <p:spPr>
          <a:xfrm>
            <a:off x="1196280" y="4572476"/>
            <a:ext cx="683657" cy="39053"/>
          </a:xfrm>
          <a:prstGeom prst="roundRect">
            <a:avLst>
              <a:gd name="adj" fmla="val 225086"/>
            </a:avLst>
          </a:prstGeom>
          <a:solidFill>
            <a:srgbClr val="6D9121"/>
          </a:solidFill>
          <a:ln/>
        </p:spPr>
      </p:sp>
      <p:sp>
        <p:nvSpPr>
          <p:cNvPr id="13" name="Shape 9"/>
          <p:cNvSpPr/>
          <p:nvPr/>
        </p:nvSpPr>
        <p:spPr>
          <a:xfrm>
            <a:off x="756821" y="4372332"/>
            <a:ext cx="439460" cy="439460"/>
          </a:xfrm>
          <a:prstGeom prst="roundRect">
            <a:avLst>
              <a:gd name="adj" fmla="val 20003"/>
            </a:avLst>
          </a:prstGeom>
          <a:solidFill>
            <a:srgbClr val="547808"/>
          </a:solidFill>
          <a:ln w="7620">
            <a:solidFill>
              <a:srgbClr val="6D9121"/>
            </a:solidFill>
            <a:prstDash val="solid"/>
          </a:ln>
        </p:spPr>
      </p:sp>
      <p:sp>
        <p:nvSpPr>
          <p:cNvPr id="14" name="Text 10"/>
          <p:cNvSpPr/>
          <p:nvPr/>
        </p:nvSpPr>
        <p:spPr>
          <a:xfrm>
            <a:off x="829568" y="4445556"/>
            <a:ext cx="293846" cy="293013"/>
          </a:xfrm>
          <a:prstGeom prst="rect">
            <a:avLst/>
          </a:prstGeom>
          <a:noFill/>
          <a:ln/>
        </p:spPr>
        <p:txBody>
          <a:bodyPr wrap="none" rtlCol="0" anchor="t"/>
          <a:lstStyle/>
          <a:p>
            <a:pPr marL="0" indent="0" algn="ctr">
              <a:lnSpc>
                <a:spcPts val="2307"/>
              </a:lnSpc>
              <a:buNone/>
            </a:pPr>
            <a:r>
              <a:rPr lang="en-US" sz="2307" b="1" dirty="0">
                <a:solidFill>
                  <a:srgbClr val="D7E5D8"/>
                </a:solidFill>
                <a:latin typeface="Syne" pitchFamily="34" charset="0"/>
                <a:ea typeface="Syne" pitchFamily="34" charset="-122"/>
                <a:cs typeface="Syne" pitchFamily="34" charset="-120"/>
              </a:rPr>
              <a:t>2</a:t>
            </a:r>
            <a:endParaRPr lang="en-US" sz="2307" dirty="0"/>
          </a:p>
        </p:txBody>
      </p:sp>
      <p:sp>
        <p:nvSpPr>
          <p:cNvPr id="15" name="Text 11"/>
          <p:cNvSpPr/>
          <p:nvPr/>
        </p:nvSpPr>
        <p:spPr>
          <a:xfrm>
            <a:off x="2050852" y="4347924"/>
            <a:ext cx="2990493" cy="305157"/>
          </a:xfrm>
          <a:prstGeom prst="rect">
            <a:avLst/>
          </a:prstGeom>
          <a:noFill/>
          <a:ln/>
        </p:spPr>
        <p:txBody>
          <a:bodyPr wrap="none" rtlCol="0" anchor="t"/>
          <a:lstStyle/>
          <a:p>
            <a:pPr marL="0" indent="0" algn="l">
              <a:lnSpc>
                <a:spcPts val="2403"/>
              </a:lnSpc>
              <a:buNone/>
            </a:pPr>
            <a:r>
              <a:rPr lang="en-US" sz="1923" b="1" dirty="0">
                <a:solidFill>
                  <a:srgbClr val="D7E5D8"/>
                </a:solidFill>
                <a:latin typeface="Syne" pitchFamily="34" charset="0"/>
                <a:ea typeface="Syne" pitchFamily="34" charset="-122"/>
                <a:cs typeface="Syne" pitchFamily="34" charset="-120"/>
              </a:rPr>
              <a:t>Handle Missing Values</a:t>
            </a:r>
            <a:endParaRPr lang="en-US" sz="1923" dirty="0"/>
          </a:p>
        </p:txBody>
      </p:sp>
      <p:sp>
        <p:nvSpPr>
          <p:cNvPr id="16" name="Text 12"/>
          <p:cNvSpPr/>
          <p:nvPr/>
        </p:nvSpPr>
        <p:spPr>
          <a:xfrm>
            <a:off x="2050852" y="4770239"/>
            <a:ext cx="6409492" cy="625078"/>
          </a:xfrm>
          <a:prstGeom prst="rect">
            <a:avLst/>
          </a:prstGeom>
          <a:noFill/>
          <a:ln/>
        </p:spPr>
        <p:txBody>
          <a:bodyPr wrap="square" rtlCol="0" anchor="t"/>
          <a:lstStyle/>
          <a:p>
            <a:pPr marL="0" indent="0" algn="just">
              <a:lnSpc>
                <a:spcPts val="2461"/>
              </a:lnSpc>
              <a:buNone/>
            </a:pPr>
            <a:r>
              <a:rPr lang="en-US" sz="1600" dirty="0">
                <a:solidFill>
                  <a:srgbClr val="D7E5D8"/>
                </a:solidFill>
                <a:latin typeface="Syne" pitchFamily="34" charset="0"/>
                <a:ea typeface="Syne" pitchFamily="34" charset="-122"/>
                <a:cs typeface="Syne" pitchFamily="34" charset="-120"/>
              </a:rPr>
              <a:t>Address any gaps in the data by imputing or dropping incomplete records, ensuring a clean dataset for further exploration. The </a:t>
            </a:r>
            <a:r>
              <a:rPr lang="en-US" sz="1600" dirty="0" err="1">
                <a:solidFill>
                  <a:srgbClr val="D7E5D8"/>
                </a:solidFill>
                <a:latin typeface="Syne" pitchFamily="34" charset="0"/>
                <a:ea typeface="Syne" pitchFamily="34" charset="-122"/>
                <a:cs typeface="Syne" pitchFamily="34" charset="-120"/>
              </a:rPr>
              <a:t>Start_date</a:t>
            </a:r>
            <a:r>
              <a:rPr lang="en-US" sz="1600" dirty="0">
                <a:solidFill>
                  <a:srgbClr val="D7E5D8"/>
                </a:solidFill>
                <a:latin typeface="Syne" pitchFamily="34" charset="0"/>
                <a:ea typeface="Syne" pitchFamily="34" charset="-122"/>
                <a:cs typeface="Syne" pitchFamily="34" charset="-120"/>
              </a:rPr>
              <a:t> and </a:t>
            </a:r>
            <a:r>
              <a:rPr lang="en-US" sz="1600" dirty="0" err="1">
                <a:solidFill>
                  <a:srgbClr val="D7E5D8"/>
                </a:solidFill>
                <a:latin typeface="Syne" pitchFamily="34" charset="0"/>
                <a:ea typeface="Syne" pitchFamily="34" charset="-122"/>
                <a:cs typeface="Syne" pitchFamily="34" charset="-120"/>
              </a:rPr>
              <a:t>End_start</a:t>
            </a:r>
            <a:r>
              <a:rPr lang="en-US" sz="1600" dirty="0">
                <a:solidFill>
                  <a:srgbClr val="D7E5D8"/>
                </a:solidFill>
                <a:latin typeface="Syne" pitchFamily="34" charset="0"/>
                <a:ea typeface="Syne" pitchFamily="34" charset="-122"/>
                <a:cs typeface="Syne" pitchFamily="34" charset="-120"/>
              </a:rPr>
              <a:t> was split into Hour, Day, Day of the week, month and weekday.</a:t>
            </a:r>
            <a:endParaRPr lang="en-US" sz="1600" dirty="0"/>
          </a:p>
        </p:txBody>
      </p:sp>
      <p:sp>
        <p:nvSpPr>
          <p:cNvPr id="17" name="Shape 13"/>
          <p:cNvSpPr/>
          <p:nvPr/>
        </p:nvSpPr>
        <p:spPr>
          <a:xfrm>
            <a:off x="1196280" y="6205657"/>
            <a:ext cx="683657" cy="39053"/>
          </a:xfrm>
          <a:prstGeom prst="roundRect">
            <a:avLst>
              <a:gd name="adj" fmla="val 225086"/>
            </a:avLst>
          </a:prstGeom>
          <a:solidFill>
            <a:srgbClr val="6D9121"/>
          </a:solidFill>
          <a:ln/>
        </p:spPr>
      </p:sp>
      <p:sp>
        <p:nvSpPr>
          <p:cNvPr id="18" name="Shape 14"/>
          <p:cNvSpPr/>
          <p:nvPr/>
        </p:nvSpPr>
        <p:spPr>
          <a:xfrm>
            <a:off x="756821" y="6005513"/>
            <a:ext cx="439460" cy="439460"/>
          </a:xfrm>
          <a:prstGeom prst="roundRect">
            <a:avLst>
              <a:gd name="adj" fmla="val 20003"/>
            </a:avLst>
          </a:prstGeom>
          <a:solidFill>
            <a:srgbClr val="547808"/>
          </a:solidFill>
          <a:ln w="7620">
            <a:solidFill>
              <a:srgbClr val="6D9121"/>
            </a:solidFill>
            <a:prstDash val="solid"/>
          </a:ln>
        </p:spPr>
      </p:sp>
      <p:sp>
        <p:nvSpPr>
          <p:cNvPr id="19" name="Text 15"/>
          <p:cNvSpPr/>
          <p:nvPr/>
        </p:nvSpPr>
        <p:spPr>
          <a:xfrm>
            <a:off x="821948" y="6078736"/>
            <a:ext cx="309086" cy="293013"/>
          </a:xfrm>
          <a:prstGeom prst="rect">
            <a:avLst/>
          </a:prstGeom>
          <a:noFill/>
          <a:ln/>
        </p:spPr>
        <p:txBody>
          <a:bodyPr wrap="none" rtlCol="0" anchor="t"/>
          <a:lstStyle/>
          <a:p>
            <a:pPr marL="0" indent="0" algn="ctr">
              <a:lnSpc>
                <a:spcPts val="2307"/>
              </a:lnSpc>
              <a:buNone/>
            </a:pPr>
            <a:r>
              <a:rPr lang="en-US" sz="2307" b="1" dirty="0">
                <a:solidFill>
                  <a:srgbClr val="D7E5D8"/>
                </a:solidFill>
                <a:latin typeface="Syne" pitchFamily="34" charset="0"/>
                <a:ea typeface="Syne" pitchFamily="34" charset="-122"/>
                <a:cs typeface="Syne" pitchFamily="34" charset="-120"/>
              </a:rPr>
              <a:t>3</a:t>
            </a:r>
            <a:endParaRPr lang="en-US" sz="2307" dirty="0"/>
          </a:p>
        </p:txBody>
      </p:sp>
      <p:sp>
        <p:nvSpPr>
          <p:cNvPr id="20" name="Text 16"/>
          <p:cNvSpPr/>
          <p:nvPr/>
        </p:nvSpPr>
        <p:spPr>
          <a:xfrm>
            <a:off x="2050852" y="5981105"/>
            <a:ext cx="2912150" cy="305157"/>
          </a:xfrm>
          <a:prstGeom prst="rect">
            <a:avLst/>
          </a:prstGeom>
          <a:noFill/>
          <a:ln/>
        </p:spPr>
        <p:txBody>
          <a:bodyPr wrap="none" rtlCol="0" anchor="t"/>
          <a:lstStyle/>
          <a:p>
            <a:pPr marL="0" indent="0" algn="l">
              <a:lnSpc>
                <a:spcPts val="2403"/>
              </a:lnSpc>
              <a:buNone/>
            </a:pPr>
            <a:r>
              <a:rPr lang="en-US" sz="1923" b="1" dirty="0">
                <a:solidFill>
                  <a:srgbClr val="D7E5D8"/>
                </a:solidFill>
                <a:latin typeface="Syne" pitchFamily="34" charset="0"/>
                <a:ea typeface="Syne" pitchFamily="34" charset="-122"/>
                <a:cs typeface="Syne" pitchFamily="34" charset="-120"/>
              </a:rPr>
              <a:t>Enrich with Metadata</a:t>
            </a:r>
            <a:endParaRPr lang="en-US" sz="1923" dirty="0"/>
          </a:p>
        </p:txBody>
      </p:sp>
      <p:sp>
        <p:nvSpPr>
          <p:cNvPr id="21" name="Text 17"/>
          <p:cNvSpPr/>
          <p:nvPr/>
        </p:nvSpPr>
        <p:spPr>
          <a:xfrm>
            <a:off x="2050852" y="6403419"/>
            <a:ext cx="6409492" cy="625078"/>
          </a:xfrm>
          <a:prstGeom prst="rect">
            <a:avLst/>
          </a:prstGeom>
          <a:noFill/>
          <a:ln/>
        </p:spPr>
        <p:txBody>
          <a:bodyPr wrap="square" rtlCol="0" anchor="t"/>
          <a:lstStyle/>
          <a:p>
            <a:pPr marL="0" indent="0" algn="l">
              <a:lnSpc>
                <a:spcPts val="2461"/>
              </a:lnSpc>
              <a:buNone/>
            </a:pPr>
            <a:r>
              <a:rPr lang="en-US" sz="1600" dirty="0">
                <a:solidFill>
                  <a:srgbClr val="D7E5D8"/>
                </a:solidFill>
                <a:latin typeface="Syne" pitchFamily="34" charset="0"/>
                <a:ea typeface="Syne" pitchFamily="34" charset="-122"/>
                <a:cs typeface="Syne" pitchFamily="34" charset="-120"/>
              </a:rPr>
              <a:t>Incorporate additional contextual data, like weather or event information, to provide a more holistic understanding of ride patterns</a:t>
            </a:r>
            <a:r>
              <a:rPr lang="en-US" sz="1538" dirty="0">
                <a:solidFill>
                  <a:srgbClr val="D7E5D8"/>
                </a:solidFill>
                <a:latin typeface="Syne" pitchFamily="34" charset="0"/>
                <a:ea typeface="Syne" pitchFamily="34" charset="-122"/>
                <a:cs typeface="Syne" pitchFamily="34" charset="-120"/>
              </a:rPr>
              <a:t>.</a:t>
            </a:r>
            <a:endParaRPr lang="en-US" sz="153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72653" y="2221706"/>
            <a:ext cx="4940975" cy="3786068"/>
          </a:xfrm>
          <a:prstGeom prst="rect">
            <a:avLst/>
          </a:prstGeom>
        </p:spPr>
      </p:pic>
      <p:sp>
        <p:nvSpPr>
          <p:cNvPr id="6" name="Text 1"/>
          <p:cNvSpPr/>
          <p:nvPr/>
        </p:nvSpPr>
        <p:spPr>
          <a:xfrm>
            <a:off x="6250066" y="844867"/>
            <a:ext cx="7616666" cy="1363742"/>
          </a:xfrm>
          <a:prstGeom prst="rect">
            <a:avLst/>
          </a:prstGeom>
          <a:noFill/>
          <a:ln/>
        </p:spPr>
        <p:txBody>
          <a:bodyPr wrap="square" rtlCol="0" anchor="t"/>
          <a:lstStyle/>
          <a:p>
            <a:pPr marL="0" indent="0">
              <a:lnSpc>
                <a:spcPts val="5369"/>
              </a:lnSpc>
              <a:buNone/>
            </a:pPr>
            <a:r>
              <a:rPr lang="en-US" sz="4295" b="1" i="1" dirty="0">
                <a:solidFill>
                  <a:srgbClr val="F0F4F1"/>
                </a:solidFill>
                <a:latin typeface="Syne" pitchFamily="34" charset="0"/>
                <a:ea typeface="Syne" pitchFamily="34" charset="-122"/>
                <a:cs typeface="Syne" pitchFamily="34" charset="-120"/>
              </a:rPr>
              <a:t>Patterns and Trends</a:t>
            </a:r>
            <a:endParaRPr lang="en-US" sz="4295" dirty="0"/>
          </a:p>
        </p:txBody>
      </p:sp>
      <p:sp>
        <p:nvSpPr>
          <p:cNvPr id="7" name="Shape 2"/>
          <p:cNvSpPr/>
          <p:nvPr/>
        </p:nvSpPr>
        <p:spPr>
          <a:xfrm>
            <a:off x="6250067" y="2349579"/>
            <a:ext cx="7616666" cy="1621393"/>
          </a:xfrm>
          <a:prstGeom prst="roundRect">
            <a:avLst>
              <a:gd name="adj" fmla="val 6056"/>
            </a:avLst>
          </a:prstGeom>
          <a:solidFill>
            <a:srgbClr val="547808"/>
          </a:solidFill>
          <a:ln w="7620">
            <a:solidFill>
              <a:srgbClr val="6D9121"/>
            </a:solidFill>
            <a:prstDash val="solid"/>
          </a:ln>
        </p:spPr>
      </p:sp>
      <p:sp>
        <p:nvSpPr>
          <p:cNvPr id="8" name="Text 3"/>
          <p:cNvSpPr/>
          <p:nvPr/>
        </p:nvSpPr>
        <p:spPr>
          <a:xfrm>
            <a:off x="6319361" y="2495136"/>
            <a:ext cx="2727484" cy="340876"/>
          </a:xfrm>
          <a:prstGeom prst="rect">
            <a:avLst/>
          </a:prstGeom>
          <a:noFill/>
          <a:ln/>
        </p:spPr>
        <p:txBody>
          <a:bodyPr wrap="none" rtlCol="0" anchor="t"/>
          <a:lstStyle/>
          <a:p>
            <a:pPr marL="0" indent="0">
              <a:lnSpc>
                <a:spcPts val="2685"/>
              </a:lnSpc>
              <a:buNone/>
            </a:pPr>
            <a:r>
              <a:rPr lang="en-US" sz="2148" b="1" dirty="0">
                <a:solidFill>
                  <a:srgbClr val="92D050"/>
                </a:solidFill>
                <a:latin typeface="Syne" pitchFamily="34" charset="0"/>
                <a:ea typeface="Syne" pitchFamily="34" charset="-122"/>
                <a:cs typeface="Syne" pitchFamily="34" charset="-120"/>
              </a:rPr>
              <a:t>Ride Hotspots</a:t>
            </a:r>
            <a:endParaRPr lang="en-US" sz="2148" dirty="0">
              <a:solidFill>
                <a:srgbClr val="92D050"/>
              </a:solidFill>
            </a:endParaRPr>
          </a:p>
        </p:txBody>
      </p:sp>
      <p:sp>
        <p:nvSpPr>
          <p:cNvPr id="9" name="Text 4"/>
          <p:cNvSpPr/>
          <p:nvPr/>
        </p:nvSpPr>
        <p:spPr>
          <a:xfrm>
            <a:off x="6475809" y="2878508"/>
            <a:ext cx="7165181" cy="698183"/>
          </a:xfrm>
          <a:prstGeom prst="rect">
            <a:avLst/>
          </a:prstGeom>
          <a:noFill/>
          <a:ln/>
        </p:spPr>
        <p:txBody>
          <a:bodyPr wrap="square" rtlCol="0" anchor="t"/>
          <a:lstStyle/>
          <a:p>
            <a:pPr marL="0" indent="0">
              <a:lnSpc>
                <a:spcPts val="2749"/>
              </a:lnSpc>
              <a:buNone/>
            </a:pPr>
            <a:r>
              <a:rPr lang="en-US" sz="1718" dirty="0">
                <a:solidFill>
                  <a:srgbClr val="D7E5D8"/>
                </a:solidFill>
                <a:latin typeface="Syne" pitchFamily="34" charset="0"/>
                <a:ea typeface="Syne" pitchFamily="34" charset="-122"/>
                <a:cs typeface="Syne" pitchFamily="34" charset="-120"/>
              </a:rPr>
              <a:t>Identify high-demand areas by mapping ride pickup and drop-off locations on a city grid:- The highest pick-up point location is </a:t>
            </a:r>
            <a:r>
              <a:rPr lang="en-US" sz="1718" b="1" dirty="0">
                <a:solidFill>
                  <a:srgbClr val="D7E5D8"/>
                </a:solidFill>
                <a:latin typeface="Syne" pitchFamily="34" charset="0"/>
                <a:ea typeface="Syne" pitchFamily="34" charset="-122"/>
                <a:cs typeface="Syne" pitchFamily="34" charset="-120"/>
              </a:rPr>
              <a:t>Cary</a:t>
            </a:r>
            <a:r>
              <a:rPr lang="en-US" sz="1718" dirty="0">
                <a:solidFill>
                  <a:srgbClr val="D7E5D8"/>
                </a:solidFill>
                <a:latin typeface="Syne" pitchFamily="34" charset="0"/>
                <a:ea typeface="Syne" pitchFamily="34" charset="-122"/>
                <a:cs typeface="Syne" pitchFamily="34" charset="-120"/>
              </a:rPr>
              <a:t>. </a:t>
            </a:r>
            <a:endParaRPr lang="en-US" sz="1718" dirty="0"/>
          </a:p>
        </p:txBody>
      </p:sp>
      <p:sp>
        <p:nvSpPr>
          <p:cNvPr id="10" name="Shape 5"/>
          <p:cNvSpPr/>
          <p:nvPr/>
        </p:nvSpPr>
        <p:spPr>
          <a:xfrm>
            <a:off x="6250067" y="4226719"/>
            <a:ext cx="7616666" cy="1621393"/>
          </a:xfrm>
          <a:prstGeom prst="roundRect">
            <a:avLst>
              <a:gd name="adj" fmla="val 6056"/>
            </a:avLst>
          </a:prstGeom>
          <a:solidFill>
            <a:srgbClr val="547808"/>
          </a:solidFill>
          <a:ln w="7620">
            <a:solidFill>
              <a:srgbClr val="6D9121"/>
            </a:solidFill>
            <a:prstDash val="solid"/>
          </a:ln>
        </p:spPr>
      </p:sp>
      <p:sp>
        <p:nvSpPr>
          <p:cNvPr id="11" name="Text 6"/>
          <p:cNvSpPr/>
          <p:nvPr/>
        </p:nvSpPr>
        <p:spPr>
          <a:xfrm>
            <a:off x="6340375" y="4264039"/>
            <a:ext cx="2998351" cy="340876"/>
          </a:xfrm>
          <a:prstGeom prst="rect">
            <a:avLst/>
          </a:prstGeom>
          <a:noFill/>
          <a:ln/>
        </p:spPr>
        <p:txBody>
          <a:bodyPr wrap="none" rtlCol="0" anchor="t"/>
          <a:lstStyle/>
          <a:p>
            <a:pPr marL="0" indent="0">
              <a:lnSpc>
                <a:spcPts val="2685"/>
              </a:lnSpc>
              <a:buNone/>
            </a:pPr>
            <a:r>
              <a:rPr lang="en-US" sz="2148" b="1" dirty="0">
                <a:solidFill>
                  <a:srgbClr val="92D050"/>
                </a:solidFill>
                <a:latin typeface="Syne" pitchFamily="34" charset="0"/>
                <a:ea typeface="Syne" pitchFamily="34" charset="-122"/>
                <a:cs typeface="Syne" pitchFamily="34" charset="-120"/>
              </a:rPr>
              <a:t>Temporal Variations</a:t>
            </a:r>
            <a:endParaRPr lang="en-US" sz="2148" dirty="0">
              <a:solidFill>
                <a:srgbClr val="92D050"/>
              </a:solidFill>
            </a:endParaRPr>
          </a:p>
        </p:txBody>
      </p:sp>
      <p:sp>
        <p:nvSpPr>
          <p:cNvPr id="12" name="Text 7"/>
          <p:cNvSpPr/>
          <p:nvPr/>
        </p:nvSpPr>
        <p:spPr>
          <a:xfrm>
            <a:off x="6445663" y="4689907"/>
            <a:ext cx="7165181" cy="698183"/>
          </a:xfrm>
          <a:prstGeom prst="rect">
            <a:avLst/>
          </a:prstGeom>
          <a:noFill/>
          <a:ln/>
        </p:spPr>
        <p:txBody>
          <a:bodyPr wrap="square" rtlCol="0" anchor="t"/>
          <a:lstStyle/>
          <a:p>
            <a:pPr marL="0" indent="0">
              <a:lnSpc>
                <a:spcPts val="2749"/>
              </a:lnSpc>
              <a:buNone/>
            </a:pPr>
            <a:r>
              <a:rPr lang="en-US" sz="1718" dirty="0">
                <a:solidFill>
                  <a:srgbClr val="D7E5D8"/>
                </a:solidFill>
                <a:latin typeface="Syne"/>
                <a:ea typeface="Syne" pitchFamily="34" charset="-122"/>
                <a:cs typeface="Syne" pitchFamily="34" charset="-120"/>
              </a:rPr>
              <a:t>Analyze ride volume and duration across different times of day and days of the week:- The day of the week with most patronage is </a:t>
            </a:r>
            <a:r>
              <a:rPr lang="en-US" sz="1718" b="1" dirty="0">
                <a:solidFill>
                  <a:srgbClr val="D7E5D8"/>
                </a:solidFill>
                <a:latin typeface="Syne"/>
                <a:ea typeface="Syne" pitchFamily="34" charset="-122"/>
                <a:cs typeface="Syne" pitchFamily="34" charset="-120"/>
              </a:rPr>
              <a:t>Friday</a:t>
            </a:r>
            <a:r>
              <a:rPr lang="en-US" sz="1718" dirty="0">
                <a:solidFill>
                  <a:srgbClr val="D7E5D8"/>
                </a:solidFill>
                <a:latin typeface="Syne"/>
                <a:ea typeface="Syne" pitchFamily="34" charset="-122"/>
                <a:cs typeface="Syne" pitchFamily="34" charset="-120"/>
              </a:rPr>
              <a:t>, and the least is </a:t>
            </a:r>
            <a:r>
              <a:rPr lang="en-US" sz="1718" b="1" dirty="0">
                <a:solidFill>
                  <a:srgbClr val="D7E5D8"/>
                </a:solidFill>
                <a:latin typeface="Syne"/>
                <a:ea typeface="Syne" pitchFamily="34" charset="-122"/>
                <a:cs typeface="Syne" pitchFamily="34" charset="-120"/>
              </a:rPr>
              <a:t>Saturday</a:t>
            </a:r>
            <a:r>
              <a:rPr lang="en-US" sz="1718" dirty="0">
                <a:solidFill>
                  <a:srgbClr val="D7E5D8"/>
                </a:solidFill>
                <a:latin typeface="Syne"/>
                <a:ea typeface="Syne" pitchFamily="34" charset="-122"/>
                <a:cs typeface="Syne" pitchFamily="34" charset="-120"/>
              </a:rPr>
              <a:t>.</a:t>
            </a:r>
            <a:endParaRPr lang="en-US" sz="1718" dirty="0">
              <a:latin typeface="Syne"/>
            </a:endParaRPr>
          </a:p>
        </p:txBody>
      </p:sp>
      <p:sp>
        <p:nvSpPr>
          <p:cNvPr id="13" name="Shape 8"/>
          <p:cNvSpPr/>
          <p:nvPr/>
        </p:nvSpPr>
        <p:spPr>
          <a:xfrm>
            <a:off x="6250066" y="6179375"/>
            <a:ext cx="7616666" cy="1621393"/>
          </a:xfrm>
          <a:prstGeom prst="roundRect">
            <a:avLst>
              <a:gd name="adj" fmla="val 6056"/>
            </a:avLst>
          </a:prstGeom>
          <a:solidFill>
            <a:srgbClr val="547808"/>
          </a:solidFill>
          <a:ln w="7620">
            <a:solidFill>
              <a:srgbClr val="6D9121"/>
            </a:solidFill>
            <a:prstDash val="solid"/>
          </a:ln>
        </p:spPr>
      </p:sp>
      <p:sp>
        <p:nvSpPr>
          <p:cNvPr id="14" name="Text 9"/>
          <p:cNvSpPr/>
          <p:nvPr/>
        </p:nvSpPr>
        <p:spPr>
          <a:xfrm>
            <a:off x="6340375" y="6257718"/>
            <a:ext cx="3766185" cy="340876"/>
          </a:xfrm>
          <a:prstGeom prst="rect">
            <a:avLst/>
          </a:prstGeom>
          <a:noFill/>
          <a:ln/>
        </p:spPr>
        <p:txBody>
          <a:bodyPr wrap="none" rtlCol="0" anchor="t"/>
          <a:lstStyle/>
          <a:p>
            <a:pPr marL="0" indent="0">
              <a:lnSpc>
                <a:spcPts val="2685"/>
              </a:lnSpc>
              <a:buNone/>
            </a:pPr>
            <a:r>
              <a:rPr lang="en-US" sz="2148" b="1" dirty="0">
                <a:solidFill>
                  <a:srgbClr val="92D050"/>
                </a:solidFill>
                <a:latin typeface="Syne" pitchFamily="34" charset="0"/>
                <a:ea typeface="Syne" pitchFamily="34" charset="-122"/>
              </a:rPr>
              <a:t>Purpose of Trips and the start/stop locations</a:t>
            </a:r>
            <a:endParaRPr lang="en-US" sz="2148" dirty="0">
              <a:solidFill>
                <a:srgbClr val="92D050"/>
              </a:solidFill>
            </a:endParaRPr>
          </a:p>
        </p:txBody>
      </p:sp>
      <p:sp>
        <p:nvSpPr>
          <p:cNvPr id="15" name="Text 10"/>
          <p:cNvSpPr/>
          <p:nvPr/>
        </p:nvSpPr>
        <p:spPr>
          <a:xfrm>
            <a:off x="6475809" y="6686550"/>
            <a:ext cx="7165181" cy="698183"/>
          </a:xfrm>
          <a:prstGeom prst="rect">
            <a:avLst/>
          </a:prstGeom>
          <a:noFill/>
          <a:ln/>
        </p:spPr>
        <p:txBody>
          <a:bodyPr wrap="square" rtlCol="0" anchor="t"/>
          <a:lstStyle/>
          <a:p>
            <a:pPr>
              <a:lnSpc>
                <a:spcPts val="2749"/>
              </a:lnSpc>
            </a:pPr>
            <a:r>
              <a:rPr lang="en-US" sz="1718" dirty="0">
                <a:solidFill>
                  <a:srgbClr val="D7E5D8"/>
                </a:solidFill>
                <a:latin typeface="Syne" pitchFamily="34" charset="0"/>
                <a:ea typeface="Syne" pitchFamily="34" charset="-122"/>
                <a:cs typeface="Syne" pitchFamily="34" charset="-120"/>
              </a:rPr>
              <a:t>Most trips are for </a:t>
            </a:r>
            <a:r>
              <a:rPr lang="en-US" sz="1718" b="1" dirty="0">
                <a:solidFill>
                  <a:srgbClr val="D7E5D8"/>
                </a:solidFill>
                <a:latin typeface="Syne" pitchFamily="34" charset="0"/>
                <a:ea typeface="Syne" pitchFamily="34" charset="-122"/>
                <a:cs typeface="Syne" pitchFamily="34" charset="-120"/>
              </a:rPr>
              <a:t>business</a:t>
            </a:r>
            <a:r>
              <a:rPr lang="en-US" sz="1718" dirty="0">
                <a:solidFill>
                  <a:srgbClr val="D7E5D8"/>
                </a:solidFill>
                <a:latin typeface="Syne" pitchFamily="34" charset="0"/>
                <a:ea typeface="Syne" pitchFamily="34" charset="-122"/>
                <a:cs typeface="Syne" pitchFamily="34" charset="-120"/>
              </a:rPr>
              <a:t>.</a:t>
            </a:r>
          </a:p>
          <a:p>
            <a:pPr marL="0" indent="0">
              <a:lnSpc>
                <a:spcPts val="2749"/>
              </a:lnSpc>
              <a:buNone/>
            </a:pPr>
            <a:r>
              <a:rPr lang="en-US" sz="1718" dirty="0">
                <a:solidFill>
                  <a:srgbClr val="D7E5D8"/>
                </a:solidFill>
                <a:latin typeface="Syne" pitchFamily="34" charset="0"/>
                <a:ea typeface="Syne" pitchFamily="34" charset="-122"/>
                <a:cs typeface="Syne" pitchFamily="34" charset="-120"/>
              </a:rPr>
              <a:t>Most of the start &amp; stop transit is between </a:t>
            </a:r>
            <a:r>
              <a:rPr lang="en-US" sz="1718" b="1" dirty="0">
                <a:solidFill>
                  <a:srgbClr val="D7E5D8"/>
                </a:solidFill>
                <a:latin typeface="Syne" pitchFamily="34" charset="0"/>
                <a:ea typeface="Syne" pitchFamily="34" charset="-122"/>
                <a:cs typeface="Syne" pitchFamily="34" charset="-120"/>
              </a:rPr>
              <a:t>Cary</a:t>
            </a:r>
            <a:r>
              <a:rPr lang="en-US" sz="1718" dirty="0">
                <a:solidFill>
                  <a:srgbClr val="D7E5D8"/>
                </a:solidFill>
                <a:latin typeface="Syne" pitchFamily="34" charset="0"/>
                <a:ea typeface="Syne" pitchFamily="34" charset="-122"/>
                <a:cs typeface="Syne" pitchFamily="34" charset="-120"/>
              </a:rPr>
              <a:t> and </a:t>
            </a:r>
            <a:r>
              <a:rPr lang="en-US" sz="1718" b="1" dirty="0">
                <a:solidFill>
                  <a:srgbClr val="D7E5D8"/>
                </a:solidFill>
                <a:latin typeface="Syne" pitchFamily="34" charset="0"/>
                <a:ea typeface="Syne" pitchFamily="34" charset="-122"/>
                <a:cs typeface="Syne" pitchFamily="34" charset="-120"/>
              </a:rPr>
              <a:t>Morrisville</a:t>
            </a:r>
            <a:r>
              <a:rPr lang="en-US" sz="1718" dirty="0">
                <a:solidFill>
                  <a:srgbClr val="D7E5D8"/>
                </a:solidFill>
                <a:latin typeface="Syne" pitchFamily="34" charset="0"/>
                <a:ea typeface="Syne" pitchFamily="34" charset="-122"/>
                <a:cs typeface="Syne" pitchFamily="34" charset="-12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sp>
        <p:nvSpPr>
          <p:cNvPr id="4" name="Text 1"/>
          <p:cNvSpPr/>
          <p:nvPr/>
        </p:nvSpPr>
        <p:spPr>
          <a:xfrm>
            <a:off x="864037" y="786884"/>
            <a:ext cx="9482376" cy="771525"/>
          </a:xfrm>
          <a:prstGeom prst="rect">
            <a:avLst/>
          </a:prstGeom>
          <a:noFill/>
          <a:ln/>
        </p:spPr>
        <p:txBody>
          <a:bodyPr wrap="none" rtlCol="0" anchor="t"/>
          <a:lstStyle/>
          <a:p>
            <a:pPr marL="0" indent="0">
              <a:lnSpc>
                <a:spcPts val="6075"/>
              </a:lnSpc>
              <a:buNone/>
            </a:pPr>
            <a:r>
              <a:rPr lang="en-US" sz="4860" b="1" i="1" dirty="0">
                <a:solidFill>
                  <a:srgbClr val="A9F00F"/>
                </a:solidFill>
                <a:latin typeface="Syne" pitchFamily="34" charset="0"/>
                <a:ea typeface="Syne" pitchFamily="34" charset="-122"/>
                <a:cs typeface="Syne" pitchFamily="34" charset="-120"/>
              </a:rPr>
              <a:t>Insights and Key Takeaways</a:t>
            </a:r>
            <a:endParaRPr lang="en-US" sz="4860" dirty="0"/>
          </a:p>
        </p:txBody>
      </p:sp>
      <p:sp>
        <p:nvSpPr>
          <p:cNvPr id="5" name="Shape 2"/>
          <p:cNvSpPr/>
          <p:nvPr/>
        </p:nvSpPr>
        <p:spPr>
          <a:xfrm>
            <a:off x="864037" y="1928693"/>
            <a:ext cx="4136231" cy="3418999"/>
          </a:xfrm>
          <a:prstGeom prst="roundRect">
            <a:avLst>
              <a:gd name="adj" fmla="val 3249"/>
            </a:avLst>
          </a:prstGeom>
          <a:solidFill>
            <a:srgbClr val="547808"/>
          </a:solidFill>
          <a:ln w="15240">
            <a:solidFill>
              <a:srgbClr val="6D9121"/>
            </a:solidFill>
            <a:prstDash val="solid"/>
          </a:ln>
        </p:spPr>
      </p:sp>
      <p:sp>
        <p:nvSpPr>
          <p:cNvPr id="6" name="Text 3"/>
          <p:cNvSpPr/>
          <p:nvPr/>
        </p:nvSpPr>
        <p:spPr>
          <a:xfrm>
            <a:off x="1126093" y="2190750"/>
            <a:ext cx="3612118" cy="771525"/>
          </a:xfrm>
          <a:prstGeom prst="rect">
            <a:avLst/>
          </a:prstGeom>
          <a:noFill/>
          <a:ln/>
        </p:spPr>
        <p:txBody>
          <a:bodyPr wrap="square" rtlCol="0" anchor="t"/>
          <a:lstStyle/>
          <a:p>
            <a:pPr marL="0" indent="0">
              <a:lnSpc>
                <a:spcPts val="3038"/>
              </a:lnSpc>
              <a:buNone/>
            </a:pPr>
            <a:r>
              <a:rPr lang="en-US" sz="2430" b="1" dirty="0">
                <a:solidFill>
                  <a:srgbClr val="92D050"/>
                </a:solidFill>
                <a:latin typeface="Syne" pitchFamily="34" charset="0"/>
                <a:ea typeface="Syne" pitchFamily="34" charset="-122"/>
                <a:cs typeface="Syne" pitchFamily="34" charset="-120"/>
              </a:rPr>
              <a:t>Peak Hour Trends</a:t>
            </a:r>
            <a:endParaRPr lang="en-US" sz="2430" dirty="0">
              <a:solidFill>
                <a:srgbClr val="92D050"/>
              </a:solidFill>
            </a:endParaRPr>
          </a:p>
        </p:txBody>
      </p:sp>
      <p:sp>
        <p:nvSpPr>
          <p:cNvPr id="7" name="Text 4"/>
          <p:cNvSpPr/>
          <p:nvPr/>
        </p:nvSpPr>
        <p:spPr>
          <a:xfrm>
            <a:off x="1126093" y="3110389"/>
            <a:ext cx="3612118" cy="1580198"/>
          </a:xfrm>
          <a:prstGeom prst="rect">
            <a:avLst/>
          </a:prstGeom>
          <a:noFill/>
          <a:ln/>
        </p:spPr>
        <p:txBody>
          <a:bodyPr wrap="square" rtlCol="0" anchor="t"/>
          <a:lstStyle/>
          <a:p>
            <a:pPr marL="0" indent="0">
              <a:lnSpc>
                <a:spcPts val="3110"/>
              </a:lnSpc>
              <a:buNone/>
            </a:pPr>
            <a:r>
              <a:rPr lang="en-US" sz="1944" dirty="0">
                <a:solidFill>
                  <a:srgbClr val="D7E5D8"/>
                </a:solidFill>
                <a:latin typeface="Syne" pitchFamily="34" charset="0"/>
                <a:ea typeface="Syne" pitchFamily="34" charset="-122"/>
                <a:cs typeface="Syne" pitchFamily="34" charset="-120"/>
              </a:rPr>
              <a:t>Uber rides peak during morning and evening rush hours, highlighting the service's role in commuting.</a:t>
            </a:r>
            <a:endParaRPr lang="en-US" sz="1944" dirty="0"/>
          </a:p>
        </p:txBody>
      </p:sp>
      <p:sp>
        <p:nvSpPr>
          <p:cNvPr id="8" name="Shape 5"/>
          <p:cNvSpPr/>
          <p:nvPr/>
        </p:nvSpPr>
        <p:spPr>
          <a:xfrm>
            <a:off x="5247084" y="1928693"/>
            <a:ext cx="4136231" cy="3418999"/>
          </a:xfrm>
          <a:prstGeom prst="roundRect">
            <a:avLst>
              <a:gd name="adj" fmla="val 3249"/>
            </a:avLst>
          </a:prstGeom>
          <a:solidFill>
            <a:srgbClr val="547808"/>
          </a:solidFill>
          <a:ln w="15240">
            <a:solidFill>
              <a:srgbClr val="6D9121"/>
            </a:solidFill>
            <a:prstDash val="solid"/>
          </a:ln>
        </p:spPr>
      </p:sp>
      <p:sp>
        <p:nvSpPr>
          <p:cNvPr id="9" name="Text 6"/>
          <p:cNvSpPr/>
          <p:nvPr/>
        </p:nvSpPr>
        <p:spPr>
          <a:xfrm>
            <a:off x="5509141" y="2190750"/>
            <a:ext cx="3612118" cy="771525"/>
          </a:xfrm>
          <a:prstGeom prst="rect">
            <a:avLst/>
          </a:prstGeom>
          <a:noFill/>
          <a:ln/>
        </p:spPr>
        <p:txBody>
          <a:bodyPr wrap="square" rtlCol="0" anchor="t"/>
          <a:lstStyle/>
          <a:p>
            <a:pPr marL="0" indent="0">
              <a:lnSpc>
                <a:spcPts val="3038"/>
              </a:lnSpc>
              <a:buNone/>
            </a:pPr>
            <a:r>
              <a:rPr lang="en-US" sz="2430" b="1" dirty="0">
                <a:solidFill>
                  <a:srgbClr val="92D050"/>
                </a:solidFill>
                <a:latin typeface="Syne" pitchFamily="34" charset="0"/>
                <a:ea typeface="Syne" pitchFamily="34" charset="-122"/>
                <a:cs typeface="Syne" pitchFamily="34" charset="-120"/>
              </a:rPr>
              <a:t>Suburban Demand</a:t>
            </a:r>
            <a:endParaRPr lang="en-US" sz="2430" dirty="0">
              <a:solidFill>
                <a:srgbClr val="92D050"/>
              </a:solidFill>
            </a:endParaRPr>
          </a:p>
        </p:txBody>
      </p:sp>
      <p:sp>
        <p:nvSpPr>
          <p:cNvPr id="10" name="Text 7"/>
          <p:cNvSpPr/>
          <p:nvPr/>
        </p:nvSpPr>
        <p:spPr>
          <a:xfrm>
            <a:off x="5509141" y="3029605"/>
            <a:ext cx="3612118" cy="1975247"/>
          </a:xfrm>
          <a:prstGeom prst="rect">
            <a:avLst/>
          </a:prstGeom>
          <a:noFill/>
          <a:ln/>
        </p:spPr>
        <p:txBody>
          <a:bodyPr wrap="square" rtlCol="0" anchor="t"/>
          <a:lstStyle/>
          <a:p>
            <a:pPr marL="0" indent="0">
              <a:lnSpc>
                <a:spcPts val="3110"/>
              </a:lnSpc>
              <a:buNone/>
            </a:pPr>
            <a:r>
              <a:rPr lang="en-US" sz="1944" dirty="0">
                <a:solidFill>
                  <a:srgbClr val="D7E5D8"/>
                </a:solidFill>
                <a:latin typeface="Syne" pitchFamily="34" charset="0"/>
                <a:ea typeface="Syne" pitchFamily="34" charset="-122"/>
                <a:cs typeface="Syne" pitchFamily="34" charset="-120"/>
              </a:rPr>
              <a:t>Suburban areas show significant Uber usage, suggesting the service provides an important transportation option for non-urban residents.</a:t>
            </a:r>
            <a:endParaRPr lang="en-US" sz="1944" dirty="0"/>
          </a:p>
        </p:txBody>
      </p:sp>
      <p:sp>
        <p:nvSpPr>
          <p:cNvPr id="11" name="Shape 8"/>
          <p:cNvSpPr/>
          <p:nvPr/>
        </p:nvSpPr>
        <p:spPr>
          <a:xfrm>
            <a:off x="9630132" y="1928693"/>
            <a:ext cx="4136231" cy="3418999"/>
          </a:xfrm>
          <a:prstGeom prst="roundRect">
            <a:avLst>
              <a:gd name="adj" fmla="val 3249"/>
            </a:avLst>
          </a:prstGeom>
          <a:solidFill>
            <a:srgbClr val="547808"/>
          </a:solidFill>
          <a:ln w="15240">
            <a:solidFill>
              <a:srgbClr val="6D9121"/>
            </a:solidFill>
            <a:prstDash val="solid"/>
          </a:ln>
        </p:spPr>
      </p:sp>
      <p:sp>
        <p:nvSpPr>
          <p:cNvPr id="12" name="Text 9"/>
          <p:cNvSpPr/>
          <p:nvPr/>
        </p:nvSpPr>
        <p:spPr>
          <a:xfrm>
            <a:off x="9892189" y="2190750"/>
            <a:ext cx="3612118" cy="771525"/>
          </a:xfrm>
          <a:prstGeom prst="rect">
            <a:avLst/>
          </a:prstGeom>
          <a:noFill/>
          <a:ln/>
        </p:spPr>
        <p:txBody>
          <a:bodyPr wrap="square" rtlCol="0" anchor="t"/>
          <a:lstStyle/>
          <a:p>
            <a:pPr marL="0" indent="0">
              <a:lnSpc>
                <a:spcPts val="3038"/>
              </a:lnSpc>
              <a:buNone/>
            </a:pPr>
            <a:r>
              <a:rPr lang="en-US" sz="2430" b="1" dirty="0">
                <a:solidFill>
                  <a:srgbClr val="92D050"/>
                </a:solidFill>
                <a:latin typeface="Syne" pitchFamily="34" charset="0"/>
                <a:ea typeface="Syne" pitchFamily="34" charset="-122"/>
                <a:cs typeface="Syne" pitchFamily="34" charset="-120"/>
              </a:rPr>
              <a:t>Seasonal Variations</a:t>
            </a:r>
            <a:endParaRPr lang="en-US" sz="2430" dirty="0">
              <a:solidFill>
                <a:srgbClr val="92D050"/>
              </a:solidFill>
            </a:endParaRPr>
          </a:p>
        </p:txBody>
      </p:sp>
      <p:sp>
        <p:nvSpPr>
          <p:cNvPr id="13" name="Text 10"/>
          <p:cNvSpPr/>
          <p:nvPr/>
        </p:nvSpPr>
        <p:spPr>
          <a:xfrm>
            <a:off x="9892189" y="3110389"/>
            <a:ext cx="3612118" cy="1580198"/>
          </a:xfrm>
          <a:prstGeom prst="rect">
            <a:avLst/>
          </a:prstGeom>
          <a:noFill/>
          <a:ln/>
        </p:spPr>
        <p:txBody>
          <a:bodyPr wrap="square" rtlCol="0" anchor="t"/>
          <a:lstStyle/>
          <a:p>
            <a:pPr marL="0" indent="0">
              <a:lnSpc>
                <a:spcPts val="3110"/>
              </a:lnSpc>
              <a:buNone/>
            </a:pPr>
            <a:r>
              <a:rPr lang="en-US" sz="1944" dirty="0">
                <a:solidFill>
                  <a:srgbClr val="D7E5D8"/>
                </a:solidFill>
                <a:latin typeface="Syne" pitchFamily="34" charset="0"/>
                <a:ea typeface="Syne" pitchFamily="34" charset="-122"/>
                <a:cs typeface="Syne" pitchFamily="34" charset="-120"/>
              </a:rPr>
              <a:t>Ride patterns fluctuate with the seasons, with increased demand during warmer months and holidays.</a:t>
            </a:r>
            <a:endParaRPr lang="en-US" sz="1944" dirty="0"/>
          </a:p>
        </p:txBody>
      </p:sp>
      <p:sp>
        <p:nvSpPr>
          <p:cNvPr id="14" name="Shape 11"/>
          <p:cNvSpPr/>
          <p:nvPr/>
        </p:nvSpPr>
        <p:spPr>
          <a:xfrm>
            <a:off x="864037" y="5594509"/>
            <a:ext cx="12902327" cy="1848088"/>
          </a:xfrm>
          <a:prstGeom prst="roundRect">
            <a:avLst>
              <a:gd name="adj" fmla="val 6012"/>
            </a:avLst>
          </a:prstGeom>
          <a:solidFill>
            <a:srgbClr val="547808"/>
          </a:solidFill>
          <a:ln w="15240">
            <a:solidFill>
              <a:srgbClr val="6D9121"/>
            </a:solidFill>
            <a:prstDash val="solid"/>
          </a:ln>
        </p:spPr>
      </p:sp>
      <p:sp>
        <p:nvSpPr>
          <p:cNvPr id="15" name="Text 12"/>
          <p:cNvSpPr/>
          <p:nvPr/>
        </p:nvSpPr>
        <p:spPr>
          <a:xfrm>
            <a:off x="1126093" y="5856565"/>
            <a:ext cx="6086118" cy="385763"/>
          </a:xfrm>
          <a:prstGeom prst="rect">
            <a:avLst/>
          </a:prstGeom>
          <a:noFill/>
          <a:ln/>
        </p:spPr>
        <p:txBody>
          <a:bodyPr wrap="none" rtlCol="0" anchor="t"/>
          <a:lstStyle/>
          <a:p>
            <a:pPr marL="0" indent="0">
              <a:lnSpc>
                <a:spcPts val="3038"/>
              </a:lnSpc>
              <a:buNone/>
            </a:pPr>
            <a:r>
              <a:rPr lang="en-US" sz="2430" b="1" dirty="0">
                <a:solidFill>
                  <a:srgbClr val="92D050"/>
                </a:solidFill>
                <a:latin typeface="Syne" pitchFamily="34" charset="0"/>
                <a:ea typeface="Syne" pitchFamily="34" charset="-122"/>
                <a:cs typeface="Syne" pitchFamily="34" charset="-120"/>
              </a:rPr>
              <a:t>Opportunities for Growth</a:t>
            </a:r>
            <a:endParaRPr lang="en-US" sz="2430" dirty="0">
              <a:solidFill>
                <a:srgbClr val="92D050"/>
              </a:solidFill>
            </a:endParaRPr>
          </a:p>
        </p:txBody>
      </p:sp>
      <p:sp>
        <p:nvSpPr>
          <p:cNvPr id="16" name="Text 13"/>
          <p:cNvSpPr/>
          <p:nvPr/>
        </p:nvSpPr>
        <p:spPr>
          <a:xfrm>
            <a:off x="1126093" y="6390442"/>
            <a:ext cx="12378214" cy="790099"/>
          </a:xfrm>
          <a:prstGeom prst="rect">
            <a:avLst/>
          </a:prstGeom>
          <a:noFill/>
          <a:ln/>
        </p:spPr>
        <p:txBody>
          <a:bodyPr wrap="square" rtlCol="0" anchor="t"/>
          <a:lstStyle/>
          <a:p>
            <a:pPr marL="0" indent="0">
              <a:lnSpc>
                <a:spcPts val="3110"/>
              </a:lnSpc>
              <a:buNone/>
            </a:pPr>
            <a:r>
              <a:rPr lang="en-US" sz="1944" dirty="0">
                <a:solidFill>
                  <a:srgbClr val="D7E5D8"/>
                </a:solidFill>
                <a:latin typeface="Syne" pitchFamily="34" charset="0"/>
                <a:ea typeface="Syne" pitchFamily="34" charset="-122"/>
                <a:cs typeface="Syne" pitchFamily="34" charset="-120"/>
              </a:rPr>
              <a:t>The analysis reveals areas of high demand and unmet needs, informing strategic expansion and service improvements.</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sp>
        <p:nvSpPr>
          <p:cNvPr id="4" name="Text 1"/>
          <p:cNvSpPr/>
          <p:nvPr/>
        </p:nvSpPr>
        <p:spPr>
          <a:xfrm>
            <a:off x="864037" y="2019300"/>
            <a:ext cx="11657528" cy="771525"/>
          </a:xfrm>
          <a:prstGeom prst="rect">
            <a:avLst/>
          </a:prstGeom>
          <a:noFill/>
          <a:ln/>
        </p:spPr>
        <p:txBody>
          <a:bodyPr wrap="none" rtlCol="0" anchor="t"/>
          <a:lstStyle/>
          <a:p>
            <a:pPr marL="0" indent="0">
              <a:lnSpc>
                <a:spcPts val="6075"/>
              </a:lnSpc>
              <a:buNone/>
            </a:pPr>
            <a:r>
              <a:rPr lang="en-US" sz="4860" b="1" i="1" dirty="0">
                <a:solidFill>
                  <a:srgbClr val="A9F00F"/>
                </a:solidFill>
                <a:latin typeface="Syne" pitchFamily="34" charset="0"/>
                <a:ea typeface="Syne" pitchFamily="34" charset="-122"/>
                <a:cs typeface="Syne" pitchFamily="34" charset="-120"/>
              </a:rPr>
              <a:t>Conclusion and Recommendation</a:t>
            </a:r>
            <a:endParaRPr lang="en-US" sz="4860" dirty="0"/>
          </a:p>
        </p:txBody>
      </p:sp>
      <p:sp>
        <p:nvSpPr>
          <p:cNvPr id="5" name="Text 2"/>
          <p:cNvSpPr/>
          <p:nvPr/>
        </p:nvSpPr>
        <p:spPr>
          <a:xfrm>
            <a:off x="864037" y="3284577"/>
            <a:ext cx="12902327" cy="395049"/>
          </a:xfrm>
          <a:prstGeom prst="rect">
            <a:avLst/>
          </a:prstGeom>
          <a:noFill/>
          <a:ln/>
        </p:spPr>
        <p:txBody>
          <a:bodyPr wrap="none" rtlCol="0" anchor="t"/>
          <a:lstStyle/>
          <a:p>
            <a:pPr marL="0" indent="0">
              <a:lnSpc>
                <a:spcPts val="3110"/>
              </a:lnSpc>
              <a:buNone/>
            </a:pPr>
            <a:r>
              <a:rPr lang="en-US" sz="1944" dirty="0">
                <a:solidFill>
                  <a:srgbClr val="A9F00F"/>
                </a:solidFill>
                <a:latin typeface="Syne" pitchFamily="34" charset="0"/>
                <a:ea typeface="Syne" pitchFamily="34" charset="-122"/>
                <a:cs typeface="Syne" pitchFamily="34" charset="-120"/>
              </a:rPr>
              <a:t>§</a:t>
            </a:r>
            <a:r>
              <a:rPr lang="en-US" sz="1944" dirty="0">
                <a:solidFill>
                  <a:srgbClr val="D7E5D8"/>
                </a:solidFill>
                <a:latin typeface="Syne" pitchFamily="34" charset="0"/>
                <a:ea typeface="Syne" pitchFamily="34" charset="-122"/>
                <a:cs typeface="Syne" pitchFamily="34" charset="-120"/>
              </a:rPr>
              <a:t> The analysis has revealed important insights, such as the high-demand locations and time periods for Uber rides.</a:t>
            </a:r>
            <a:endParaRPr lang="en-US" sz="1944" dirty="0"/>
          </a:p>
        </p:txBody>
      </p:sp>
      <p:sp>
        <p:nvSpPr>
          <p:cNvPr id="6" name="Text 3"/>
          <p:cNvSpPr/>
          <p:nvPr/>
        </p:nvSpPr>
        <p:spPr>
          <a:xfrm>
            <a:off x="864037" y="3957280"/>
            <a:ext cx="12902327" cy="790099"/>
          </a:xfrm>
          <a:prstGeom prst="rect">
            <a:avLst/>
          </a:prstGeom>
          <a:noFill/>
          <a:ln/>
        </p:spPr>
        <p:txBody>
          <a:bodyPr wrap="square" rtlCol="0" anchor="t"/>
          <a:lstStyle/>
          <a:p>
            <a:pPr marL="0" indent="0">
              <a:lnSpc>
                <a:spcPts val="3110"/>
              </a:lnSpc>
              <a:buNone/>
            </a:pPr>
            <a:r>
              <a:rPr lang="en-US" sz="1944" dirty="0">
                <a:solidFill>
                  <a:srgbClr val="A9F00F"/>
                </a:solidFill>
                <a:latin typeface="Syne" pitchFamily="34" charset="0"/>
                <a:ea typeface="Syne" pitchFamily="34" charset="-122"/>
                <a:cs typeface="Syne" pitchFamily="34" charset="-120"/>
              </a:rPr>
              <a:t>§</a:t>
            </a:r>
            <a:r>
              <a:rPr lang="en-US" sz="1944" dirty="0">
                <a:solidFill>
                  <a:srgbClr val="D7E5D8"/>
                </a:solidFill>
                <a:latin typeface="Syne" pitchFamily="34" charset="0"/>
                <a:ea typeface="Syne" pitchFamily="34" charset="-122"/>
                <a:cs typeface="Syne" pitchFamily="34" charset="-120"/>
              </a:rPr>
              <a:t> To address these insights, we recommend that Uber station or contract more drivers within Cary City, especially during the peak hours of 1 PM to 4 PM, to minimize waiting times and boost customer satisfaction.</a:t>
            </a:r>
            <a:endParaRPr lang="en-US" sz="1944" dirty="0"/>
          </a:p>
        </p:txBody>
      </p:sp>
      <p:sp>
        <p:nvSpPr>
          <p:cNvPr id="7" name="Text 4"/>
          <p:cNvSpPr/>
          <p:nvPr/>
        </p:nvSpPr>
        <p:spPr>
          <a:xfrm>
            <a:off x="864037" y="5025033"/>
            <a:ext cx="12902327" cy="1185148"/>
          </a:xfrm>
          <a:prstGeom prst="rect">
            <a:avLst/>
          </a:prstGeom>
          <a:noFill/>
          <a:ln/>
        </p:spPr>
        <p:txBody>
          <a:bodyPr wrap="square" rtlCol="0" anchor="t"/>
          <a:lstStyle/>
          <a:p>
            <a:pPr marL="0" indent="0">
              <a:lnSpc>
                <a:spcPts val="3110"/>
              </a:lnSpc>
              <a:buNone/>
            </a:pPr>
            <a:r>
              <a:rPr lang="en-US" sz="1944" dirty="0">
                <a:solidFill>
                  <a:srgbClr val="A9F00F"/>
                </a:solidFill>
                <a:latin typeface="Syne" pitchFamily="34" charset="0"/>
                <a:ea typeface="Syne" pitchFamily="34" charset="-122"/>
                <a:cs typeface="Syne" pitchFamily="34" charset="-120"/>
              </a:rPr>
              <a:t>§ </a:t>
            </a:r>
            <a:r>
              <a:rPr lang="en-US" sz="1944" dirty="0">
                <a:solidFill>
                  <a:srgbClr val="D7E5D8"/>
                </a:solidFill>
                <a:latin typeface="Syne" pitchFamily="34" charset="0"/>
                <a:ea typeface="Syne" pitchFamily="34" charset="-122"/>
                <a:cs typeface="Syne" pitchFamily="34" charset="-120"/>
              </a:rPr>
              <a:t>For locations with low Uber patronage, such as Gampaha, Latta, and Briar Meadows, Uber can consider running targeted marketing campaigns, such as ads on mobile apps or YouTube, to increase awareness and usage in those areas.</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64036" y="2768005"/>
            <a:ext cx="7415927" cy="1064657"/>
          </a:xfrm>
          <a:prstGeom prst="rect">
            <a:avLst/>
          </a:prstGeom>
          <a:noFill/>
          <a:ln/>
        </p:spPr>
        <p:txBody>
          <a:bodyPr wrap="none" rtlCol="0" anchor="t"/>
          <a:lstStyle/>
          <a:p>
            <a:pPr marL="0" indent="0">
              <a:lnSpc>
                <a:spcPts val="8384"/>
              </a:lnSpc>
              <a:buNone/>
            </a:pPr>
            <a:r>
              <a:rPr lang="en-US" sz="6707" b="1" dirty="0">
                <a:solidFill>
                  <a:srgbClr val="A9F00F"/>
                </a:solidFill>
                <a:latin typeface="Syne" pitchFamily="34" charset="0"/>
                <a:ea typeface="Syne" pitchFamily="34" charset="-122"/>
                <a:cs typeface="Syne" pitchFamily="34" charset="-120"/>
              </a:rPr>
              <a:t>Thank You</a:t>
            </a:r>
            <a:endParaRPr lang="en-US" sz="6707" dirty="0"/>
          </a:p>
        </p:txBody>
      </p:sp>
      <p:sp>
        <p:nvSpPr>
          <p:cNvPr id="6" name="Text 2"/>
          <p:cNvSpPr/>
          <p:nvPr/>
        </p:nvSpPr>
        <p:spPr>
          <a:xfrm>
            <a:off x="864037" y="4042172"/>
            <a:ext cx="7415927" cy="1580198"/>
          </a:xfrm>
          <a:prstGeom prst="rect">
            <a:avLst/>
          </a:prstGeom>
          <a:noFill/>
          <a:ln/>
        </p:spPr>
        <p:txBody>
          <a:bodyPr wrap="square" rtlCol="0" anchor="t"/>
          <a:lstStyle/>
          <a:p>
            <a:pPr marL="0" indent="0">
              <a:lnSpc>
                <a:spcPts val="3110"/>
              </a:lnSpc>
              <a:buNone/>
            </a:pPr>
            <a:r>
              <a:rPr lang="en-US" sz="1944" dirty="0">
                <a:solidFill>
                  <a:srgbClr val="D7E5D8"/>
                </a:solidFill>
                <a:latin typeface="Syne" pitchFamily="34" charset="0"/>
                <a:ea typeface="Syne" pitchFamily="34" charset="-122"/>
                <a:cs typeface="Syne" pitchFamily="34" charset="-120"/>
              </a:rPr>
              <a:t>I appreciate you taking the time to explore the insights from my analysis of the Uber dataset.</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674</Words>
  <Application>Microsoft Office PowerPoint</Application>
  <PresentationFormat>Custom</PresentationFormat>
  <Paragraphs>53</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Syne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Ahad Rehman</cp:lastModifiedBy>
  <cp:revision>2</cp:revision>
  <dcterms:created xsi:type="dcterms:W3CDTF">2024-07-09T14:02:31Z</dcterms:created>
  <dcterms:modified xsi:type="dcterms:W3CDTF">2024-07-09T19:20:41Z</dcterms:modified>
</cp:coreProperties>
</file>