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ldhabi" pitchFamily="2" charset="-78"/>
      <p:regular r:id="rId14"/>
    </p:embeddedFont>
    <p:embeddedFont>
      <p:font typeface="Calibri" pitchFamily="34"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44" d="100"/>
          <a:sy n="44" d="100"/>
        </p:scale>
        <p:origin x="-87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6.svg"/><Relationship Id="rId5" Type="http://schemas.openxmlformats.org/officeDocument/2006/relationships/image" Target="../media/image2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15.svg"/><Relationship Id="rId12"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image" Target="../media/image13.svg"/><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28.svg"/><Relationship Id="rId18" Type="http://schemas.openxmlformats.org/officeDocument/2006/relationships/image" Target="../media/image20.png"/><Relationship Id="rId3" Type="http://schemas.openxmlformats.org/officeDocument/2006/relationships/image" Target="../media/image12.png"/><Relationship Id="rId21" Type="http://schemas.openxmlformats.org/officeDocument/2006/relationships/image" Target="../media/image36.svg"/><Relationship Id="rId7" Type="http://schemas.openxmlformats.org/officeDocument/2006/relationships/image" Target="../media/image1.png"/><Relationship Id="rId12" Type="http://schemas.openxmlformats.org/officeDocument/2006/relationships/image" Target="../media/image17.png"/><Relationship Id="rId17" Type="http://schemas.openxmlformats.org/officeDocument/2006/relationships/image" Target="../media/image32.svg"/><Relationship Id="rId25" Type="http://schemas.openxmlformats.org/officeDocument/2006/relationships/image" Target="../media/image40.svg"/><Relationship Id="rId2" Type="http://schemas.openxmlformats.org/officeDocument/2006/relationships/image" Target="../media/image11.png"/><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6.svg"/><Relationship Id="rId24" Type="http://schemas.openxmlformats.org/officeDocument/2006/relationships/image" Target="../media/image23.png"/><Relationship Id="rId5" Type="http://schemas.openxmlformats.org/officeDocument/2006/relationships/image" Target="../media/image14.png"/><Relationship Id="rId15" Type="http://schemas.openxmlformats.org/officeDocument/2006/relationships/image" Target="../media/image30.svg"/><Relationship Id="rId23" Type="http://schemas.openxmlformats.org/officeDocument/2006/relationships/image" Target="../media/image38.svg"/><Relationship Id="rId10" Type="http://schemas.openxmlformats.org/officeDocument/2006/relationships/image" Target="../media/image16.png"/><Relationship Id="rId19" Type="http://schemas.openxmlformats.org/officeDocument/2006/relationships/image" Target="../media/image34.sv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18.png"/><Relationship Id="rId22"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3675968">
            <a:off x="7930615" y="-2439597"/>
            <a:ext cx="5770087" cy="5591739"/>
          </a:xfrm>
          <a:prstGeom prst="rect">
            <a:avLst/>
          </a:prstGeom>
        </p:spPr>
      </p:pic>
      <p:pic>
        <p:nvPicPr>
          <p:cNvPr id="3" name="Picture 3"/>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6217134" y="1782605"/>
            <a:ext cx="5619309" cy="5445621"/>
          </a:xfrm>
          <a:prstGeom prst="rect">
            <a:avLst/>
          </a:prstGeom>
        </p:spPr>
      </p:pic>
      <p:pic>
        <p:nvPicPr>
          <p:cNvPr id="4" name="Picture 4"/>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956556" y="6870257"/>
            <a:ext cx="5619309" cy="5445621"/>
          </a:xfrm>
          <a:prstGeom prst="rect">
            <a:avLst/>
          </a:prstGeom>
        </p:spPr>
      </p:pic>
      <p:pic>
        <p:nvPicPr>
          <p:cNvPr id="5" name="Picture 5"/>
          <p:cNvPicPr>
            <a:picLocks noChangeAspect="1"/>
          </p:cNvPicPr>
          <p:nvPr/>
        </p:nvPicPr>
        <p:blipFill>
          <a:blip r:embed="rId4"/>
          <a:srcRect/>
          <a:stretch>
            <a:fillRect/>
          </a:stretch>
        </p:blipFill>
        <p:spPr>
          <a:xfrm>
            <a:off x="339276" y="653337"/>
            <a:ext cx="2228337" cy="566526"/>
          </a:xfrm>
          <a:prstGeom prst="rect">
            <a:avLst/>
          </a:prstGeom>
        </p:spPr>
      </p:pic>
      <p:pic>
        <p:nvPicPr>
          <p:cNvPr id="6" name="Picture 6"/>
          <p:cNvPicPr>
            <a:picLocks noChangeAspect="1"/>
          </p:cNvPicPr>
          <p:nvPr/>
        </p:nvPicPr>
        <p:blipFill>
          <a:blip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15155105" y="356272"/>
            <a:ext cx="2853063" cy="1421455"/>
          </a:xfrm>
          <a:prstGeom prst="rect">
            <a:avLst/>
          </a:prstGeom>
        </p:spPr>
      </p:pic>
      <p:sp>
        <p:nvSpPr>
          <p:cNvPr id="7" name="TextBox 7"/>
          <p:cNvSpPr txBox="1"/>
          <p:nvPr/>
        </p:nvSpPr>
        <p:spPr>
          <a:xfrm>
            <a:off x="785754" y="3714740"/>
            <a:ext cx="16217997" cy="784510"/>
          </a:xfrm>
          <a:prstGeom prst="rect">
            <a:avLst/>
          </a:prstGeom>
        </p:spPr>
        <p:txBody>
          <a:bodyPr lIns="0" tIns="0" rIns="0" bIns="0" rtlCol="0" anchor="t">
            <a:spAutoFit/>
          </a:bodyPr>
          <a:lstStyle/>
          <a:p>
            <a:pPr algn="ctr">
              <a:lnSpc>
                <a:spcPts val="6719"/>
              </a:lnSpc>
              <a:spcBef>
                <a:spcPct val="0"/>
              </a:spcBef>
            </a:pPr>
            <a:r>
              <a:rPr lang="en-US" sz="4799" b="1" dirty="0">
                <a:solidFill>
                  <a:srgbClr val="000000"/>
                </a:solidFill>
                <a:latin typeface="Hatton Bold Bold"/>
              </a:rPr>
              <a:t>Airline Passenger Satisfaction </a:t>
            </a:r>
          </a:p>
        </p:txBody>
      </p:sp>
      <p:sp>
        <p:nvSpPr>
          <p:cNvPr id="8" name="TextBox 8"/>
          <p:cNvSpPr txBox="1"/>
          <p:nvPr/>
        </p:nvSpPr>
        <p:spPr>
          <a:xfrm>
            <a:off x="6572232" y="5000624"/>
            <a:ext cx="4355783" cy="655372"/>
          </a:xfrm>
          <a:prstGeom prst="rect">
            <a:avLst/>
          </a:prstGeom>
        </p:spPr>
        <p:txBody>
          <a:bodyPr lIns="0" tIns="0" rIns="0" bIns="0" rtlCol="0" anchor="t">
            <a:spAutoFit/>
          </a:bodyPr>
          <a:lstStyle/>
          <a:p>
            <a:pPr algn="ctr">
              <a:lnSpc>
                <a:spcPts val="5599"/>
              </a:lnSpc>
              <a:spcBef>
                <a:spcPct val="0"/>
              </a:spcBef>
            </a:pPr>
            <a:r>
              <a:rPr lang="en-US" sz="3999" dirty="0">
                <a:solidFill>
                  <a:srgbClr val="000000"/>
                </a:solidFill>
                <a:latin typeface="Hatton Bold Bold"/>
                <a:cs typeface="+mj-cs"/>
              </a:rPr>
              <a:t>Presented </a:t>
            </a:r>
            <a:r>
              <a:rPr lang="en-US" sz="3999" dirty="0" smtClean="0">
                <a:solidFill>
                  <a:srgbClr val="000000"/>
                </a:solidFill>
                <a:latin typeface="Hatton Bold Bold"/>
                <a:cs typeface="+mj-cs"/>
              </a:rPr>
              <a:t>by:</a:t>
            </a:r>
            <a:endParaRPr lang="en-US" sz="3999" dirty="0">
              <a:solidFill>
                <a:srgbClr val="000000"/>
              </a:solidFill>
              <a:latin typeface="Hatton Bold Bold"/>
              <a:cs typeface="+mj-cs"/>
            </a:endParaRPr>
          </a:p>
        </p:txBody>
      </p:sp>
      <p:sp>
        <p:nvSpPr>
          <p:cNvPr id="9" name="TextBox 9"/>
          <p:cNvSpPr txBox="1"/>
          <p:nvPr/>
        </p:nvSpPr>
        <p:spPr>
          <a:xfrm>
            <a:off x="6786546" y="6286508"/>
            <a:ext cx="4115514" cy="397032"/>
          </a:xfrm>
          <a:prstGeom prst="rect">
            <a:avLst/>
          </a:prstGeom>
        </p:spPr>
        <p:txBody>
          <a:bodyPr wrap="square" lIns="0" tIns="0" rIns="0" bIns="0" rtlCol="0" anchor="t">
            <a:spAutoFit/>
          </a:bodyPr>
          <a:lstStyle/>
          <a:p>
            <a:pPr algn="ctr">
              <a:lnSpc>
                <a:spcPts val="3359"/>
              </a:lnSpc>
              <a:spcBef>
                <a:spcPct val="0"/>
              </a:spcBef>
            </a:pPr>
            <a:r>
              <a:rPr lang="en-US" sz="2400" u="sng" dirty="0" smtClean="0">
                <a:solidFill>
                  <a:schemeClr val="tx1">
                    <a:lumMod val="95000"/>
                    <a:lumOff val="5000"/>
                  </a:schemeClr>
                </a:solidFill>
                <a:latin typeface="Hatton Bold"/>
                <a:cs typeface="+mj-cs"/>
              </a:rPr>
              <a:t>AHAD ALMUTAIRI</a:t>
            </a:r>
            <a:endParaRPr lang="en-US" sz="2400" u="sng" dirty="0">
              <a:solidFill>
                <a:schemeClr val="tx1">
                  <a:lumMod val="95000"/>
                  <a:lumOff val="5000"/>
                </a:schemeClr>
              </a:solidFill>
              <a:latin typeface="Hatton Bold"/>
              <a:cs typeface="+mj-cs"/>
            </a:endParaRPr>
          </a:p>
        </p:txBody>
      </p:sp>
      <p:sp>
        <p:nvSpPr>
          <p:cNvPr id="10" name="TextBox 10"/>
          <p:cNvSpPr txBox="1"/>
          <p:nvPr/>
        </p:nvSpPr>
        <p:spPr>
          <a:xfrm>
            <a:off x="4643406" y="8572524"/>
            <a:ext cx="9025268" cy="448841"/>
          </a:xfrm>
          <a:prstGeom prst="rect">
            <a:avLst/>
          </a:prstGeom>
        </p:spPr>
        <p:txBody>
          <a:bodyPr wrap="square" lIns="0" tIns="0" rIns="0" bIns="0" rtlCol="0" anchor="t">
            <a:spAutoFit/>
          </a:bodyPr>
          <a:lstStyle/>
          <a:p>
            <a:pPr algn="ctr">
              <a:lnSpc>
                <a:spcPts val="3499"/>
              </a:lnSpc>
              <a:spcBef>
                <a:spcPct val="0"/>
              </a:spcBef>
            </a:pPr>
            <a:r>
              <a:rPr lang="en-US" sz="2499" dirty="0" smtClean="0">
                <a:solidFill>
                  <a:srgbClr val="000000"/>
                </a:solidFill>
                <a:latin typeface="Hatton Bold"/>
              </a:rPr>
              <a:t>AS  </a:t>
            </a:r>
            <a:r>
              <a:rPr lang="en-US" sz="2499" dirty="0">
                <a:solidFill>
                  <a:srgbClr val="000000"/>
                </a:solidFill>
                <a:latin typeface="Hatton Bold"/>
              </a:rPr>
              <a:t>Project 1 of SDAIA data science </a:t>
            </a:r>
            <a:r>
              <a:rPr lang="en-US" sz="2499" dirty="0" err="1">
                <a:solidFill>
                  <a:srgbClr val="000000"/>
                </a:solidFill>
                <a:latin typeface="Hatton Bold"/>
              </a:rPr>
              <a:t>Bootcamp</a:t>
            </a:r>
            <a:r>
              <a:rPr lang="en-US" sz="2499" dirty="0">
                <a:solidFill>
                  <a:srgbClr val="000000"/>
                </a:solidFill>
                <a:latin typeface="Hatton Bold"/>
              </a:rPr>
              <a:t> (T5)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3675968">
            <a:off x="8187265" y="-1564856"/>
            <a:ext cx="4322909" cy="4189292"/>
          </a:xfrm>
          <a:prstGeom prst="rect">
            <a:avLst/>
          </a:prstGeom>
        </p:spPr>
      </p:pic>
      <p:pic>
        <p:nvPicPr>
          <p:cNvPr id="3" name="Picture 3"/>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154460" y="7275788"/>
            <a:ext cx="4566962" cy="4425801"/>
          </a:xfrm>
          <a:prstGeom prst="rect">
            <a:avLst/>
          </a:prstGeom>
        </p:spPr>
      </p:pic>
      <p:pic>
        <p:nvPicPr>
          <p:cNvPr id="4" name="Picture 4"/>
          <p:cNvPicPr>
            <a:picLocks noChangeAspect="1"/>
          </p:cNvPicPr>
          <p:nvPr/>
        </p:nvPicPr>
        <p:blipFill>
          <a:blip r:embed="rId4"/>
          <a:srcRect l="11254" t="2511" b="2511"/>
          <a:stretch>
            <a:fillRect/>
          </a:stretch>
        </p:blipFill>
        <p:spPr>
          <a:xfrm>
            <a:off x="376256" y="663158"/>
            <a:ext cx="2686948" cy="731084"/>
          </a:xfrm>
          <a:prstGeom prst="rect">
            <a:avLst/>
          </a:prstGeom>
        </p:spPr>
      </p:pic>
      <p:pic>
        <p:nvPicPr>
          <p:cNvPr id="5" name="Picture 5"/>
          <p:cNvPicPr>
            <a:picLocks noChangeAspect="1"/>
          </p:cNvPicPr>
          <p:nvPr/>
        </p:nvPicPr>
        <p:blipFill>
          <a:blip r:embed="rId5"/>
          <a:srcRect l="9388" r="9388"/>
          <a:stretch>
            <a:fillRect/>
          </a:stretch>
        </p:blipFill>
        <p:spPr>
          <a:xfrm>
            <a:off x="6897114" y="1394242"/>
            <a:ext cx="11390886" cy="7012173"/>
          </a:xfrm>
          <a:prstGeom prst="rect">
            <a:avLst/>
          </a:prstGeom>
        </p:spPr>
      </p:pic>
      <p:sp>
        <p:nvSpPr>
          <p:cNvPr id="6" name="TextBox 6"/>
          <p:cNvSpPr txBox="1"/>
          <p:nvPr/>
        </p:nvSpPr>
        <p:spPr>
          <a:xfrm>
            <a:off x="1028700" y="5076825"/>
            <a:ext cx="6257912" cy="1336556"/>
          </a:xfrm>
          <a:prstGeom prst="rect">
            <a:avLst/>
          </a:prstGeom>
        </p:spPr>
        <p:txBody>
          <a:bodyPr wrap="square" lIns="0" tIns="0" rIns="0" bIns="0" rtlCol="0" anchor="t">
            <a:spAutoFit/>
          </a:bodyPr>
          <a:lstStyle/>
          <a:p>
            <a:pPr algn="ctr">
              <a:lnSpc>
                <a:spcPts val="3499"/>
              </a:lnSpc>
              <a:spcBef>
                <a:spcPct val="0"/>
              </a:spcBef>
            </a:pPr>
            <a:r>
              <a:rPr lang="en-US" sz="2499" dirty="0">
                <a:solidFill>
                  <a:srgbClr val="000000"/>
                </a:solidFill>
                <a:latin typeface="Hatton Bold"/>
              </a:rPr>
              <a:t>This chart show loyal customer and disloyal customer for the airline  by gender</a:t>
            </a:r>
          </a:p>
        </p:txBody>
      </p:sp>
      <p:sp>
        <p:nvSpPr>
          <p:cNvPr id="7" name="TextBox 7"/>
          <p:cNvSpPr txBox="1"/>
          <p:nvPr/>
        </p:nvSpPr>
        <p:spPr>
          <a:xfrm>
            <a:off x="924888" y="3260622"/>
            <a:ext cx="4861526" cy="945965"/>
          </a:xfrm>
          <a:prstGeom prst="rect">
            <a:avLst/>
          </a:prstGeom>
        </p:spPr>
        <p:txBody>
          <a:bodyPr wrap="square" lIns="0" tIns="0" rIns="0" bIns="0" rtlCol="0" anchor="t">
            <a:spAutoFit/>
          </a:bodyPr>
          <a:lstStyle/>
          <a:p>
            <a:pPr algn="ctr">
              <a:lnSpc>
                <a:spcPts val="8539"/>
              </a:lnSpc>
              <a:spcBef>
                <a:spcPct val="0"/>
              </a:spcBef>
            </a:pPr>
            <a:r>
              <a:rPr lang="en-US" sz="4400" b="1" dirty="0">
                <a:solidFill>
                  <a:srgbClr val="000000"/>
                </a:solidFill>
                <a:latin typeface="Hatton Bold Bold"/>
              </a:rPr>
              <a:t>RESULTS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3675968">
            <a:off x="7930615" y="-2439597"/>
            <a:ext cx="5770087" cy="5591739"/>
          </a:xfrm>
          <a:prstGeom prst="rect">
            <a:avLst/>
          </a:prstGeom>
        </p:spPr>
      </p:pic>
      <p:pic>
        <p:nvPicPr>
          <p:cNvPr id="3" name="Picture 3"/>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6217134" y="1782605"/>
            <a:ext cx="5619309" cy="5445621"/>
          </a:xfrm>
          <a:prstGeom prst="rect">
            <a:avLst/>
          </a:prstGeom>
        </p:spPr>
      </p:pic>
      <p:pic>
        <p:nvPicPr>
          <p:cNvPr id="4" name="Picture 4"/>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956556" y="6870257"/>
            <a:ext cx="5619309" cy="5445621"/>
          </a:xfrm>
          <a:prstGeom prst="rect">
            <a:avLst/>
          </a:prstGeom>
        </p:spPr>
      </p:pic>
      <p:pic>
        <p:nvPicPr>
          <p:cNvPr id="5" name="Picture 5"/>
          <p:cNvPicPr>
            <a:picLocks noChangeAspect="1"/>
          </p:cNvPicPr>
          <p:nvPr/>
        </p:nvPicPr>
        <p:blipFill>
          <a:blip r:embed="rId4"/>
          <a:srcRect/>
          <a:stretch>
            <a:fillRect/>
          </a:stretch>
        </p:blipFill>
        <p:spPr>
          <a:xfrm>
            <a:off x="339276" y="653337"/>
            <a:ext cx="2228337" cy="566526"/>
          </a:xfrm>
          <a:prstGeom prst="rect">
            <a:avLst/>
          </a:prstGeom>
        </p:spPr>
      </p:pic>
      <p:sp>
        <p:nvSpPr>
          <p:cNvPr id="6" name="TextBox 6"/>
          <p:cNvSpPr txBox="1"/>
          <p:nvPr/>
        </p:nvSpPr>
        <p:spPr>
          <a:xfrm>
            <a:off x="1453445" y="4391025"/>
            <a:ext cx="14971889" cy="1438275"/>
          </a:xfrm>
          <a:prstGeom prst="rect">
            <a:avLst/>
          </a:prstGeom>
        </p:spPr>
        <p:txBody>
          <a:bodyPr lIns="0" tIns="0" rIns="0" bIns="0" rtlCol="0" anchor="t">
            <a:spAutoFit/>
          </a:bodyPr>
          <a:lstStyle/>
          <a:p>
            <a:pPr algn="ctr">
              <a:lnSpc>
                <a:spcPts val="3779"/>
              </a:lnSpc>
              <a:spcBef>
                <a:spcPct val="0"/>
              </a:spcBef>
            </a:pPr>
            <a:r>
              <a:rPr lang="en-US" sz="2699">
                <a:solidFill>
                  <a:srgbClr val="000000"/>
                </a:solidFill>
                <a:latin typeface="Hatton Bold"/>
              </a:rPr>
              <a:t>In conclusion my final result will help Airlines Attracting customers by improving their services and focusing on customers from the age group 20 to 45 years, as they represent the largest category of traveling customers</a:t>
            </a:r>
          </a:p>
        </p:txBody>
      </p:sp>
      <p:sp>
        <p:nvSpPr>
          <p:cNvPr id="7" name="TextBox 7"/>
          <p:cNvSpPr txBox="1"/>
          <p:nvPr/>
        </p:nvSpPr>
        <p:spPr>
          <a:xfrm>
            <a:off x="1418178" y="2471420"/>
            <a:ext cx="6613207" cy="945965"/>
          </a:xfrm>
          <a:prstGeom prst="rect">
            <a:avLst/>
          </a:prstGeom>
        </p:spPr>
        <p:txBody>
          <a:bodyPr lIns="0" tIns="0" rIns="0" bIns="0" rtlCol="0" anchor="t">
            <a:spAutoFit/>
          </a:bodyPr>
          <a:lstStyle/>
          <a:p>
            <a:pPr algn="ctr">
              <a:lnSpc>
                <a:spcPts val="8539"/>
              </a:lnSpc>
              <a:spcBef>
                <a:spcPct val="0"/>
              </a:spcBef>
            </a:pPr>
            <a:r>
              <a:rPr lang="en-US" sz="4400" b="1" dirty="0">
                <a:solidFill>
                  <a:srgbClr val="000000"/>
                </a:solidFill>
                <a:latin typeface="Hatton Bold Bold"/>
              </a:rPr>
              <a:t>CONCLUSION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3675968">
            <a:off x="7930615" y="-2439597"/>
            <a:ext cx="5770087" cy="5591739"/>
          </a:xfrm>
          <a:prstGeom prst="rect">
            <a:avLst/>
          </a:prstGeom>
        </p:spPr>
      </p:pic>
      <p:pic>
        <p:nvPicPr>
          <p:cNvPr id="3" name="Picture 3"/>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6217134" y="1782605"/>
            <a:ext cx="5619309" cy="5445621"/>
          </a:xfrm>
          <a:prstGeom prst="rect">
            <a:avLst/>
          </a:prstGeom>
        </p:spPr>
      </p:pic>
      <p:pic>
        <p:nvPicPr>
          <p:cNvPr id="4" name="Picture 4"/>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956556" y="6870257"/>
            <a:ext cx="5619309" cy="5445621"/>
          </a:xfrm>
          <a:prstGeom prst="rect">
            <a:avLst/>
          </a:prstGeom>
        </p:spPr>
      </p:pic>
      <p:pic>
        <p:nvPicPr>
          <p:cNvPr id="5" name="Picture 5"/>
          <p:cNvPicPr>
            <a:picLocks noChangeAspect="1"/>
          </p:cNvPicPr>
          <p:nvPr/>
        </p:nvPicPr>
        <p:blipFill>
          <a:blip r:embed="rId4"/>
          <a:srcRect/>
          <a:stretch>
            <a:fillRect/>
          </a:stretch>
        </p:blipFill>
        <p:spPr>
          <a:xfrm>
            <a:off x="339276" y="653337"/>
            <a:ext cx="2228337" cy="566526"/>
          </a:xfrm>
          <a:prstGeom prst="rect">
            <a:avLst/>
          </a:prstGeom>
        </p:spPr>
      </p:pic>
      <p:pic>
        <p:nvPicPr>
          <p:cNvPr id="6" name="Picture 6"/>
          <p:cNvPicPr>
            <a:picLocks noChangeAspect="1"/>
          </p:cNvPicPr>
          <p:nvPr/>
        </p:nvPicPr>
        <p:blipFill>
          <a:blip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0" y="7272283"/>
            <a:ext cx="4167486" cy="2949122"/>
          </a:xfrm>
          <a:prstGeom prst="rect">
            <a:avLst/>
          </a:prstGeom>
        </p:spPr>
      </p:pic>
      <p:sp>
        <p:nvSpPr>
          <p:cNvPr id="7" name="TextBox 7"/>
          <p:cNvSpPr txBox="1"/>
          <p:nvPr/>
        </p:nvSpPr>
        <p:spPr>
          <a:xfrm>
            <a:off x="6059539" y="6658912"/>
            <a:ext cx="5489853" cy="613371"/>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Hatton Bold"/>
              </a:rPr>
              <a:t>for your kind attention </a:t>
            </a:r>
          </a:p>
        </p:txBody>
      </p:sp>
      <p:sp>
        <p:nvSpPr>
          <p:cNvPr id="8" name="TextBox 8"/>
          <p:cNvSpPr txBox="1"/>
          <p:nvPr/>
        </p:nvSpPr>
        <p:spPr>
          <a:xfrm>
            <a:off x="5587872" y="4962525"/>
            <a:ext cx="6208276" cy="1030282"/>
          </a:xfrm>
          <a:prstGeom prst="rect">
            <a:avLst/>
          </a:prstGeom>
        </p:spPr>
        <p:txBody>
          <a:bodyPr lIns="0" tIns="0" rIns="0" bIns="0" rtlCol="0" anchor="t">
            <a:spAutoFit/>
          </a:bodyPr>
          <a:lstStyle/>
          <a:p>
            <a:pPr algn="ctr">
              <a:lnSpc>
                <a:spcPts val="8819"/>
              </a:lnSpc>
              <a:spcBef>
                <a:spcPct val="0"/>
              </a:spcBef>
            </a:pPr>
            <a:r>
              <a:rPr lang="en-US" sz="6299" b="1" dirty="0">
                <a:solidFill>
                  <a:srgbClr val="000000"/>
                </a:solidFill>
                <a:latin typeface="Hatton Bold Bold"/>
              </a:rPr>
              <a:t>THANK YOU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3675968">
            <a:off x="7930615" y="-2439597"/>
            <a:ext cx="5770087" cy="5591739"/>
          </a:xfrm>
          <a:prstGeom prst="rect">
            <a:avLst/>
          </a:prstGeom>
        </p:spPr>
      </p:pic>
      <p:sp>
        <p:nvSpPr>
          <p:cNvPr id="7" name="TextBox 7"/>
          <p:cNvSpPr txBox="1"/>
          <p:nvPr/>
        </p:nvSpPr>
        <p:spPr>
          <a:xfrm>
            <a:off x="2928894" y="5500690"/>
            <a:ext cx="430014" cy="589905"/>
          </a:xfrm>
          <a:prstGeom prst="rect">
            <a:avLst/>
          </a:prstGeom>
        </p:spPr>
        <p:txBody>
          <a:bodyPr lIns="0" tIns="0" rIns="0" bIns="0" rtlCol="0" anchor="t">
            <a:spAutoFit/>
          </a:bodyPr>
          <a:lstStyle/>
          <a:p>
            <a:pPr marL="0" lvl="0" indent="0" algn="ctr">
              <a:lnSpc>
                <a:spcPts val="4595"/>
              </a:lnSpc>
              <a:spcBef>
                <a:spcPct val="0"/>
              </a:spcBef>
            </a:pPr>
            <a:r>
              <a:rPr lang="en-US" sz="3282">
                <a:latin typeface="Hatton Bold Bold"/>
              </a:rPr>
              <a:t>2</a:t>
            </a:r>
          </a:p>
        </p:txBody>
      </p:sp>
      <p:pic>
        <p:nvPicPr>
          <p:cNvPr id="8" name="Picture 8"/>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6217134" y="1782605"/>
            <a:ext cx="5619309" cy="5445621"/>
          </a:xfrm>
          <a:prstGeom prst="rect">
            <a:avLst/>
          </a:prstGeom>
        </p:spPr>
      </p:pic>
      <p:sp>
        <p:nvSpPr>
          <p:cNvPr id="12" name="TextBox 12"/>
          <p:cNvSpPr txBox="1"/>
          <p:nvPr/>
        </p:nvSpPr>
        <p:spPr>
          <a:xfrm>
            <a:off x="2857456" y="6500822"/>
            <a:ext cx="430014" cy="568745"/>
          </a:xfrm>
          <a:prstGeom prst="rect">
            <a:avLst/>
          </a:prstGeom>
        </p:spPr>
        <p:txBody>
          <a:bodyPr lIns="0" tIns="0" rIns="0" bIns="0" rtlCol="0" anchor="t">
            <a:spAutoFit/>
          </a:bodyPr>
          <a:lstStyle/>
          <a:p>
            <a:pPr marL="0" lvl="0" indent="0" algn="ctr">
              <a:lnSpc>
                <a:spcPts val="4595"/>
              </a:lnSpc>
              <a:spcBef>
                <a:spcPct val="0"/>
              </a:spcBef>
            </a:pPr>
            <a:r>
              <a:rPr lang="en-US" sz="3282" dirty="0">
                <a:latin typeface="Hatton Bold Bold"/>
              </a:rPr>
              <a:t>3</a:t>
            </a:r>
          </a:p>
        </p:txBody>
      </p:sp>
      <p:sp>
        <p:nvSpPr>
          <p:cNvPr id="16" name="TextBox 16"/>
          <p:cNvSpPr txBox="1"/>
          <p:nvPr/>
        </p:nvSpPr>
        <p:spPr>
          <a:xfrm>
            <a:off x="9858380" y="4286244"/>
            <a:ext cx="430014" cy="568745"/>
          </a:xfrm>
          <a:prstGeom prst="rect">
            <a:avLst/>
          </a:prstGeom>
        </p:spPr>
        <p:txBody>
          <a:bodyPr lIns="0" tIns="0" rIns="0" bIns="0" rtlCol="0" anchor="t">
            <a:spAutoFit/>
          </a:bodyPr>
          <a:lstStyle/>
          <a:p>
            <a:pPr marL="0" lvl="0" indent="0" algn="ctr">
              <a:lnSpc>
                <a:spcPts val="4595"/>
              </a:lnSpc>
              <a:spcBef>
                <a:spcPct val="0"/>
              </a:spcBef>
            </a:pPr>
            <a:r>
              <a:rPr lang="en-US" sz="3282" dirty="0">
                <a:latin typeface="Hatton Bold Bold"/>
              </a:rPr>
              <a:t>4</a:t>
            </a:r>
          </a:p>
        </p:txBody>
      </p:sp>
      <p:pic>
        <p:nvPicPr>
          <p:cNvPr id="17" name="Picture 17"/>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956556" y="6870257"/>
            <a:ext cx="5619309" cy="5445621"/>
          </a:xfrm>
          <a:prstGeom prst="rect">
            <a:avLst/>
          </a:prstGeom>
        </p:spPr>
      </p:pic>
      <p:pic>
        <p:nvPicPr>
          <p:cNvPr id="18" name="Picture 18"/>
          <p:cNvPicPr>
            <a:picLocks noChangeAspect="1"/>
          </p:cNvPicPr>
          <p:nvPr/>
        </p:nvPicPr>
        <p:blipFill>
          <a:blip r:embed="rId4"/>
          <a:srcRect/>
          <a:stretch>
            <a:fillRect/>
          </a:stretch>
        </p:blipFill>
        <p:spPr>
          <a:xfrm>
            <a:off x="339276" y="653337"/>
            <a:ext cx="2228337" cy="566526"/>
          </a:xfrm>
          <a:prstGeom prst="rect">
            <a:avLst/>
          </a:prstGeom>
        </p:spPr>
      </p:pic>
      <p:sp>
        <p:nvSpPr>
          <p:cNvPr id="19" name="TextBox 19"/>
          <p:cNvSpPr txBox="1"/>
          <p:nvPr/>
        </p:nvSpPr>
        <p:spPr>
          <a:xfrm>
            <a:off x="3428960" y="4357682"/>
            <a:ext cx="4602215" cy="397032"/>
          </a:xfrm>
          <a:prstGeom prst="rect">
            <a:avLst/>
          </a:prstGeom>
        </p:spPr>
        <p:txBody>
          <a:bodyPr lIns="0" tIns="0" rIns="0" bIns="0" rtlCol="0" anchor="t">
            <a:spAutoFit/>
          </a:bodyPr>
          <a:lstStyle/>
          <a:p>
            <a:pPr marL="0" lvl="0" indent="0" algn="l">
              <a:lnSpc>
                <a:spcPts val="3359"/>
              </a:lnSpc>
              <a:spcBef>
                <a:spcPct val="0"/>
              </a:spcBef>
            </a:pPr>
            <a:r>
              <a:rPr lang="en-US" sz="2400" dirty="0">
                <a:solidFill>
                  <a:srgbClr val="000000"/>
                </a:solidFill>
                <a:latin typeface="Hatton Bold"/>
                <a:cs typeface="+mj-cs"/>
              </a:rPr>
              <a:t>BACKSTORY</a:t>
            </a:r>
          </a:p>
        </p:txBody>
      </p:sp>
      <p:sp>
        <p:nvSpPr>
          <p:cNvPr id="20" name="TextBox 20"/>
          <p:cNvSpPr txBox="1"/>
          <p:nvPr/>
        </p:nvSpPr>
        <p:spPr>
          <a:xfrm>
            <a:off x="2928894" y="4286244"/>
            <a:ext cx="430014" cy="589905"/>
          </a:xfrm>
          <a:prstGeom prst="rect">
            <a:avLst/>
          </a:prstGeom>
        </p:spPr>
        <p:txBody>
          <a:bodyPr wrap="square" lIns="0" tIns="0" rIns="0" bIns="0" rtlCol="0" anchor="t">
            <a:spAutoFit/>
          </a:bodyPr>
          <a:lstStyle/>
          <a:p>
            <a:pPr marL="0" lvl="0" indent="0" algn="ctr">
              <a:lnSpc>
                <a:spcPts val="4595"/>
              </a:lnSpc>
              <a:spcBef>
                <a:spcPct val="0"/>
              </a:spcBef>
            </a:pPr>
            <a:r>
              <a:rPr lang="en-US" sz="3282" dirty="0">
                <a:latin typeface="Hatton Bold Bold"/>
              </a:rPr>
              <a:t>1</a:t>
            </a:r>
          </a:p>
        </p:txBody>
      </p:sp>
      <p:sp>
        <p:nvSpPr>
          <p:cNvPr id="24" name="TextBox 24"/>
          <p:cNvSpPr txBox="1"/>
          <p:nvPr/>
        </p:nvSpPr>
        <p:spPr>
          <a:xfrm>
            <a:off x="9786942" y="5357814"/>
            <a:ext cx="430014" cy="564484"/>
          </a:xfrm>
          <a:prstGeom prst="rect">
            <a:avLst/>
          </a:prstGeom>
        </p:spPr>
        <p:txBody>
          <a:bodyPr lIns="0" tIns="0" rIns="0" bIns="0" rtlCol="0" anchor="t">
            <a:spAutoFit/>
          </a:bodyPr>
          <a:lstStyle/>
          <a:p>
            <a:pPr marL="0" lvl="0" indent="0" algn="ctr">
              <a:lnSpc>
                <a:spcPts val="4595"/>
              </a:lnSpc>
              <a:spcBef>
                <a:spcPct val="0"/>
              </a:spcBef>
            </a:pPr>
            <a:r>
              <a:rPr lang="en-US" sz="3282" dirty="0">
                <a:latin typeface="Hatton Bold Bold"/>
              </a:rPr>
              <a:t>5</a:t>
            </a:r>
          </a:p>
        </p:txBody>
      </p:sp>
      <p:sp>
        <p:nvSpPr>
          <p:cNvPr id="25" name="TextBox 25"/>
          <p:cNvSpPr txBox="1"/>
          <p:nvPr/>
        </p:nvSpPr>
        <p:spPr>
          <a:xfrm>
            <a:off x="3500398" y="2071666"/>
            <a:ext cx="4176951" cy="1118832"/>
          </a:xfrm>
          <a:prstGeom prst="rect">
            <a:avLst/>
          </a:prstGeom>
        </p:spPr>
        <p:txBody>
          <a:bodyPr lIns="0" tIns="0" rIns="0" bIns="0" rtlCol="0" anchor="t">
            <a:spAutoFit/>
          </a:bodyPr>
          <a:lstStyle/>
          <a:p>
            <a:pPr>
              <a:lnSpc>
                <a:spcPts val="8539"/>
              </a:lnSpc>
              <a:spcBef>
                <a:spcPct val="0"/>
              </a:spcBef>
            </a:pPr>
            <a:r>
              <a:rPr lang="en-US" sz="9600" u="sng" dirty="0">
                <a:solidFill>
                  <a:srgbClr val="000000"/>
                </a:solidFill>
                <a:latin typeface="Aldhabi" pitchFamily="2" charset="-78"/>
                <a:cs typeface="+mj-cs"/>
              </a:rPr>
              <a:t>Outlines:</a:t>
            </a:r>
          </a:p>
        </p:txBody>
      </p:sp>
      <p:sp>
        <p:nvSpPr>
          <p:cNvPr id="26" name="Rectangle 25"/>
          <p:cNvSpPr/>
          <p:nvPr/>
        </p:nvSpPr>
        <p:spPr>
          <a:xfrm>
            <a:off x="3357522" y="5500690"/>
            <a:ext cx="4097597" cy="511679"/>
          </a:xfrm>
          <a:prstGeom prst="rect">
            <a:avLst/>
          </a:prstGeom>
        </p:spPr>
        <p:txBody>
          <a:bodyPr wrap="none">
            <a:spAutoFit/>
          </a:bodyPr>
          <a:lstStyle/>
          <a:p>
            <a:pPr lvl="0">
              <a:lnSpc>
                <a:spcPts val="3359"/>
              </a:lnSpc>
              <a:spcBef>
                <a:spcPct val="0"/>
              </a:spcBef>
            </a:pPr>
            <a:r>
              <a:rPr lang="en-US" sz="2400" dirty="0" smtClean="0">
                <a:solidFill>
                  <a:srgbClr val="000000"/>
                </a:solidFill>
                <a:latin typeface="Hatton Bold"/>
              </a:rPr>
              <a:t>AIMS AND OBJECTIVES</a:t>
            </a:r>
            <a:endParaRPr lang="en-US" sz="2400" dirty="0">
              <a:solidFill>
                <a:srgbClr val="000000"/>
              </a:solidFill>
              <a:latin typeface="Hatton Bold"/>
            </a:endParaRPr>
          </a:p>
        </p:txBody>
      </p:sp>
      <p:sp>
        <p:nvSpPr>
          <p:cNvPr id="27" name="Rectangle 26"/>
          <p:cNvSpPr/>
          <p:nvPr/>
        </p:nvSpPr>
        <p:spPr>
          <a:xfrm>
            <a:off x="3428960" y="6572260"/>
            <a:ext cx="1494320" cy="461665"/>
          </a:xfrm>
          <a:prstGeom prst="rect">
            <a:avLst/>
          </a:prstGeom>
        </p:spPr>
        <p:txBody>
          <a:bodyPr wrap="none">
            <a:spAutoFit/>
          </a:bodyPr>
          <a:lstStyle/>
          <a:p>
            <a:r>
              <a:rPr lang="en-US" sz="2400" dirty="0" smtClean="0">
                <a:solidFill>
                  <a:srgbClr val="000000"/>
                </a:solidFill>
                <a:latin typeface="Hatton Bold"/>
              </a:rPr>
              <a:t>TOOLS</a:t>
            </a:r>
            <a:endParaRPr lang="ar-SA" sz="2400" dirty="0"/>
          </a:p>
        </p:txBody>
      </p:sp>
      <p:sp>
        <p:nvSpPr>
          <p:cNvPr id="28" name="Rectangle 27"/>
          <p:cNvSpPr/>
          <p:nvPr/>
        </p:nvSpPr>
        <p:spPr>
          <a:xfrm>
            <a:off x="10715636" y="4357682"/>
            <a:ext cx="2613216" cy="511679"/>
          </a:xfrm>
          <a:prstGeom prst="rect">
            <a:avLst/>
          </a:prstGeom>
        </p:spPr>
        <p:txBody>
          <a:bodyPr wrap="none">
            <a:spAutoFit/>
          </a:bodyPr>
          <a:lstStyle/>
          <a:p>
            <a:pPr lvl="0">
              <a:lnSpc>
                <a:spcPts val="3359"/>
              </a:lnSpc>
              <a:spcBef>
                <a:spcPct val="0"/>
              </a:spcBef>
            </a:pPr>
            <a:r>
              <a:rPr lang="en-US" sz="2400" dirty="0" smtClean="0">
                <a:solidFill>
                  <a:srgbClr val="000000"/>
                </a:solidFill>
                <a:latin typeface="Hatton Bold"/>
              </a:rPr>
              <a:t>WORK FLOW</a:t>
            </a:r>
            <a:endParaRPr lang="en-US" sz="2400" dirty="0">
              <a:solidFill>
                <a:srgbClr val="000000"/>
              </a:solidFill>
              <a:latin typeface="Hatton Bold"/>
            </a:endParaRPr>
          </a:p>
        </p:txBody>
      </p:sp>
      <p:sp>
        <p:nvSpPr>
          <p:cNvPr id="29" name="Rectangle 28"/>
          <p:cNvSpPr/>
          <p:nvPr/>
        </p:nvSpPr>
        <p:spPr>
          <a:xfrm>
            <a:off x="10644198" y="5500690"/>
            <a:ext cx="2640466" cy="461665"/>
          </a:xfrm>
          <a:prstGeom prst="rect">
            <a:avLst/>
          </a:prstGeom>
        </p:spPr>
        <p:txBody>
          <a:bodyPr wrap="none">
            <a:spAutoFit/>
          </a:bodyPr>
          <a:lstStyle/>
          <a:p>
            <a:r>
              <a:rPr lang="en-US" sz="2400" dirty="0" smtClean="0">
                <a:solidFill>
                  <a:srgbClr val="000000"/>
                </a:solidFill>
                <a:latin typeface="Hatton Bold"/>
              </a:rPr>
              <a:t>CONCLUSION</a:t>
            </a:r>
            <a:endParaRPr lang="ar-SA"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935494" y="5797977"/>
            <a:ext cx="5619309" cy="5445621"/>
          </a:xfrm>
          <a:prstGeom prst="rect">
            <a:avLst/>
          </a:prstGeom>
        </p:spPr>
      </p:pic>
      <p:pic>
        <p:nvPicPr>
          <p:cNvPr id="3" name="Picture 3"/>
          <p:cNvPicPr>
            <a:picLocks noChangeAspect="1"/>
          </p:cNvPicPr>
          <p:nvPr/>
        </p:nvPicPr>
        <p:blipFill>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1627555" y="3716656"/>
            <a:ext cx="3651885" cy="4114800"/>
          </a:xfrm>
          <a:prstGeom prst="rect">
            <a:avLst/>
          </a:prstGeom>
        </p:spPr>
      </p:pic>
      <p:pic>
        <p:nvPicPr>
          <p:cNvPr id="4" name="Picture 4"/>
          <p:cNvPicPr>
            <a:picLocks noChangeAspect="1"/>
          </p:cNvPicPr>
          <p:nvPr/>
        </p:nvPicPr>
        <p:blipFill>
          <a:blip r:embed="rId6"/>
          <a:srcRect l="11254" t="2511" b="2511"/>
          <a:stretch>
            <a:fillRect/>
          </a:stretch>
        </p:blipFill>
        <p:spPr>
          <a:xfrm>
            <a:off x="376256" y="663158"/>
            <a:ext cx="2686948" cy="731084"/>
          </a:xfrm>
          <a:prstGeom prst="rect">
            <a:avLst/>
          </a:prstGeom>
        </p:spPr>
      </p:pic>
      <p:sp>
        <p:nvSpPr>
          <p:cNvPr id="5" name="TextBox 5"/>
          <p:cNvSpPr txBox="1"/>
          <p:nvPr/>
        </p:nvSpPr>
        <p:spPr>
          <a:xfrm>
            <a:off x="428564" y="3786178"/>
            <a:ext cx="10787138" cy="3141886"/>
          </a:xfrm>
          <a:prstGeom prst="rect">
            <a:avLst/>
          </a:prstGeom>
        </p:spPr>
        <p:txBody>
          <a:bodyPr wrap="square" lIns="0" tIns="0" rIns="0" bIns="0" rtlCol="0" anchor="t">
            <a:spAutoFit/>
          </a:bodyPr>
          <a:lstStyle/>
          <a:p>
            <a:pPr algn="ctr">
              <a:lnSpc>
                <a:spcPts val="3499"/>
              </a:lnSpc>
              <a:spcBef>
                <a:spcPct val="0"/>
              </a:spcBef>
            </a:pPr>
            <a:r>
              <a:rPr lang="en-US" sz="2499" dirty="0">
                <a:solidFill>
                  <a:srgbClr val="000000"/>
                </a:solidFill>
                <a:latin typeface="Hatton Bold"/>
                <a:cs typeface="+mj-cs"/>
              </a:rPr>
              <a:t>One of the most important factors that </a:t>
            </a:r>
            <a:r>
              <a:rPr lang="en-US" sz="2499" dirty="0" smtClean="0">
                <a:solidFill>
                  <a:srgbClr val="000000"/>
                </a:solidFill>
                <a:latin typeface="Hatton Bold"/>
                <a:cs typeface="+mj-cs"/>
              </a:rPr>
              <a:t>concern airlines </a:t>
            </a:r>
            <a:endParaRPr lang="en-US" sz="2499" dirty="0">
              <a:solidFill>
                <a:srgbClr val="000000"/>
              </a:solidFill>
              <a:latin typeface="Hatton Bold"/>
              <a:cs typeface="+mj-cs"/>
            </a:endParaRPr>
          </a:p>
          <a:p>
            <a:pPr algn="ctr">
              <a:lnSpc>
                <a:spcPts val="3499"/>
              </a:lnSpc>
              <a:spcBef>
                <a:spcPct val="0"/>
              </a:spcBef>
            </a:pPr>
            <a:r>
              <a:rPr lang="en-US" sz="2499" dirty="0">
                <a:solidFill>
                  <a:srgbClr val="000000"/>
                </a:solidFill>
                <a:latin typeface="Hatton Bold"/>
                <a:cs typeface="+mj-cs"/>
              </a:rPr>
              <a:t>is the customer and focus on the needs and requirements of </a:t>
            </a:r>
            <a:r>
              <a:rPr lang="en-US" sz="2499" dirty="0" smtClean="0">
                <a:solidFill>
                  <a:srgbClr val="000000"/>
                </a:solidFill>
                <a:latin typeface="Hatton Bold"/>
                <a:cs typeface="+mj-cs"/>
              </a:rPr>
              <a:t>the customer </a:t>
            </a:r>
            <a:endParaRPr lang="en-US" sz="2499" dirty="0">
              <a:solidFill>
                <a:srgbClr val="000000"/>
              </a:solidFill>
              <a:latin typeface="Hatton Bold"/>
              <a:cs typeface="+mj-cs"/>
            </a:endParaRPr>
          </a:p>
          <a:p>
            <a:pPr algn="ctr">
              <a:lnSpc>
                <a:spcPts val="3499"/>
              </a:lnSpc>
              <a:spcBef>
                <a:spcPct val="0"/>
              </a:spcBef>
            </a:pPr>
            <a:r>
              <a:rPr lang="en-US" sz="2499" dirty="0">
                <a:solidFill>
                  <a:srgbClr val="000000"/>
                </a:solidFill>
                <a:latin typeface="Hatton Bold"/>
                <a:cs typeface="+mj-cs"/>
              </a:rPr>
              <a:t>to work on them and attract customers to them. The most important needs </a:t>
            </a:r>
          </a:p>
          <a:p>
            <a:pPr algn="ctr">
              <a:lnSpc>
                <a:spcPts val="3499"/>
              </a:lnSpc>
              <a:spcBef>
                <a:spcPct val="0"/>
              </a:spcBef>
            </a:pPr>
            <a:r>
              <a:rPr lang="en-US" sz="2499" dirty="0">
                <a:solidFill>
                  <a:srgbClr val="000000"/>
                </a:solidFill>
                <a:latin typeface="Hatton Bold"/>
                <a:cs typeface="+mj-cs"/>
              </a:rPr>
              <a:t>of the customer are the ease of booking via the Internet, </a:t>
            </a:r>
          </a:p>
          <a:p>
            <a:pPr algn="ctr">
              <a:lnSpc>
                <a:spcPts val="3499"/>
              </a:lnSpc>
              <a:spcBef>
                <a:spcPct val="0"/>
              </a:spcBef>
            </a:pPr>
            <a:r>
              <a:rPr lang="en-US" sz="2499" dirty="0">
                <a:solidFill>
                  <a:srgbClr val="000000"/>
                </a:solidFill>
                <a:latin typeface="Hatton Bold"/>
                <a:cs typeface="+mj-cs"/>
              </a:rPr>
              <a:t>food and beverage service, shipping bags and many other factors. In the data </a:t>
            </a:r>
            <a:r>
              <a:rPr lang="en-US" sz="2499" dirty="0" smtClean="0">
                <a:solidFill>
                  <a:srgbClr val="000000"/>
                </a:solidFill>
                <a:latin typeface="Hatton Bold"/>
                <a:cs typeface="+mj-cs"/>
              </a:rPr>
              <a:t>set</a:t>
            </a:r>
            <a:endParaRPr lang="en-US" sz="2499" dirty="0">
              <a:solidFill>
                <a:srgbClr val="000000"/>
              </a:solidFill>
              <a:latin typeface="Hatton Bold"/>
              <a:cs typeface="+mj-cs"/>
            </a:endParaRPr>
          </a:p>
          <a:p>
            <a:pPr algn="ctr">
              <a:lnSpc>
                <a:spcPts val="3499"/>
              </a:lnSpc>
              <a:spcBef>
                <a:spcPct val="0"/>
              </a:spcBef>
            </a:pPr>
            <a:r>
              <a:rPr lang="en-US" sz="2499" dirty="0">
                <a:solidFill>
                  <a:srgbClr val="000000"/>
                </a:solidFill>
                <a:latin typeface="Hatton Bold"/>
                <a:cs typeface="+mj-cs"/>
              </a:rPr>
              <a:t> </a:t>
            </a:r>
          </a:p>
        </p:txBody>
      </p:sp>
      <p:sp>
        <p:nvSpPr>
          <p:cNvPr id="6" name="TextBox 6"/>
          <p:cNvSpPr txBox="1"/>
          <p:nvPr/>
        </p:nvSpPr>
        <p:spPr>
          <a:xfrm>
            <a:off x="1857324" y="2000228"/>
            <a:ext cx="7072362" cy="986809"/>
          </a:xfrm>
          <a:prstGeom prst="rect">
            <a:avLst/>
          </a:prstGeom>
        </p:spPr>
        <p:txBody>
          <a:bodyPr wrap="square" lIns="0" tIns="0" rIns="0" bIns="0" rtlCol="0" anchor="t">
            <a:spAutoFit/>
          </a:bodyPr>
          <a:lstStyle/>
          <a:p>
            <a:pPr algn="ctr">
              <a:lnSpc>
                <a:spcPts val="8539"/>
              </a:lnSpc>
              <a:spcBef>
                <a:spcPct val="0"/>
              </a:spcBef>
            </a:pPr>
            <a:r>
              <a:rPr lang="en-US" sz="4400" b="1" dirty="0" smtClean="0">
                <a:solidFill>
                  <a:srgbClr val="000000"/>
                </a:solidFill>
                <a:latin typeface="Hatton Bold Bold"/>
                <a:cs typeface="+mj-cs"/>
              </a:rPr>
              <a:t>BACKSTORY</a:t>
            </a:r>
            <a:endParaRPr lang="en-US" sz="4400" b="1" dirty="0">
              <a:solidFill>
                <a:srgbClr val="000000"/>
              </a:solidFill>
              <a:latin typeface="Hatton Bold Bold"/>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734345" y="-1145589"/>
            <a:ext cx="5619309" cy="5445621"/>
          </a:xfrm>
          <a:prstGeom prst="rect">
            <a:avLst/>
          </a:prstGeom>
        </p:spPr>
      </p:pic>
      <p:pic>
        <p:nvPicPr>
          <p:cNvPr id="3" name="Picture 3"/>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5478346" y="6663195"/>
            <a:ext cx="5619309" cy="5445621"/>
          </a:xfrm>
          <a:prstGeom prst="rect">
            <a:avLst/>
          </a:prstGeom>
        </p:spPr>
      </p:pic>
      <p:pic>
        <p:nvPicPr>
          <p:cNvPr id="4" name="Picture 4"/>
          <p:cNvPicPr>
            <a:picLocks noChangeAspect="1"/>
          </p:cNvPicPr>
          <p:nvPr/>
        </p:nvPicPr>
        <p:blipFill>
          <a:blip r:embed="rId4"/>
          <a:srcRect l="11254" t="2511" b="2511"/>
          <a:stretch>
            <a:fillRect/>
          </a:stretch>
        </p:blipFill>
        <p:spPr>
          <a:xfrm>
            <a:off x="376256" y="663158"/>
            <a:ext cx="2686948" cy="731084"/>
          </a:xfrm>
          <a:prstGeom prst="rect">
            <a:avLst/>
          </a:prstGeom>
        </p:spPr>
      </p:pic>
      <p:pic>
        <p:nvPicPr>
          <p:cNvPr id="5" name="Picture 5"/>
          <p:cNvPicPr>
            <a:picLocks noChangeAspect="1"/>
          </p:cNvPicPr>
          <p:nvPr/>
        </p:nvPicPr>
        <p:blipFill>
          <a:blip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13226796" y="663158"/>
            <a:ext cx="4032504" cy="4114800"/>
          </a:xfrm>
          <a:prstGeom prst="rect">
            <a:avLst/>
          </a:prstGeom>
        </p:spPr>
      </p:pic>
      <p:sp>
        <p:nvSpPr>
          <p:cNvPr id="6" name="TextBox 6"/>
          <p:cNvSpPr txBox="1"/>
          <p:nvPr/>
        </p:nvSpPr>
        <p:spPr>
          <a:xfrm>
            <a:off x="-1029135" y="4178512"/>
            <a:ext cx="12965142" cy="409599"/>
          </a:xfrm>
          <a:prstGeom prst="rect">
            <a:avLst/>
          </a:prstGeom>
        </p:spPr>
        <p:txBody>
          <a:bodyPr lIns="0" tIns="0" rIns="0" bIns="0" rtlCol="0" anchor="t">
            <a:spAutoFit/>
          </a:bodyPr>
          <a:lstStyle/>
          <a:p>
            <a:pPr algn="ctr">
              <a:lnSpc>
                <a:spcPts val="3499"/>
              </a:lnSpc>
              <a:spcBef>
                <a:spcPct val="0"/>
              </a:spcBef>
              <a:buFont typeface="Wingdings" pitchFamily="2" charset="2"/>
              <a:buChar char="q"/>
            </a:pPr>
            <a:r>
              <a:rPr lang="en-US" sz="2499" dirty="0" smtClean="0">
                <a:solidFill>
                  <a:srgbClr val="000000"/>
                </a:solidFill>
                <a:latin typeface="Hatton Bold"/>
              </a:rPr>
              <a:t>    Compare </a:t>
            </a:r>
            <a:r>
              <a:rPr lang="en-US" sz="2499" dirty="0">
                <a:solidFill>
                  <a:srgbClr val="000000"/>
                </a:solidFill>
                <a:latin typeface="Hatton Bold"/>
              </a:rPr>
              <a:t>the best airline class for customers</a:t>
            </a:r>
          </a:p>
        </p:txBody>
      </p:sp>
      <p:sp>
        <p:nvSpPr>
          <p:cNvPr id="7" name="TextBox 7"/>
          <p:cNvSpPr txBox="1"/>
          <p:nvPr/>
        </p:nvSpPr>
        <p:spPr>
          <a:xfrm>
            <a:off x="1285820" y="4929186"/>
            <a:ext cx="8703183" cy="409599"/>
          </a:xfrm>
          <a:prstGeom prst="rect">
            <a:avLst/>
          </a:prstGeom>
        </p:spPr>
        <p:txBody>
          <a:bodyPr wrap="square" lIns="0" tIns="0" rIns="0" bIns="0" rtlCol="0" anchor="t">
            <a:spAutoFit/>
          </a:bodyPr>
          <a:lstStyle/>
          <a:p>
            <a:pPr algn="ctr">
              <a:lnSpc>
                <a:spcPts val="3499"/>
              </a:lnSpc>
              <a:spcBef>
                <a:spcPct val="0"/>
              </a:spcBef>
              <a:buFont typeface="Wingdings" pitchFamily="2" charset="2"/>
              <a:buChar char="q"/>
            </a:pPr>
            <a:r>
              <a:rPr lang="en-US" sz="2499" dirty="0" smtClean="0">
                <a:solidFill>
                  <a:srgbClr val="000000"/>
                </a:solidFill>
                <a:latin typeface="Hatton Bold"/>
              </a:rPr>
              <a:t>      Comparison </a:t>
            </a:r>
            <a:r>
              <a:rPr lang="en-US" sz="2499" dirty="0">
                <a:solidFill>
                  <a:srgbClr val="000000"/>
                </a:solidFill>
                <a:latin typeface="Hatton Bold"/>
              </a:rPr>
              <a:t>of customer satisfaction with </a:t>
            </a:r>
            <a:r>
              <a:rPr lang="en-US" sz="2499" dirty="0" err="1">
                <a:solidFill>
                  <a:srgbClr val="000000"/>
                </a:solidFill>
                <a:latin typeface="Hatton Bold"/>
              </a:rPr>
              <a:t>wi-fi</a:t>
            </a:r>
            <a:endParaRPr lang="en-US" sz="2499" dirty="0">
              <a:solidFill>
                <a:srgbClr val="000000"/>
              </a:solidFill>
              <a:latin typeface="Hatton Bold"/>
            </a:endParaRPr>
          </a:p>
        </p:txBody>
      </p:sp>
      <p:sp>
        <p:nvSpPr>
          <p:cNvPr id="8" name="TextBox 8"/>
          <p:cNvSpPr txBox="1"/>
          <p:nvPr/>
        </p:nvSpPr>
        <p:spPr>
          <a:xfrm>
            <a:off x="1714448" y="5786442"/>
            <a:ext cx="7214865" cy="409599"/>
          </a:xfrm>
          <a:prstGeom prst="rect">
            <a:avLst/>
          </a:prstGeom>
        </p:spPr>
        <p:txBody>
          <a:bodyPr lIns="0" tIns="0" rIns="0" bIns="0" rtlCol="0" anchor="t">
            <a:spAutoFit/>
          </a:bodyPr>
          <a:lstStyle/>
          <a:p>
            <a:pPr algn="ctr">
              <a:lnSpc>
                <a:spcPts val="3499"/>
              </a:lnSpc>
              <a:spcBef>
                <a:spcPct val="0"/>
              </a:spcBef>
              <a:buFont typeface="Wingdings" pitchFamily="2" charset="2"/>
              <a:buChar char="q"/>
            </a:pPr>
            <a:r>
              <a:rPr lang="en-US" sz="2499" dirty="0" smtClean="0">
                <a:solidFill>
                  <a:srgbClr val="000000"/>
                </a:solidFill>
                <a:latin typeface="Hatton Bold"/>
              </a:rPr>
              <a:t>        Comparing </a:t>
            </a:r>
            <a:r>
              <a:rPr lang="en-US" sz="2499" dirty="0">
                <a:solidFill>
                  <a:srgbClr val="000000"/>
                </a:solidFill>
                <a:latin typeface="Hatton Bold"/>
              </a:rPr>
              <a:t>customer satisfaction by age</a:t>
            </a:r>
          </a:p>
        </p:txBody>
      </p:sp>
      <p:sp>
        <p:nvSpPr>
          <p:cNvPr id="9" name="TextBox 9"/>
          <p:cNvSpPr txBox="1"/>
          <p:nvPr/>
        </p:nvSpPr>
        <p:spPr>
          <a:xfrm>
            <a:off x="1785886" y="6643698"/>
            <a:ext cx="7212211" cy="409599"/>
          </a:xfrm>
          <a:prstGeom prst="rect">
            <a:avLst/>
          </a:prstGeom>
        </p:spPr>
        <p:txBody>
          <a:bodyPr lIns="0" tIns="0" rIns="0" bIns="0" rtlCol="0" anchor="t">
            <a:spAutoFit/>
          </a:bodyPr>
          <a:lstStyle/>
          <a:p>
            <a:pPr algn="ctr">
              <a:lnSpc>
                <a:spcPts val="3499"/>
              </a:lnSpc>
              <a:spcBef>
                <a:spcPct val="0"/>
              </a:spcBef>
              <a:buFont typeface="Wingdings" pitchFamily="2" charset="2"/>
              <a:buChar char="q"/>
            </a:pPr>
            <a:r>
              <a:rPr lang="en-US" sz="2499" dirty="0" smtClean="0">
                <a:solidFill>
                  <a:srgbClr val="000000"/>
                </a:solidFill>
                <a:latin typeface="Hatton Bold"/>
              </a:rPr>
              <a:t> </a:t>
            </a:r>
            <a:r>
              <a:rPr lang="en-US" sz="2499" dirty="0" smtClean="0">
                <a:solidFill>
                  <a:srgbClr val="000000"/>
                </a:solidFill>
                <a:latin typeface="Hatton Bold"/>
              </a:rPr>
              <a:t>     </a:t>
            </a:r>
            <a:r>
              <a:rPr lang="en-US" sz="2499" dirty="0" smtClean="0">
                <a:solidFill>
                  <a:srgbClr val="000000"/>
                </a:solidFill>
                <a:latin typeface="Hatton Bold"/>
              </a:rPr>
              <a:t> Compare </a:t>
            </a:r>
            <a:r>
              <a:rPr lang="en-US" sz="2499" dirty="0">
                <a:solidFill>
                  <a:srgbClr val="000000"/>
                </a:solidFill>
                <a:latin typeface="Hatton Bold"/>
              </a:rPr>
              <a:t>who are most loyal to the airline</a:t>
            </a:r>
          </a:p>
        </p:txBody>
      </p:sp>
      <p:sp>
        <p:nvSpPr>
          <p:cNvPr id="10" name="TextBox 10"/>
          <p:cNvSpPr txBox="1"/>
          <p:nvPr/>
        </p:nvSpPr>
        <p:spPr>
          <a:xfrm>
            <a:off x="-714444" y="2143104"/>
            <a:ext cx="12359714" cy="945965"/>
          </a:xfrm>
          <a:prstGeom prst="rect">
            <a:avLst/>
          </a:prstGeom>
        </p:spPr>
        <p:txBody>
          <a:bodyPr wrap="square" lIns="0" tIns="0" rIns="0" bIns="0" rtlCol="0" anchor="t">
            <a:spAutoFit/>
          </a:bodyPr>
          <a:lstStyle/>
          <a:p>
            <a:pPr algn="ctr">
              <a:lnSpc>
                <a:spcPts val="8539"/>
              </a:lnSpc>
              <a:spcBef>
                <a:spcPct val="0"/>
              </a:spcBef>
            </a:pPr>
            <a:r>
              <a:rPr lang="en-US" sz="4400" b="1" dirty="0">
                <a:solidFill>
                  <a:srgbClr val="000000"/>
                </a:solidFill>
                <a:latin typeface="Hatton Bold Bold"/>
              </a:rPr>
              <a:t>AIMS AND OBJECTIVES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586608" y="3473795"/>
            <a:ext cx="4402907" cy="4266817"/>
          </a:xfrm>
          <a:prstGeom prst="rect">
            <a:avLst/>
          </a:prstGeom>
        </p:spPr>
      </p:pic>
      <p:pic>
        <p:nvPicPr>
          <p:cNvPr id="3" name="Picture 3"/>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5023050" y="8496665"/>
            <a:ext cx="4206739" cy="4076712"/>
          </a:xfrm>
          <a:prstGeom prst="rect">
            <a:avLst/>
          </a:prstGeom>
        </p:spPr>
      </p:pic>
      <p:pic>
        <p:nvPicPr>
          <p:cNvPr id="4" name="Picture 4"/>
          <p:cNvPicPr>
            <a:picLocks noChangeAspect="1"/>
          </p:cNvPicPr>
          <p:nvPr/>
        </p:nvPicPr>
        <p:blipFill>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819633" y="4529874"/>
            <a:ext cx="3657600" cy="1077329"/>
          </a:xfrm>
          <a:prstGeom prst="rect">
            <a:avLst/>
          </a:prstGeom>
        </p:spPr>
      </p:pic>
      <p:pic>
        <p:nvPicPr>
          <p:cNvPr id="5" name="Picture 5"/>
          <p:cNvPicPr>
            <a:picLocks noChangeAspect="1"/>
          </p:cNvPicPr>
          <p:nvPr/>
        </p:nvPicPr>
        <p:blipFill>
          <a:blip r:embed="rId6">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2337262" y="5959524"/>
            <a:ext cx="1981979" cy="2329248"/>
          </a:xfrm>
          <a:prstGeom prst="rect">
            <a:avLst/>
          </a:prstGeom>
        </p:spPr>
      </p:pic>
      <p:pic>
        <p:nvPicPr>
          <p:cNvPr id="6" name="Picture 6"/>
          <p:cNvPicPr>
            <a:picLocks noChangeAspect="1"/>
          </p:cNvPicPr>
          <p:nvPr/>
        </p:nvPicPr>
        <p:blipFill>
          <a:blip r:embed="rId8">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rcRect/>
          <a:stretch>
            <a:fillRect/>
          </a:stretch>
        </p:blipFill>
        <p:spPr>
          <a:xfrm>
            <a:off x="6253095" y="4629627"/>
            <a:ext cx="3657600" cy="877824"/>
          </a:xfrm>
          <a:prstGeom prst="rect">
            <a:avLst/>
          </a:prstGeom>
        </p:spPr>
      </p:pic>
      <p:pic>
        <p:nvPicPr>
          <p:cNvPr id="7" name="Picture 7"/>
          <p:cNvPicPr>
            <a:picLocks noChangeAspect="1"/>
          </p:cNvPicPr>
          <p:nvPr/>
        </p:nvPicPr>
        <p:blipFill>
          <a:blip r:embed="rId10"/>
          <a:srcRect t="6823" r="1361"/>
          <a:stretch>
            <a:fillRect/>
          </a:stretch>
        </p:blipFill>
        <p:spPr>
          <a:xfrm>
            <a:off x="6253095" y="6243188"/>
            <a:ext cx="3464796" cy="2045584"/>
          </a:xfrm>
          <a:prstGeom prst="rect">
            <a:avLst/>
          </a:prstGeom>
        </p:spPr>
      </p:pic>
      <p:pic>
        <p:nvPicPr>
          <p:cNvPr id="8" name="Picture 8"/>
          <p:cNvPicPr>
            <a:picLocks noChangeAspect="1"/>
          </p:cNvPicPr>
          <p:nvPr/>
        </p:nvPicPr>
        <p:blipFill>
          <a:blip r:embed="rId11"/>
          <a:srcRect/>
          <a:stretch>
            <a:fillRect/>
          </a:stretch>
        </p:blipFill>
        <p:spPr>
          <a:xfrm>
            <a:off x="10898473" y="5260316"/>
            <a:ext cx="4876057" cy="1398416"/>
          </a:xfrm>
          <a:prstGeom prst="rect">
            <a:avLst/>
          </a:prstGeom>
        </p:spPr>
      </p:pic>
      <p:pic>
        <p:nvPicPr>
          <p:cNvPr id="9" name="Picture 9"/>
          <p:cNvPicPr>
            <a:picLocks noChangeAspect="1"/>
          </p:cNvPicPr>
          <p:nvPr/>
        </p:nvPicPr>
        <p:blipFill>
          <a:blip r:embed="rId12"/>
          <a:srcRect l="11254" t="2511" b="2511"/>
          <a:stretch>
            <a:fillRect/>
          </a:stretch>
        </p:blipFill>
        <p:spPr>
          <a:xfrm>
            <a:off x="376256" y="663158"/>
            <a:ext cx="2686948" cy="731084"/>
          </a:xfrm>
          <a:prstGeom prst="rect">
            <a:avLst/>
          </a:prstGeom>
        </p:spPr>
      </p:pic>
      <p:sp>
        <p:nvSpPr>
          <p:cNvPr id="10" name="TextBox 10"/>
          <p:cNvSpPr txBox="1"/>
          <p:nvPr/>
        </p:nvSpPr>
        <p:spPr>
          <a:xfrm>
            <a:off x="2203971" y="2417527"/>
            <a:ext cx="2607588" cy="945965"/>
          </a:xfrm>
          <a:prstGeom prst="rect">
            <a:avLst/>
          </a:prstGeom>
        </p:spPr>
        <p:txBody>
          <a:bodyPr lIns="0" tIns="0" rIns="0" bIns="0" rtlCol="0" anchor="t">
            <a:spAutoFit/>
          </a:bodyPr>
          <a:lstStyle/>
          <a:p>
            <a:pPr algn="ctr">
              <a:lnSpc>
                <a:spcPts val="8539"/>
              </a:lnSpc>
              <a:spcBef>
                <a:spcPct val="0"/>
              </a:spcBef>
            </a:pPr>
            <a:r>
              <a:rPr lang="en-US" sz="4400" b="1" dirty="0">
                <a:solidFill>
                  <a:srgbClr val="000000"/>
                </a:solidFill>
                <a:latin typeface="Hatton Bold Bold"/>
              </a:rPr>
              <a:t>Tools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56288"/>
          <a:stretch>
            <a:fillRect/>
          </a:stretch>
        </p:blipFill>
        <p:spPr>
          <a:xfrm rot="5400000">
            <a:off x="8637269" y="618137"/>
            <a:ext cx="1828481" cy="5477033"/>
          </a:xfrm>
          <a:prstGeom prst="rect">
            <a:avLst/>
          </a:prstGeom>
        </p:spPr>
      </p:pic>
      <p:pic>
        <p:nvPicPr>
          <p:cNvPr id="3" name="Picture 3"/>
          <p:cNvPicPr>
            <a:picLocks noChangeAspect="1"/>
          </p:cNvPicPr>
          <p:nvPr/>
        </p:nvPicPr>
        <p:blipFill>
          <a:blip r:embed="rId3"/>
          <a:srcRect r="58190"/>
          <a:stretch>
            <a:fillRect/>
          </a:stretch>
        </p:blipFill>
        <p:spPr>
          <a:xfrm rot="5400000">
            <a:off x="8677051" y="4847414"/>
            <a:ext cx="1748918" cy="5477033"/>
          </a:xfrm>
          <a:prstGeom prst="rect">
            <a:avLst/>
          </a:prstGeom>
        </p:spPr>
      </p:pic>
      <p:pic>
        <p:nvPicPr>
          <p:cNvPr id="4" name="Picture 4"/>
          <p:cNvPicPr>
            <a:picLocks noChangeAspect="1"/>
          </p:cNvPicPr>
          <p:nvPr/>
        </p:nvPicPr>
        <p:blipFill>
          <a:blip r:embed="rId4"/>
          <a:srcRect r="56288"/>
          <a:stretch>
            <a:fillRect/>
          </a:stretch>
        </p:blipFill>
        <p:spPr>
          <a:xfrm rot="5400000">
            <a:off x="14635243" y="618137"/>
            <a:ext cx="1828481" cy="5477033"/>
          </a:xfrm>
          <a:prstGeom prst="rect">
            <a:avLst/>
          </a:prstGeom>
        </p:spPr>
      </p:pic>
      <p:pic>
        <p:nvPicPr>
          <p:cNvPr id="5" name="Picture 5"/>
          <p:cNvPicPr>
            <a:picLocks noChangeAspect="1"/>
          </p:cNvPicPr>
          <p:nvPr/>
        </p:nvPicPr>
        <p:blipFill>
          <a:blip r:embed="rId5"/>
          <a:srcRect r="58190"/>
          <a:stretch>
            <a:fillRect/>
          </a:stretch>
        </p:blipFill>
        <p:spPr>
          <a:xfrm rot="5400000">
            <a:off x="14497016" y="4926435"/>
            <a:ext cx="1748918" cy="5477033"/>
          </a:xfrm>
          <a:prstGeom prst="rect">
            <a:avLst/>
          </a:prstGeom>
        </p:spPr>
      </p:pic>
      <p:pic>
        <p:nvPicPr>
          <p:cNvPr id="6" name="Picture 6"/>
          <p:cNvPicPr>
            <a:picLocks noChangeAspect="1"/>
          </p:cNvPicPr>
          <p:nvPr/>
        </p:nvPicPr>
        <p:blipFill>
          <a:blip r:embed="rId6"/>
          <a:srcRect/>
          <a:stretch>
            <a:fillRect/>
          </a:stretch>
        </p:blipFill>
        <p:spPr>
          <a:xfrm>
            <a:off x="14240676" y="2136057"/>
            <a:ext cx="2261598" cy="612713"/>
          </a:xfrm>
          <a:prstGeom prst="rect">
            <a:avLst/>
          </a:prstGeom>
        </p:spPr>
      </p:pic>
      <p:pic>
        <p:nvPicPr>
          <p:cNvPr id="7" name="Picture 7"/>
          <p:cNvPicPr>
            <a:picLocks noChangeAspect="1"/>
          </p:cNvPicPr>
          <p:nvPr/>
        </p:nvPicPr>
        <p:blipFill>
          <a:blip r:embed="rId6"/>
          <a:srcRect/>
          <a:stretch>
            <a:fillRect/>
          </a:stretch>
        </p:blipFill>
        <p:spPr>
          <a:xfrm>
            <a:off x="8420711" y="6368138"/>
            <a:ext cx="2261598" cy="612713"/>
          </a:xfrm>
          <a:prstGeom prst="rect">
            <a:avLst/>
          </a:prstGeom>
        </p:spPr>
      </p:pic>
      <p:pic>
        <p:nvPicPr>
          <p:cNvPr id="8" name="Picture 8"/>
          <p:cNvPicPr>
            <a:picLocks noChangeAspect="1"/>
          </p:cNvPicPr>
          <p:nvPr/>
        </p:nvPicPr>
        <p:blipFill>
          <a:blip r:embed="rId6"/>
          <a:srcRect/>
          <a:stretch>
            <a:fillRect/>
          </a:stretch>
        </p:blipFill>
        <p:spPr>
          <a:xfrm>
            <a:off x="8420711" y="2136057"/>
            <a:ext cx="2261598" cy="612713"/>
          </a:xfrm>
          <a:prstGeom prst="rect">
            <a:avLst/>
          </a:prstGeom>
        </p:spPr>
      </p:pic>
      <p:pic>
        <p:nvPicPr>
          <p:cNvPr id="9" name="Picture 9"/>
          <p:cNvPicPr>
            <a:picLocks noChangeAspect="1"/>
          </p:cNvPicPr>
          <p:nvPr/>
        </p:nvPicPr>
        <p:blipFill>
          <a:blip r:embed="rId6"/>
          <a:srcRect/>
          <a:stretch>
            <a:fillRect/>
          </a:stretch>
        </p:blipFill>
        <p:spPr>
          <a:xfrm>
            <a:off x="14240676" y="6484136"/>
            <a:ext cx="2261598" cy="612713"/>
          </a:xfrm>
          <a:prstGeom prst="rect">
            <a:avLst/>
          </a:prstGeom>
        </p:spPr>
      </p:pic>
      <p:pic>
        <p:nvPicPr>
          <p:cNvPr id="10" name="Picture 10"/>
          <p:cNvPicPr>
            <a:picLocks noChangeAspect="1"/>
          </p:cNvPicPr>
          <p:nvPr/>
        </p:nvPicPr>
        <p:blipFill>
          <a:blip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rcRect/>
          <a:stretch>
            <a:fillRect/>
          </a:stretch>
        </p:blipFill>
        <p:spPr>
          <a:xfrm rot="9290980">
            <a:off x="14888318" y="7697218"/>
            <a:ext cx="4085366" cy="3959091"/>
          </a:xfrm>
          <a:prstGeom prst="rect">
            <a:avLst/>
          </a:prstGeom>
        </p:spPr>
      </p:pic>
      <p:pic>
        <p:nvPicPr>
          <p:cNvPr id="11" name="Picture 11"/>
          <p:cNvPicPr>
            <a:picLocks noChangeAspect="1"/>
          </p:cNvPicPr>
          <p:nvPr/>
        </p:nvPicPr>
        <p:blipFill>
          <a:blip r:embed="rId9"/>
          <a:srcRect l="11254" t="2511" b="2511"/>
          <a:stretch>
            <a:fillRect/>
          </a:stretch>
        </p:blipFill>
        <p:spPr>
          <a:xfrm>
            <a:off x="309506" y="371585"/>
            <a:ext cx="2686948" cy="731084"/>
          </a:xfrm>
          <a:prstGeom prst="rect">
            <a:avLst/>
          </a:prstGeom>
        </p:spPr>
      </p:pic>
      <p:pic>
        <p:nvPicPr>
          <p:cNvPr id="12" name="Picture 12"/>
          <p:cNvPicPr>
            <a:picLocks noChangeAspect="1"/>
          </p:cNvPicPr>
          <p:nvPr/>
        </p:nvPicPr>
        <p:blipFill>
          <a:blip r:embed="rId2"/>
          <a:srcRect r="58282"/>
          <a:stretch>
            <a:fillRect/>
          </a:stretch>
        </p:blipFill>
        <p:spPr>
          <a:xfrm rot="5400000">
            <a:off x="2208218" y="1724593"/>
            <a:ext cx="1745058" cy="5477033"/>
          </a:xfrm>
          <a:prstGeom prst="rect">
            <a:avLst/>
          </a:prstGeom>
        </p:spPr>
      </p:pic>
      <p:pic>
        <p:nvPicPr>
          <p:cNvPr id="13" name="Picture 13"/>
          <p:cNvPicPr>
            <a:picLocks noChangeAspect="1"/>
          </p:cNvPicPr>
          <p:nvPr/>
        </p:nvPicPr>
        <p:blipFill>
          <a:blip r:embed="rId6"/>
          <a:srcRect/>
          <a:stretch>
            <a:fillRect/>
          </a:stretch>
        </p:blipFill>
        <p:spPr>
          <a:xfrm>
            <a:off x="1652980" y="3284224"/>
            <a:ext cx="2261598" cy="612713"/>
          </a:xfrm>
          <a:prstGeom prst="rect">
            <a:avLst/>
          </a:prstGeom>
        </p:spPr>
      </p:pic>
      <p:pic>
        <p:nvPicPr>
          <p:cNvPr id="14" name="Picture 14"/>
          <p:cNvPicPr>
            <a:picLocks noChangeAspect="1"/>
          </p:cNvPicPr>
          <p:nvPr/>
        </p:nvPicPr>
        <p:blipFill>
          <a:blip r:embed="rId4"/>
          <a:srcRect r="54412"/>
          <a:stretch>
            <a:fillRect/>
          </a:stretch>
        </p:blipFill>
        <p:spPr>
          <a:xfrm rot="5400000">
            <a:off x="2127268" y="5311811"/>
            <a:ext cx="1906958" cy="5477033"/>
          </a:xfrm>
          <a:prstGeom prst="rect">
            <a:avLst/>
          </a:prstGeom>
        </p:spPr>
      </p:pic>
      <p:pic>
        <p:nvPicPr>
          <p:cNvPr id="15" name="Picture 15"/>
          <p:cNvPicPr>
            <a:picLocks noChangeAspect="1"/>
          </p:cNvPicPr>
          <p:nvPr/>
        </p:nvPicPr>
        <p:blipFill>
          <a:blip r:embed="rId6"/>
          <a:srcRect/>
          <a:stretch>
            <a:fillRect/>
          </a:stretch>
        </p:blipFill>
        <p:spPr>
          <a:xfrm>
            <a:off x="1865655" y="6790492"/>
            <a:ext cx="2261598" cy="612713"/>
          </a:xfrm>
          <a:prstGeom prst="rect">
            <a:avLst/>
          </a:prstGeom>
        </p:spPr>
      </p:pic>
      <p:pic>
        <p:nvPicPr>
          <p:cNvPr id="16" name="Picture 16"/>
          <p:cNvPicPr>
            <a:picLocks noChangeAspect="1"/>
          </p:cNvPicPr>
          <p:nvPr/>
        </p:nvPicPr>
        <p:blipFill>
          <a:blip r:embed="rId10" cstate="print">
            <a:extLst>
              <a:ext uri="{28A0092B-C50C-407E-A947-70E740481C1C}">
                <a14:useLocalDpi xmlns="" xmlns:a14="http://schemas.microsoft.com/office/drawing/2010/main" val="0"/>
              </a:ext>
              <a:ext uri="{96DAC541-7B7A-43D3-8B79-37D633B846F1}">
                <asvg:svgBlip xmlns="" xmlns:asvg="http://schemas.microsoft.com/office/drawing/2016/SVG/main" r:embed="rId11"/>
              </a:ext>
            </a:extLst>
          </a:blip>
          <a:srcRect/>
          <a:stretch>
            <a:fillRect/>
          </a:stretch>
        </p:blipFill>
        <p:spPr>
          <a:xfrm>
            <a:off x="2545487" y="3284224"/>
            <a:ext cx="520513" cy="520513"/>
          </a:xfrm>
          <a:prstGeom prst="rect">
            <a:avLst/>
          </a:prstGeom>
        </p:spPr>
      </p:pic>
      <p:pic>
        <p:nvPicPr>
          <p:cNvPr id="17" name="Picture 17"/>
          <p:cNvPicPr>
            <a:picLocks noChangeAspect="1"/>
          </p:cNvPicPr>
          <p:nvPr/>
        </p:nvPicPr>
        <p:blipFill>
          <a:blip r:embed="rId12">
            <a:extLst>
              <a:ext uri="{28A0092B-C50C-407E-A947-70E740481C1C}">
                <a14:useLocalDpi xmlns="" xmlns:a14="http://schemas.microsoft.com/office/drawing/2010/main" val="0"/>
              </a:ext>
              <a:ext uri="{96DAC541-7B7A-43D3-8B79-37D633B846F1}">
                <asvg:svgBlip xmlns="" xmlns:asvg="http://schemas.microsoft.com/office/drawing/2016/SVG/main" r:embed="rId13"/>
              </a:ext>
            </a:extLst>
          </a:blip>
          <a:srcRect/>
          <a:stretch>
            <a:fillRect/>
          </a:stretch>
        </p:blipFill>
        <p:spPr>
          <a:xfrm rot="5399999">
            <a:off x="2240714" y="5965206"/>
            <a:ext cx="1368350" cy="282222"/>
          </a:xfrm>
          <a:prstGeom prst="rect">
            <a:avLst/>
          </a:prstGeom>
        </p:spPr>
      </p:pic>
      <p:pic>
        <p:nvPicPr>
          <p:cNvPr id="18" name="Picture 18"/>
          <p:cNvPicPr>
            <a:picLocks noChangeAspect="1"/>
          </p:cNvPicPr>
          <p:nvPr/>
        </p:nvPicPr>
        <p:blipFill>
          <a:blip r:embed="rId14" cstate="print">
            <a:extLst>
              <a:ext uri="{28A0092B-C50C-407E-A947-70E740481C1C}">
                <a14:useLocalDpi xmlns="" xmlns:a14="http://schemas.microsoft.com/office/drawing/2010/main" val="0"/>
              </a:ext>
              <a:ext uri="{96DAC541-7B7A-43D3-8B79-37D633B846F1}">
                <asvg:svgBlip xmlns="" xmlns:asvg="http://schemas.microsoft.com/office/drawing/2016/SVG/main" r:embed="rId15"/>
              </a:ext>
            </a:extLst>
          </a:blip>
          <a:srcRect/>
          <a:stretch>
            <a:fillRect/>
          </a:stretch>
        </p:blipFill>
        <p:spPr>
          <a:xfrm>
            <a:off x="2750683" y="6851078"/>
            <a:ext cx="491541" cy="491541"/>
          </a:xfrm>
          <a:prstGeom prst="rect">
            <a:avLst/>
          </a:prstGeom>
        </p:spPr>
      </p:pic>
      <p:pic>
        <p:nvPicPr>
          <p:cNvPr id="19" name="Picture 19"/>
          <p:cNvPicPr>
            <a:picLocks noChangeAspect="1"/>
          </p:cNvPicPr>
          <p:nvPr/>
        </p:nvPicPr>
        <p:blipFill>
          <a:blip r:embed="rId16" cstate="print">
            <a:extLst>
              <a:ext uri="{28A0092B-C50C-407E-A947-70E740481C1C}">
                <a14:useLocalDpi xmlns="" xmlns:a14="http://schemas.microsoft.com/office/drawing/2010/main" val="0"/>
              </a:ext>
              <a:ext uri="{96DAC541-7B7A-43D3-8B79-37D633B846F1}">
                <asvg:svgBlip xmlns="" xmlns:asvg="http://schemas.microsoft.com/office/drawing/2016/SVG/main" r:embed="rId17"/>
              </a:ext>
            </a:extLst>
          </a:blip>
          <a:srcRect/>
          <a:stretch>
            <a:fillRect/>
          </a:stretch>
        </p:blipFill>
        <p:spPr>
          <a:xfrm>
            <a:off x="9304792" y="2255336"/>
            <a:ext cx="493434" cy="493434"/>
          </a:xfrm>
          <a:prstGeom prst="rect">
            <a:avLst/>
          </a:prstGeom>
        </p:spPr>
      </p:pic>
      <p:pic>
        <p:nvPicPr>
          <p:cNvPr id="20" name="Picture 20"/>
          <p:cNvPicPr>
            <a:picLocks noChangeAspect="1"/>
          </p:cNvPicPr>
          <p:nvPr/>
        </p:nvPicPr>
        <p:blipFill>
          <a:blip r:embed="rId12">
            <a:extLst>
              <a:ext uri="{28A0092B-C50C-407E-A947-70E740481C1C}">
                <a14:useLocalDpi xmlns="" xmlns:a14="http://schemas.microsoft.com/office/drawing/2010/main" val="0"/>
              </a:ext>
              <a:ext uri="{96DAC541-7B7A-43D3-8B79-37D633B846F1}">
                <asvg:svgBlip xmlns="" xmlns:asvg="http://schemas.microsoft.com/office/drawing/2016/SVG/main" r:embed="rId13"/>
              </a:ext>
            </a:extLst>
          </a:blip>
          <a:srcRect/>
          <a:stretch>
            <a:fillRect/>
          </a:stretch>
        </p:blipFill>
        <p:spPr>
          <a:xfrm rot="-3839594">
            <a:off x="5036755" y="5465609"/>
            <a:ext cx="2729131" cy="562883"/>
          </a:xfrm>
          <a:prstGeom prst="rect">
            <a:avLst/>
          </a:prstGeom>
        </p:spPr>
      </p:pic>
      <p:pic>
        <p:nvPicPr>
          <p:cNvPr id="21" name="Picture 21"/>
          <p:cNvPicPr>
            <a:picLocks noChangeAspect="1"/>
          </p:cNvPicPr>
          <p:nvPr/>
        </p:nvPicPr>
        <p:blipFill>
          <a:blip r:embed="rId12">
            <a:extLst>
              <a:ext uri="{28A0092B-C50C-407E-A947-70E740481C1C}">
                <a14:useLocalDpi xmlns="" xmlns:a14="http://schemas.microsoft.com/office/drawing/2010/main" val="0"/>
              </a:ext>
              <a:ext uri="{96DAC541-7B7A-43D3-8B79-37D633B846F1}">
                <asvg:svgBlip xmlns="" xmlns:asvg="http://schemas.microsoft.com/office/drawing/2016/SVG/main" r:embed="rId13"/>
              </a:ext>
            </a:extLst>
          </a:blip>
          <a:srcRect/>
          <a:stretch>
            <a:fillRect/>
          </a:stretch>
        </p:blipFill>
        <p:spPr>
          <a:xfrm rot="5399999">
            <a:off x="8558517" y="5143528"/>
            <a:ext cx="1880379" cy="387828"/>
          </a:xfrm>
          <a:prstGeom prst="rect">
            <a:avLst/>
          </a:prstGeom>
        </p:spPr>
      </p:pic>
      <p:pic>
        <p:nvPicPr>
          <p:cNvPr id="22" name="Picture 22"/>
          <p:cNvPicPr>
            <a:picLocks noChangeAspect="1"/>
          </p:cNvPicPr>
          <p:nvPr/>
        </p:nvPicPr>
        <p:blipFill>
          <a:blip r:embed="rId18" cstate="print">
            <a:extLst>
              <a:ext uri="{28A0092B-C50C-407E-A947-70E740481C1C}">
                <a14:useLocalDpi xmlns="" xmlns:a14="http://schemas.microsoft.com/office/drawing/2010/main" val="0"/>
              </a:ext>
              <a:ext uri="{96DAC541-7B7A-43D3-8B79-37D633B846F1}">
                <asvg:svgBlip xmlns="" xmlns:asvg="http://schemas.microsoft.com/office/drawing/2016/SVG/main" r:embed="rId19"/>
              </a:ext>
            </a:extLst>
          </a:blip>
          <a:srcRect/>
          <a:stretch>
            <a:fillRect/>
          </a:stretch>
        </p:blipFill>
        <p:spPr>
          <a:xfrm>
            <a:off x="9304792" y="6368138"/>
            <a:ext cx="537720" cy="537720"/>
          </a:xfrm>
          <a:prstGeom prst="rect">
            <a:avLst/>
          </a:prstGeom>
        </p:spPr>
      </p:pic>
      <p:pic>
        <p:nvPicPr>
          <p:cNvPr id="23" name="Picture 23"/>
          <p:cNvPicPr>
            <a:picLocks noChangeAspect="1"/>
          </p:cNvPicPr>
          <p:nvPr/>
        </p:nvPicPr>
        <p:blipFill>
          <a:blip r:embed="rId12">
            <a:extLst>
              <a:ext uri="{28A0092B-C50C-407E-A947-70E740481C1C}">
                <a14:useLocalDpi xmlns="" xmlns:a14="http://schemas.microsoft.com/office/drawing/2010/main" val="0"/>
              </a:ext>
              <a:ext uri="{96DAC541-7B7A-43D3-8B79-37D633B846F1}">
                <asvg:svgBlip xmlns="" xmlns:asvg="http://schemas.microsoft.com/office/drawing/2016/SVG/main" r:embed="rId13"/>
              </a:ext>
            </a:extLst>
          </a:blip>
          <a:srcRect/>
          <a:stretch>
            <a:fillRect/>
          </a:stretch>
        </p:blipFill>
        <p:spPr>
          <a:xfrm rot="-3839594">
            <a:off x="11430575" y="5274108"/>
            <a:ext cx="2404768" cy="495983"/>
          </a:xfrm>
          <a:prstGeom prst="rect">
            <a:avLst/>
          </a:prstGeom>
        </p:spPr>
      </p:pic>
      <p:pic>
        <p:nvPicPr>
          <p:cNvPr id="24" name="Picture 24"/>
          <p:cNvPicPr>
            <a:picLocks noChangeAspect="1"/>
          </p:cNvPicPr>
          <p:nvPr/>
        </p:nvPicPr>
        <p:blipFill>
          <a:blip r:embed="rId20" cstate="print">
            <a:extLst>
              <a:ext uri="{28A0092B-C50C-407E-A947-70E740481C1C}">
                <a14:useLocalDpi xmlns="" xmlns:a14="http://schemas.microsoft.com/office/drawing/2010/main" val="0"/>
              </a:ext>
              <a:ext uri="{96DAC541-7B7A-43D3-8B79-37D633B846F1}">
                <asvg:svgBlip xmlns="" xmlns:asvg="http://schemas.microsoft.com/office/drawing/2016/SVG/main" r:embed="rId21"/>
              </a:ext>
            </a:extLst>
          </a:blip>
          <a:srcRect/>
          <a:stretch>
            <a:fillRect/>
          </a:stretch>
        </p:blipFill>
        <p:spPr>
          <a:xfrm>
            <a:off x="15102481" y="2173419"/>
            <a:ext cx="537989" cy="537989"/>
          </a:xfrm>
          <a:prstGeom prst="rect">
            <a:avLst/>
          </a:prstGeom>
        </p:spPr>
      </p:pic>
      <p:pic>
        <p:nvPicPr>
          <p:cNvPr id="25" name="Picture 25"/>
          <p:cNvPicPr>
            <a:picLocks noChangeAspect="1"/>
          </p:cNvPicPr>
          <p:nvPr/>
        </p:nvPicPr>
        <p:blipFill>
          <a:blip r:embed="rId22" cstate="print">
            <a:extLst>
              <a:ext uri="{28A0092B-C50C-407E-A947-70E740481C1C}">
                <a14:useLocalDpi xmlns="" xmlns:a14="http://schemas.microsoft.com/office/drawing/2010/main" val="0"/>
              </a:ext>
              <a:ext uri="{96DAC541-7B7A-43D3-8B79-37D633B846F1}">
                <asvg:svgBlip xmlns="" xmlns:asvg="http://schemas.microsoft.com/office/drawing/2016/SVG/main" r:embed="rId23"/>
              </a:ext>
            </a:extLst>
          </a:blip>
          <a:srcRect/>
          <a:stretch>
            <a:fillRect/>
          </a:stretch>
        </p:blipFill>
        <p:spPr>
          <a:xfrm>
            <a:off x="15102481" y="6466169"/>
            <a:ext cx="537989" cy="537989"/>
          </a:xfrm>
          <a:prstGeom prst="rect">
            <a:avLst/>
          </a:prstGeom>
        </p:spPr>
      </p:pic>
      <p:pic>
        <p:nvPicPr>
          <p:cNvPr id="26" name="Picture 26"/>
          <p:cNvPicPr>
            <a:picLocks noChangeAspect="1"/>
          </p:cNvPicPr>
          <p:nvPr/>
        </p:nvPicPr>
        <p:blipFill>
          <a:blip r:embed="rId12">
            <a:extLst>
              <a:ext uri="{28A0092B-C50C-407E-A947-70E740481C1C}">
                <a14:useLocalDpi xmlns="" xmlns:a14="http://schemas.microsoft.com/office/drawing/2010/main" val="0"/>
              </a:ext>
              <a:ext uri="{96DAC541-7B7A-43D3-8B79-37D633B846F1}">
                <asvg:svgBlip xmlns="" xmlns:asvg="http://schemas.microsoft.com/office/drawing/2016/SVG/main" r:embed="rId13"/>
              </a:ext>
            </a:extLst>
          </a:blip>
          <a:srcRect/>
          <a:stretch>
            <a:fillRect/>
          </a:stretch>
        </p:blipFill>
        <p:spPr>
          <a:xfrm rot="5399999">
            <a:off x="14431286" y="5141725"/>
            <a:ext cx="1880379" cy="387828"/>
          </a:xfrm>
          <a:prstGeom prst="rect">
            <a:avLst/>
          </a:prstGeom>
        </p:spPr>
      </p:pic>
      <p:pic>
        <p:nvPicPr>
          <p:cNvPr id="27" name="Picture 27"/>
          <p:cNvPicPr>
            <a:picLocks noChangeAspect="1"/>
          </p:cNvPicPr>
          <p:nvPr/>
        </p:nvPicPr>
        <p:blipFill>
          <a:blip r:embed="rId24">
            <a:extLst>
              <a:ext uri="{28A0092B-C50C-407E-A947-70E740481C1C}">
                <a14:useLocalDpi xmlns="" xmlns:a14="http://schemas.microsoft.com/office/drawing/2010/main" val="0"/>
              </a:ext>
              <a:ext uri="{96DAC541-7B7A-43D3-8B79-37D633B846F1}">
                <asvg:svgBlip xmlns="" xmlns:asvg="http://schemas.microsoft.com/office/drawing/2016/SVG/main" r:embed="rId25"/>
              </a:ext>
            </a:extLst>
          </a:blip>
          <a:srcRect/>
          <a:stretch>
            <a:fillRect/>
          </a:stretch>
        </p:blipFill>
        <p:spPr>
          <a:xfrm>
            <a:off x="16075246" y="371585"/>
            <a:ext cx="1711510" cy="1705286"/>
          </a:xfrm>
          <a:prstGeom prst="rect">
            <a:avLst/>
          </a:prstGeom>
        </p:spPr>
      </p:pic>
      <p:sp>
        <p:nvSpPr>
          <p:cNvPr id="28" name="TextBox 28"/>
          <p:cNvSpPr txBox="1"/>
          <p:nvPr/>
        </p:nvSpPr>
        <p:spPr>
          <a:xfrm>
            <a:off x="442862" y="3939954"/>
            <a:ext cx="5107184" cy="1203546"/>
          </a:xfrm>
          <a:prstGeom prst="rect">
            <a:avLst/>
          </a:prstGeom>
        </p:spPr>
        <p:txBody>
          <a:bodyPr lIns="0" tIns="0" rIns="0" bIns="0" rtlCol="0" anchor="t">
            <a:spAutoFit/>
          </a:bodyPr>
          <a:lstStyle/>
          <a:p>
            <a:pPr algn="ctr">
              <a:lnSpc>
                <a:spcPts val="3133"/>
              </a:lnSpc>
              <a:spcBef>
                <a:spcPct val="0"/>
              </a:spcBef>
            </a:pPr>
            <a:r>
              <a:rPr lang="en-US" sz="2237">
                <a:solidFill>
                  <a:srgbClr val="000000"/>
                </a:solidFill>
                <a:latin typeface="Hatton Bold"/>
              </a:rPr>
              <a:t>Uploding The airline passenger satisfaction survey dataset from kaggle.com</a:t>
            </a:r>
          </a:p>
        </p:txBody>
      </p:sp>
      <p:sp>
        <p:nvSpPr>
          <p:cNvPr id="29" name="TextBox 29"/>
          <p:cNvSpPr txBox="1"/>
          <p:nvPr/>
        </p:nvSpPr>
        <p:spPr>
          <a:xfrm>
            <a:off x="1809698" y="7983653"/>
            <a:ext cx="2373511" cy="432435"/>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Hatton Bold"/>
              </a:rPr>
              <a:t>Data Cleaning</a:t>
            </a:r>
          </a:p>
        </p:txBody>
      </p:sp>
      <p:sp>
        <p:nvSpPr>
          <p:cNvPr id="30" name="TextBox 30"/>
          <p:cNvSpPr txBox="1"/>
          <p:nvPr/>
        </p:nvSpPr>
        <p:spPr>
          <a:xfrm>
            <a:off x="7078164" y="3037782"/>
            <a:ext cx="4946690" cy="859155"/>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Hatton Bold"/>
              </a:rPr>
              <a:t>Compairing the preferred </a:t>
            </a:r>
          </a:p>
          <a:p>
            <a:pPr algn="ctr">
              <a:lnSpc>
                <a:spcPts val="3359"/>
              </a:lnSpc>
              <a:spcBef>
                <a:spcPct val="0"/>
              </a:spcBef>
            </a:pPr>
            <a:r>
              <a:rPr lang="en-US" sz="2400">
                <a:solidFill>
                  <a:srgbClr val="000000"/>
                </a:solidFill>
                <a:latin typeface="Hatton Bold"/>
              </a:rPr>
              <a:t>class of travel from customers</a:t>
            </a:r>
          </a:p>
        </p:txBody>
      </p:sp>
      <p:sp>
        <p:nvSpPr>
          <p:cNvPr id="31" name="TextBox 31"/>
          <p:cNvSpPr txBox="1"/>
          <p:nvPr/>
        </p:nvSpPr>
        <p:spPr>
          <a:xfrm>
            <a:off x="7545745" y="7030174"/>
            <a:ext cx="4293751" cy="1285875"/>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Hatton Bold"/>
              </a:rPr>
              <a:t>Extracting Are customers </a:t>
            </a:r>
          </a:p>
          <a:p>
            <a:pPr algn="ctr">
              <a:lnSpc>
                <a:spcPts val="3359"/>
              </a:lnSpc>
              <a:spcBef>
                <a:spcPct val="0"/>
              </a:spcBef>
            </a:pPr>
            <a:r>
              <a:rPr lang="en-US" sz="2400">
                <a:solidFill>
                  <a:srgbClr val="000000"/>
                </a:solidFill>
                <a:latin typeface="Hatton Bold"/>
              </a:rPr>
              <a:t>satisfied</a:t>
            </a:r>
          </a:p>
          <a:p>
            <a:pPr algn="ctr">
              <a:lnSpc>
                <a:spcPts val="3359"/>
              </a:lnSpc>
              <a:spcBef>
                <a:spcPct val="0"/>
              </a:spcBef>
            </a:pPr>
            <a:r>
              <a:rPr lang="en-US" sz="2400">
                <a:solidFill>
                  <a:srgbClr val="000000"/>
                </a:solidFill>
                <a:latin typeface="Hatton Bold"/>
              </a:rPr>
              <a:t> with the Online booking</a:t>
            </a:r>
          </a:p>
        </p:txBody>
      </p:sp>
      <p:sp>
        <p:nvSpPr>
          <p:cNvPr id="32" name="TextBox 32"/>
          <p:cNvSpPr txBox="1"/>
          <p:nvPr/>
        </p:nvSpPr>
        <p:spPr>
          <a:xfrm>
            <a:off x="13912076" y="3081566"/>
            <a:ext cx="3274814" cy="859155"/>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Hatton Bold"/>
              </a:rPr>
              <a:t>Satisfaction rate of </a:t>
            </a:r>
          </a:p>
          <a:p>
            <a:pPr algn="ctr">
              <a:lnSpc>
                <a:spcPts val="3359"/>
              </a:lnSpc>
              <a:spcBef>
                <a:spcPct val="0"/>
              </a:spcBef>
            </a:pPr>
            <a:r>
              <a:rPr lang="en-US" sz="2400">
                <a:solidFill>
                  <a:srgbClr val="000000"/>
                </a:solidFill>
                <a:latin typeface="Hatton Bold"/>
              </a:rPr>
              <a:t>people with airline</a:t>
            </a:r>
          </a:p>
        </p:txBody>
      </p:sp>
      <p:sp>
        <p:nvSpPr>
          <p:cNvPr id="33" name="TextBox 33"/>
          <p:cNvSpPr txBox="1"/>
          <p:nvPr/>
        </p:nvSpPr>
        <p:spPr>
          <a:xfrm>
            <a:off x="13012311" y="7374053"/>
            <a:ext cx="4718328" cy="859155"/>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Hatton Bold"/>
              </a:rPr>
              <a:t>Knowing the loyal customer </a:t>
            </a:r>
          </a:p>
          <a:p>
            <a:pPr algn="ctr">
              <a:lnSpc>
                <a:spcPts val="3359"/>
              </a:lnSpc>
              <a:spcBef>
                <a:spcPct val="0"/>
              </a:spcBef>
            </a:pPr>
            <a:r>
              <a:rPr lang="en-US" sz="2400">
                <a:solidFill>
                  <a:srgbClr val="000000"/>
                </a:solidFill>
                <a:latin typeface="Hatton Bold"/>
              </a:rPr>
              <a:t>and disloyal customer</a:t>
            </a:r>
          </a:p>
        </p:txBody>
      </p:sp>
      <p:sp>
        <p:nvSpPr>
          <p:cNvPr id="34" name="TextBox 34"/>
          <p:cNvSpPr txBox="1"/>
          <p:nvPr/>
        </p:nvSpPr>
        <p:spPr>
          <a:xfrm>
            <a:off x="819626" y="1562341"/>
            <a:ext cx="5323404" cy="792076"/>
          </a:xfrm>
          <a:prstGeom prst="rect">
            <a:avLst/>
          </a:prstGeom>
        </p:spPr>
        <p:txBody>
          <a:bodyPr lIns="0" tIns="0" rIns="0" bIns="0" rtlCol="0" anchor="t">
            <a:spAutoFit/>
          </a:bodyPr>
          <a:lstStyle/>
          <a:p>
            <a:pPr algn="ctr">
              <a:lnSpc>
                <a:spcPts val="6859"/>
              </a:lnSpc>
              <a:spcBef>
                <a:spcPct val="0"/>
              </a:spcBef>
            </a:pPr>
            <a:r>
              <a:rPr lang="en-US" sz="4400" b="1" dirty="0">
                <a:solidFill>
                  <a:srgbClr val="000000"/>
                </a:solidFill>
                <a:latin typeface="Hatton Bold Bold"/>
              </a:rPr>
              <a:t>WORK FLOW</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3675968">
            <a:off x="8187265" y="-1564856"/>
            <a:ext cx="4322909" cy="4189292"/>
          </a:xfrm>
          <a:prstGeom prst="rect">
            <a:avLst/>
          </a:prstGeom>
        </p:spPr>
      </p:pic>
      <p:pic>
        <p:nvPicPr>
          <p:cNvPr id="3" name="Picture 3"/>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154460" y="7275788"/>
            <a:ext cx="4566962" cy="4425801"/>
          </a:xfrm>
          <a:prstGeom prst="rect">
            <a:avLst/>
          </a:prstGeom>
        </p:spPr>
      </p:pic>
      <p:pic>
        <p:nvPicPr>
          <p:cNvPr id="4" name="Picture 4"/>
          <p:cNvPicPr>
            <a:picLocks noChangeAspect="1"/>
          </p:cNvPicPr>
          <p:nvPr/>
        </p:nvPicPr>
        <p:blipFill>
          <a:blip r:embed="rId4"/>
          <a:srcRect l="11254" t="2511" b="2511"/>
          <a:stretch>
            <a:fillRect/>
          </a:stretch>
        </p:blipFill>
        <p:spPr>
          <a:xfrm>
            <a:off x="376256" y="663158"/>
            <a:ext cx="2686948" cy="731084"/>
          </a:xfrm>
          <a:prstGeom prst="rect">
            <a:avLst/>
          </a:prstGeom>
        </p:spPr>
      </p:pic>
      <p:pic>
        <p:nvPicPr>
          <p:cNvPr id="5" name="Picture 5"/>
          <p:cNvPicPr>
            <a:picLocks noChangeAspect="1"/>
          </p:cNvPicPr>
          <p:nvPr/>
        </p:nvPicPr>
        <p:blipFill>
          <a:blip r:embed="rId5"/>
          <a:srcRect t="1589" r="8400" b="961"/>
          <a:stretch>
            <a:fillRect/>
          </a:stretch>
        </p:blipFill>
        <p:spPr>
          <a:xfrm>
            <a:off x="7762302" y="1480798"/>
            <a:ext cx="10234940" cy="7777502"/>
          </a:xfrm>
          <a:prstGeom prst="rect">
            <a:avLst/>
          </a:prstGeom>
        </p:spPr>
      </p:pic>
      <p:sp>
        <p:nvSpPr>
          <p:cNvPr id="6" name="TextBox 6"/>
          <p:cNvSpPr txBox="1"/>
          <p:nvPr/>
        </p:nvSpPr>
        <p:spPr>
          <a:xfrm>
            <a:off x="376256" y="4522342"/>
            <a:ext cx="6838918" cy="910506"/>
          </a:xfrm>
          <a:prstGeom prst="rect">
            <a:avLst/>
          </a:prstGeom>
        </p:spPr>
        <p:txBody>
          <a:bodyPr wrap="square" lIns="0" tIns="0" rIns="0" bIns="0" rtlCol="0" anchor="t">
            <a:spAutoFit/>
          </a:bodyPr>
          <a:lstStyle/>
          <a:p>
            <a:pPr algn="ctr">
              <a:lnSpc>
                <a:spcPts val="3712"/>
              </a:lnSpc>
              <a:spcBef>
                <a:spcPct val="0"/>
              </a:spcBef>
            </a:pPr>
            <a:r>
              <a:rPr lang="en-US" sz="2651" dirty="0">
                <a:solidFill>
                  <a:srgbClr val="000000"/>
                </a:solidFill>
                <a:latin typeface="Hatton Bold"/>
              </a:rPr>
              <a:t>This graphic shows us that the most </a:t>
            </a:r>
          </a:p>
          <a:p>
            <a:pPr algn="ctr">
              <a:lnSpc>
                <a:spcPts val="3432"/>
              </a:lnSpc>
              <a:spcBef>
                <a:spcPct val="0"/>
              </a:spcBef>
            </a:pPr>
            <a:r>
              <a:rPr lang="en-US" sz="2451" dirty="0">
                <a:solidFill>
                  <a:srgbClr val="000000"/>
                </a:solidFill>
                <a:latin typeface="Hatton Bold"/>
              </a:rPr>
              <a:t>preferred by customers is business class</a:t>
            </a:r>
          </a:p>
        </p:txBody>
      </p:sp>
      <p:sp>
        <p:nvSpPr>
          <p:cNvPr id="7" name="TextBox 7"/>
          <p:cNvSpPr txBox="1"/>
          <p:nvPr/>
        </p:nvSpPr>
        <p:spPr>
          <a:xfrm>
            <a:off x="924888" y="2795820"/>
            <a:ext cx="5147278" cy="945965"/>
          </a:xfrm>
          <a:prstGeom prst="rect">
            <a:avLst/>
          </a:prstGeom>
        </p:spPr>
        <p:txBody>
          <a:bodyPr wrap="square" lIns="0" tIns="0" rIns="0" bIns="0" rtlCol="0" anchor="t">
            <a:spAutoFit/>
          </a:bodyPr>
          <a:lstStyle/>
          <a:p>
            <a:pPr algn="ctr">
              <a:lnSpc>
                <a:spcPts val="8539"/>
              </a:lnSpc>
              <a:spcBef>
                <a:spcPct val="0"/>
              </a:spcBef>
            </a:pPr>
            <a:r>
              <a:rPr lang="en-US" sz="4400" b="1" dirty="0">
                <a:solidFill>
                  <a:srgbClr val="000000"/>
                </a:solidFill>
                <a:latin typeface="Hatton Bold Bold"/>
              </a:rPr>
              <a:t>RESULTS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3675968">
            <a:off x="8187265" y="-1564856"/>
            <a:ext cx="4322909" cy="4189292"/>
          </a:xfrm>
          <a:prstGeom prst="rect">
            <a:avLst/>
          </a:prstGeom>
        </p:spPr>
      </p:pic>
      <p:pic>
        <p:nvPicPr>
          <p:cNvPr id="3" name="Picture 3"/>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154460" y="7275788"/>
            <a:ext cx="4566962" cy="4425801"/>
          </a:xfrm>
          <a:prstGeom prst="rect">
            <a:avLst/>
          </a:prstGeom>
        </p:spPr>
      </p:pic>
      <p:pic>
        <p:nvPicPr>
          <p:cNvPr id="4" name="Picture 4"/>
          <p:cNvPicPr>
            <a:picLocks noChangeAspect="1"/>
          </p:cNvPicPr>
          <p:nvPr/>
        </p:nvPicPr>
        <p:blipFill>
          <a:blip r:embed="rId4"/>
          <a:srcRect l="11254" t="2511" b="2511"/>
          <a:stretch>
            <a:fillRect/>
          </a:stretch>
        </p:blipFill>
        <p:spPr>
          <a:xfrm>
            <a:off x="376256" y="663158"/>
            <a:ext cx="2686948" cy="731084"/>
          </a:xfrm>
          <a:prstGeom prst="rect">
            <a:avLst/>
          </a:prstGeom>
        </p:spPr>
      </p:pic>
      <p:pic>
        <p:nvPicPr>
          <p:cNvPr id="5" name="Picture 5"/>
          <p:cNvPicPr>
            <a:picLocks noChangeAspect="1"/>
          </p:cNvPicPr>
          <p:nvPr/>
        </p:nvPicPr>
        <p:blipFill>
          <a:blip r:embed="rId5"/>
          <a:srcRect l="2768" r="2768"/>
          <a:stretch>
            <a:fillRect/>
          </a:stretch>
        </p:blipFill>
        <p:spPr>
          <a:xfrm>
            <a:off x="7472902" y="2610748"/>
            <a:ext cx="11328614" cy="5330055"/>
          </a:xfrm>
          <a:prstGeom prst="rect">
            <a:avLst/>
          </a:prstGeom>
        </p:spPr>
      </p:pic>
      <p:sp>
        <p:nvSpPr>
          <p:cNvPr id="6" name="TextBox 6"/>
          <p:cNvSpPr txBox="1"/>
          <p:nvPr/>
        </p:nvSpPr>
        <p:spPr>
          <a:xfrm>
            <a:off x="376256" y="4499039"/>
            <a:ext cx="6910356" cy="1858963"/>
          </a:xfrm>
          <a:prstGeom prst="rect">
            <a:avLst/>
          </a:prstGeom>
        </p:spPr>
        <p:txBody>
          <a:bodyPr wrap="square" lIns="0" tIns="0" rIns="0" bIns="0" rtlCol="0" anchor="t">
            <a:spAutoFit/>
          </a:bodyPr>
          <a:lstStyle/>
          <a:p>
            <a:pPr algn="ctr">
              <a:lnSpc>
                <a:spcPts val="3639"/>
              </a:lnSpc>
              <a:spcBef>
                <a:spcPct val="0"/>
              </a:spcBef>
            </a:pPr>
            <a:r>
              <a:rPr lang="en-US" sz="2599" dirty="0">
                <a:solidFill>
                  <a:srgbClr val="000000"/>
                </a:solidFill>
                <a:latin typeface="Hatton Bold"/>
              </a:rPr>
              <a:t>This graph shows us the degree of customer satisfaction with the </a:t>
            </a:r>
            <a:r>
              <a:rPr lang="en-US" sz="2599" dirty="0" err="1">
                <a:solidFill>
                  <a:srgbClr val="000000"/>
                </a:solidFill>
                <a:latin typeface="Hatton Bold"/>
              </a:rPr>
              <a:t>wi-fi</a:t>
            </a:r>
            <a:r>
              <a:rPr lang="en-US" sz="2599" dirty="0">
                <a:solidFill>
                  <a:srgbClr val="000000"/>
                </a:solidFill>
                <a:latin typeface="Hatton Bold"/>
              </a:rPr>
              <a:t> service, as 0 is not satisfied and 5 is very satisfied</a:t>
            </a:r>
          </a:p>
        </p:txBody>
      </p:sp>
      <p:sp>
        <p:nvSpPr>
          <p:cNvPr id="7" name="TextBox 7"/>
          <p:cNvSpPr txBox="1"/>
          <p:nvPr/>
        </p:nvSpPr>
        <p:spPr>
          <a:xfrm>
            <a:off x="924888" y="2795820"/>
            <a:ext cx="4861526" cy="945965"/>
          </a:xfrm>
          <a:prstGeom prst="rect">
            <a:avLst/>
          </a:prstGeom>
        </p:spPr>
        <p:txBody>
          <a:bodyPr wrap="square" lIns="0" tIns="0" rIns="0" bIns="0" rtlCol="0" anchor="t">
            <a:spAutoFit/>
          </a:bodyPr>
          <a:lstStyle/>
          <a:p>
            <a:pPr algn="ctr">
              <a:lnSpc>
                <a:spcPts val="8539"/>
              </a:lnSpc>
              <a:spcBef>
                <a:spcPct val="0"/>
              </a:spcBef>
            </a:pPr>
            <a:r>
              <a:rPr lang="en-US" sz="4400" b="1" dirty="0">
                <a:solidFill>
                  <a:srgbClr val="000000"/>
                </a:solidFill>
                <a:latin typeface="Hatton Bold Bold"/>
              </a:rPr>
              <a:t>RESULTS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3675968">
            <a:off x="8187265" y="-1564856"/>
            <a:ext cx="4322909" cy="4189292"/>
          </a:xfrm>
          <a:prstGeom prst="rect">
            <a:avLst/>
          </a:prstGeom>
        </p:spPr>
      </p:pic>
      <p:pic>
        <p:nvPicPr>
          <p:cNvPr id="3" name="Picture 3"/>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2148887">
            <a:off x="-1154460" y="7275788"/>
            <a:ext cx="4566962" cy="4425801"/>
          </a:xfrm>
          <a:prstGeom prst="rect">
            <a:avLst/>
          </a:prstGeom>
        </p:spPr>
      </p:pic>
      <p:pic>
        <p:nvPicPr>
          <p:cNvPr id="4" name="Picture 4"/>
          <p:cNvPicPr>
            <a:picLocks noChangeAspect="1"/>
          </p:cNvPicPr>
          <p:nvPr/>
        </p:nvPicPr>
        <p:blipFill>
          <a:blip r:embed="rId4"/>
          <a:srcRect l="11254" t="2511" b="2511"/>
          <a:stretch>
            <a:fillRect/>
          </a:stretch>
        </p:blipFill>
        <p:spPr>
          <a:xfrm>
            <a:off x="376256" y="663158"/>
            <a:ext cx="2686948" cy="731084"/>
          </a:xfrm>
          <a:prstGeom prst="rect">
            <a:avLst/>
          </a:prstGeom>
        </p:spPr>
      </p:pic>
      <p:pic>
        <p:nvPicPr>
          <p:cNvPr id="5" name="Picture 5"/>
          <p:cNvPicPr>
            <a:picLocks noChangeAspect="1"/>
          </p:cNvPicPr>
          <p:nvPr/>
        </p:nvPicPr>
        <p:blipFill>
          <a:blip r:embed="rId5"/>
          <a:srcRect l="1788" t="3532" r="7956"/>
          <a:stretch>
            <a:fillRect/>
          </a:stretch>
        </p:blipFill>
        <p:spPr>
          <a:xfrm>
            <a:off x="8115079" y="1394242"/>
            <a:ext cx="10172921" cy="7248753"/>
          </a:xfrm>
          <a:prstGeom prst="rect">
            <a:avLst/>
          </a:prstGeom>
        </p:spPr>
      </p:pic>
      <p:sp>
        <p:nvSpPr>
          <p:cNvPr id="6" name="TextBox 6"/>
          <p:cNvSpPr txBox="1"/>
          <p:nvPr/>
        </p:nvSpPr>
        <p:spPr>
          <a:xfrm>
            <a:off x="635000" y="4454132"/>
            <a:ext cx="7080240" cy="1312062"/>
          </a:xfrm>
          <a:prstGeom prst="rect">
            <a:avLst/>
          </a:prstGeom>
        </p:spPr>
        <p:txBody>
          <a:bodyPr wrap="square" lIns="0" tIns="0" rIns="0" bIns="0" rtlCol="0" anchor="t">
            <a:spAutoFit/>
          </a:bodyPr>
          <a:lstStyle/>
          <a:p>
            <a:pPr algn="ctr">
              <a:lnSpc>
                <a:spcPts val="3432"/>
              </a:lnSpc>
              <a:spcBef>
                <a:spcPct val="0"/>
              </a:spcBef>
            </a:pPr>
            <a:r>
              <a:rPr lang="en-US" sz="2451" dirty="0">
                <a:solidFill>
                  <a:srgbClr val="000000"/>
                </a:solidFill>
                <a:latin typeface="Hatton Bold"/>
              </a:rPr>
              <a:t>This graph shows satisfied customers and customers not satisfied with the airline's services by age</a:t>
            </a:r>
          </a:p>
        </p:txBody>
      </p:sp>
      <p:sp>
        <p:nvSpPr>
          <p:cNvPr id="7" name="TextBox 7"/>
          <p:cNvSpPr txBox="1"/>
          <p:nvPr/>
        </p:nvSpPr>
        <p:spPr>
          <a:xfrm>
            <a:off x="824566" y="2795820"/>
            <a:ext cx="5176161" cy="945965"/>
          </a:xfrm>
          <a:prstGeom prst="rect">
            <a:avLst/>
          </a:prstGeom>
        </p:spPr>
        <p:txBody>
          <a:bodyPr wrap="square" lIns="0" tIns="0" rIns="0" bIns="0" rtlCol="0" anchor="t">
            <a:spAutoFit/>
          </a:bodyPr>
          <a:lstStyle/>
          <a:p>
            <a:pPr algn="ctr">
              <a:lnSpc>
                <a:spcPts val="8539"/>
              </a:lnSpc>
              <a:spcBef>
                <a:spcPct val="0"/>
              </a:spcBef>
            </a:pPr>
            <a:r>
              <a:rPr lang="en-US" sz="4400" b="1" dirty="0">
                <a:solidFill>
                  <a:srgbClr val="000000"/>
                </a:solidFill>
                <a:latin typeface="Hatton Bold Bold"/>
              </a:rPr>
              <a:t>RESULTS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289</Words>
  <Application>Microsoft Office PowerPoint</Application>
  <PresentationFormat>Custom</PresentationFormat>
  <Paragraphs>53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Hatton Bold Bold</vt:lpstr>
      <vt:lpstr>Hatton Bold</vt:lpstr>
      <vt:lpstr>Aldhabi</vt:lpstr>
      <vt:lpstr>Calibri</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 Satisfaction</dc:title>
  <cp:lastModifiedBy>User</cp:lastModifiedBy>
  <cp:revision>8</cp:revision>
  <dcterms:created xsi:type="dcterms:W3CDTF">2006-08-16T00:00:00Z</dcterms:created>
  <dcterms:modified xsi:type="dcterms:W3CDTF">2021-11-17T17:07:50Z</dcterms:modified>
  <dc:identifier>DAEv9BnPvfs</dc:identifier>
</cp:coreProperties>
</file>