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dhabi" pitchFamily="2" charset="-78"/>
      <p:regular r:id="rId14"/>
    </p:embeddedFont>
    <p:embeddedFont>
      <p:font typeface="Calibri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-8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3.sv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28.svg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21" Type="http://schemas.openxmlformats.org/officeDocument/2006/relationships/image" Target="../media/image36.sv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16.png"/><Relationship Id="rId19" Type="http://schemas.openxmlformats.org/officeDocument/2006/relationships/image" Target="../media/image34.sv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7930615" y="-2439597"/>
            <a:ext cx="5770087" cy="55917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6217134" y="1782605"/>
            <a:ext cx="5619309" cy="54456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956556" y="6870257"/>
            <a:ext cx="5619309" cy="54456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276" y="653337"/>
            <a:ext cx="2228337" cy="5665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5155105" y="356272"/>
            <a:ext cx="2853063" cy="14214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5754" y="3714740"/>
            <a:ext cx="16217997" cy="78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b="1" dirty="0">
                <a:solidFill>
                  <a:srgbClr val="000000"/>
                </a:solidFill>
                <a:latin typeface="Hatton Bold Bold"/>
              </a:rPr>
              <a:t>Airline Passenger Satisfaction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2232" y="5000624"/>
            <a:ext cx="4355783" cy="65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Hatton Bold Bold"/>
                <a:cs typeface="+mj-cs"/>
              </a:rPr>
              <a:t>Presented </a:t>
            </a:r>
            <a:r>
              <a:rPr lang="en-US" sz="3999" dirty="0" smtClean="0">
                <a:solidFill>
                  <a:srgbClr val="000000"/>
                </a:solidFill>
                <a:latin typeface="Hatton Bold Bold"/>
                <a:cs typeface="+mj-cs"/>
              </a:rPr>
              <a:t>by:</a:t>
            </a:r>
            <a:endParaRPr lang="en-US" sz="3999" dirty="0">
              <a:solidFill>
                <a:srgbClr val="000000"/>
              </a:solidFill>
              <a:latin typeface="Hatton Bold Bold"/>
              <a:cs typeface="+mj-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86546" y="6286508"/>
            <a:ext cx="4115514" cy="397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tton Bold"/>
                <a:cs typeface="+mj-cs"/>
              </a:rPr>
              <a:t>AHAD ALMUTAIRI</a:t>
            </a:r>
            <a:endParaRPr lang="en-US" sz="2400" u="sng" dirty="0">
              <a:solidFill>
                <a:schemeClr val="tx1">
                  <a:lumMod val="95000"/>
                  <a:lumOff val="5000"/>
                </a:schemeClr>
              </a:solidFill>
              <a:latin typeface="Hatton Bold"/>
              <a:cs typeface="+mj-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43406" y="8572524"/>
            <a:ext cx="90252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latin typeface="Hatton Bold"/>
              </a:rPr>
              <a:t>AS  </a:t>
            </a:r>
            <a:r>
              <a:rPr lang="en-US" sz="2499" dirty="0">
                <a:solidFill>
                  <a:srgbClr val="000000"/>
                </a:solidFill>
                <a:latin typeface="Hatton Bold"/>
              </a:rPr>
              <a:t>Project 1 of SDAIA data science </a:t>
            </a:r>
            <a:r>
              <a:rPr lang="en-US" sz="2499" dirty="0" err="1">
                <a:solidFill>
                  <a:srgbClr val="000000"/>
                </a:solidFill>
                <a:latin typeface="Hatton Bold"/>
              </a:rPr>
              <a:t>Bootcamp</a:t>
            </a:r>
            <a:r>
              <a:rPr lang="en-US" sz="2499" dirty="0">
                <a:solidFill>
                  <a:srgbClr val="000000"/>
                </a:solidFill>
                <a:latin typeface="Hatton Bold"/>
              </a:rPr>
              <a:t> (T5)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8187265" y="-1564856"/>
            <a:ext cx="4322909" cy="41892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154460" y="7275788"/>
            <a:ext cx="4566962" cy="44258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9388" r="9388"/>
          <a:stretch>
            <a:fillRect/>
          </a:stretch>
        </p:blipFill>
        <p:spPr>
          <a:xfrm>
            <a:off x="6897114" y="1394242"/>
            <a:ext cx="11390886" cy="701217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5076825"/>
            <a:ext cx="6257912" cy="1336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</a:rPr>
              <a:t>This chart show loyal customer and disloyal customer for the airline  by gender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4888" y="3260622"/>
            <a:ext cx="4861526" cy="945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7930615" y="-2439597"/>
            <a:ext cx="5770087" cy="55917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6217134" y="1782605"/>
            <a:ext cx="5619309" cy="54456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956556" y="6870257"/>
            <a:ext cx="5619309" cy="54456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276" y="653337"/>
            <a:ext cx="2228337" cy="5665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453445" y="4391025"/>
            <a:ext cx="14971889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000000"/>
                </a:solidFill>
                <a:latin typeface="Hatton Bold"/>
              </a:rPr>
              <a:t>In conclusion my final result will </a:t>
            </a:r>
            <a:r>
              <a:rPr lang="en-US" sz="2699" dirty="0" smtClean="0">
                <a:solidFill>
                  <a:srgbClr val="000000"/>
                </a:solidFill>
                <a:latin typeface="Hatton Bold"/>
              </a:rPr>
              <a:t>help  Airlines  </a:t>
            </a:r>
            <a:r>
              <a:rPr lang="en-US" sz="2699" dirty="0">
                <a:solidFill>
                  <a:srgbClr val="000000"/>
                </a:solidFill>
                <a:latin typeface="Hatton Bold"/>
              </a:rPr>
              <a:t>Attracting customers by improving their services and focusing on customers from the age group 20 to 45 years, as they represent the largest category of traveling customers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8178" y="2471420"/>
            <a:ext cx="6613207" cy="94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7930615" y="-2439597"/>
            <a:ext cx="5770087" cy="55917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6217134" y="1782605"/>
            <a:ext cx="5619309" cy="54456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956556" y="6870257"/>
            <a:ext cx="5619309" cy="544562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276" y="653337"/>
            <a:ext cx="2228337" cy="5665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0" y="7272283"/>
            <a:ext cx="4167486" cy="29491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59539" y="6658912"/>
            <a:ext cx="5489853" cy="613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Hatton Bold"/>
              </a:rPr>
              <a:t>for your kind attention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87872" y="4962525"/>
            <a:ext cx="6208276" cy="103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b="1" dirty="0">
                <a:solidFill>
                  <a:srgbClr val="000000"/>
                </a:solidFill>
                <a:latin typeface="Hatton Bold Bold"/>
              </a:rPr>
              <a:t>THANK YOU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7930615" y="-2439597"/>
            <a:ext cx="5770087" cy="559173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928894" y="5500690"/>
            <a:ext cx="430014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>
                <a:latin typeface="Hatton Bold Bold"/>
              </a:rPr>
              <a:t>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6217134" y="1782605"/>
            <a:ext cx="5619309" cy="544562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857456" y="6500822"/>
            <a:ext cx="430014" cy="568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 dirty="0">
                <a:latin typeface="Hatton Bold Bold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58380" y="4286244"/>
            <a:ext cx="430014" cy="568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 dirty="0">
                <a:latin typeface="Hatton Bold Bold"/>
              </a:rPr>
              <a:t>4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956556" y="6870257"/>
            <a:ext cx="5619309" cy="544562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9276" y="653337"/>
            <a:ext cx="2228337" cy="56652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428960" y="4357682"/>
            <a:ext cx="4602215" cy="39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  <a:cs typeface="+mj-cs"/>
              </a:rPr>
              <a:t>BACKSTORY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28894" y="4286244"/>
            <a:ext cx="430014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 dirty="0">
                <a:latin typeface="Hatton Bold Bold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86942" y="5357814"/>
            <a:ext cx="430014" cy="56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95"/>
              </a:lnSpc>
              <a:spcBef>
                <a:spcPct val="0"/>
              </a:spcBef>
            </a:pPr>
            <a:r>
              <a:rPr lang="en-US" sz="3282" dirty="0">
                <a:latin typeface="Hatton Bold Bold"/>
              </a:rPr>
              <a:t>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00398" y="2071666"/>
            <a:ext cx="4176951" cy="1118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39"/>
              </a:lnSpc>
              <a:spcBef>
                <a:spcPct val="0"/>
              </a:spcBef>
            </a:pPr>
            <a:r>
              <a:rPr lang="en-US" sz="9600" u="sng" dirty="0">
                <a:solidFill>
                  <a:srgbClr val="000000"/>
                </a:solidFill>
                <a:latin typeface="Aldhabi" pitchFamily="2" charset="-78"/>
                <a:cs typeface="+mj-cs"/>
              </a:rPr>
              <a:t>Outlines: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7522" y="5500690"/>
            <a:ext cx="1144865" cy="489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Hatton Bold"/>
              </a:rPr>
              <a:t>Design</a:t>
            </a:r>
            <a:endParaRPr lang="en-US" sz="2400" dirty="0">
              <a:solidFill>
                <a:srgbClr val="000000"/>
              </a:solidFill>
              <a:latin typeface="Hatton 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28960" y="6572260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atton Bold"/>
              </a:rPr>
              <a:t>TOOLS</a:t>
            </a:r>
            <a:endParaRPr lang="ar-SA" sz="2400" dirty="0"/>
          </a:p>
        </p:txBody>
      </p:sp>
      <p:sp>
        <p:nvSpPr>
          <p:cNvPr id="28" name="Rectangle 27"/>
          <p:cNvSpPr/>
          <p:nvPr/>
        </p:nvSpPr>
        <p:spPr>
          <a:xfrm>
            <a:off x="10715636" y="4357682"/>
            <a:ext cx="2613216" cy="511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Hatton Bold"/>
              </a:rPr>
              <a:t>WORK FLOW</a:t>
            </a:r>
            <a:endParaRPr lang="en-US" sz="2400" dirty="0">
              <a:solidFill>
                <a:srgbClr val="000000"/>
              </a:solidFill>
              <a:latin typeface="Hatton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44198" y="5500690"/>
            <a:ext cx="264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atton Bold"/>
              </a:rPr>
              <a:t>CONCLUSION</a:t>
            </a: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935494" y="5797977"/>
            <a:ext cx="5619309" cy="54456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627555" y="3716656"/>
            <a:ext cx="3651885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28564" y="3786178"/>
            <a:ext cx="10787138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One of the most important factors that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  <a:cs typeface="+mj-cs"/>
              </a:rPr>
              <a:t>concern airlines </a:t>
            </a:r>
            <a:endParaRPr lang="en-US" sz="2499" dirty="0">
              <a:solidFill>
                <a:srgbClr val="000000"/>
              </a:solidFill>
              <a:latin typeface="Hatton Bold"/>
              <a:cs typeface="+mj-c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is the customer and focus on the needs and requirements of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  <a:cs typeface="+mj-cs"/>
              </a:rPr>
              <a:t>the customer </a:t>
            </a:r>
            <a:endParaRPr lang="en-US" sz="2499" dirty="0">
              <a:solidFill>
                <a:srgbClr val="000000"/>
              </a:solidFill>
              <a:latin typeface="Hatton Bold"/>
              <a:cs typeface="+mj-c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to work on them and attract customers to them. The most important needs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of the customer are the ease of booking via the Internet,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food and beverage service, shipping bags and many other factors. In the data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  <a:cs typeface="+mj-cs"/>
              </a:rPr>
              <a:t>set</a:t>
            </a:r>
            <a:endParaRPr lang="en-US" sz="2499" dirty="0">
              <a:solidFill>
                <a:srgbClr val="000000"/>
              </a:solidFill>
              <a:latin typeface="Hatton Bold"/>
              <a:cs typeface="+mj-c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Hatton Bold"/>
                <a:cs typeface="+mj-c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7324" y="2000228"/>
            <a:ext cx="7072362" cy="986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00"/>
                </a:solidFill>
                <a:latin typeface="Hatton Bold Bold"/>
                <a:cs typeface="+mj-cs"/>
              </a:rPr>
              <a:t>BACKSTORY</a:t>
            </a:r>
            <a:endParaRPr lang="en-US" sz="4400" b="1" dirty="0">
              <a:solidFill>
                <a:srgbClr val="000000"/>
              </a:solidFill>
              <a:latin typeface="Hatton Bold Bold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734345" y="-1145589"/>
            <a:ext cx="5619309" cy="54456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5478346" y="6663195"/>
            <a:ext cx="5619309" cy="54456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3226796" y="663158"/>
            <a:ext cx="4032504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00002" y="4071930"/>
            <a:ext cx="13644658" cy="858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99" dirty="0" smtClean="0">
                <a:solidFill>
                  <a:srgbClr val="000000"/>
                </a:solidFill>
                <a:latin typeface="Hatton Bold"/>
                <a:cs typeface="+mj-cs"/>
              </a:rPr>
              <a:t>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  <a:cs typeface="+mj-cs"/>
              </a:rPr>
              <a:t>      </a:t>
            </a:r>
            <a:r>
              <a:rPr lang="en-US" sz="2800" dirty="0" smtClean="0">
                <a:cs typeface="+mj-cs"/>
              </a:rPr>
              <a:t>What </a:t>
            </a:r>
            <a:r>
              <a:rPr lang="en-US" sz="2800" dirty="0" smtClean="0">
                <a:cs typeface="+mj-cs"/>
              </a:rPr>
              <a:t>is the most preferred class of travel for customers traveling ?</a:t>
            </a:r>
          </a:p>
          <a:p>
            <a:pPr algn="ctr">
              <a:lnSpc>
                <a:spcPts val="3499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sz="2499" dirty="0">
              <a:solidFill>
                <a:srgbClr val="000000"/>
              </a:solidFill>
              <a:latin typeface="Hatto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7324" y="5786442"/>
            <a:ext cx="7214865" cy="40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99" dirty="0" smtClean="0">
                <a:solidFill>
                  <a:srgbClr val="000000"/>
                </a:solidFill>
                <a:latin typeface="Hatton Bold"/>
              </a:rPr>
              <a:t>        Comparing </a:t>
            </a:r>
            <a:r>
              <a:rPr lang="en-US" sz="2499" dirty="0">
                <a:solidFill>
                  <a:srgbClr val="000000"/>
                </a:solidFill>
                <a:latin typeface="Hatton Bold"/>
              </a:rPr>
              <a:t>customer satisfaction by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</a:rPr>
              <a:t>age ?</a:t>
            </a:r>
            <a:endParaRPr lang="en-US" sz="2499" dirty="0">
              <a:solidFill>
                <a:srgbClr val="000000"/>
              </a:solidFill>
              <a:latin typeface="Hatto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8762" y="6643698"/>
            <a:ext cx="7212211" cy="40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499" dirty="0" smtClean="0">
                <a:solidFill>
                  <a:srgbClr val="000000"/>
                </a:solidFill>
                <a:latin typeface="Hatton Bold"/>
              </a:rPr>
              <a:t>       Compare </a:t>
            </a:r>
            <a:r>
              <a:rPr lang="en-US" sz="2499" dirty="0">
                <a:solidFill>
                  <a:srgbClr val="000000"/>
                </a:solidFill>
                <a:latin typeface="Hatton Bold"/>
              </a:rPr>
              <a:t>who are most loyal to the </a:t>
            </a:r>
            <a:r>
              <a:rPr lang="en-US" sz="2499" dirty="0" smtClean="0">
                <a:solidFill>
                  <a:srgbClr val="000000"/>
                </a:solidFill>
                <a:latin typeface="Hatton Bold"/>
              </a:rPr>
              <a:t>airline ?</a:t>
            </a:r>
            <a:endParaRPr lang="en-US" sz="2499" dirty="0">
              <a:solidFill>
                <a:srgbClr val="000000"/>
              </a:solidFill>
              <a:latin typeface="Hatto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714444" y="2143104"/>
            <a:ext cx="12359714" cy="945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00"/>
                </a:solidFill>
                <a:latin typeface="Hatton Bold Bold"/>
              </a:rPr>
              <a:t>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00200" y="4820335"/>
            <a:ext cx="1428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Hatton Bold"/>
                <a:cs typeface="+mj-cs"/>
              </a:rPr>
              <a:t> </a:t>
            </a:r>
            <a:r>
              <a:rPr lang="en-US" sz="2400" dirty="0" smtClean="0">
                <a:latin typeface="Hatton Bold"/>
                <a:cs typeface="+mj-cs"/>
              </a:rPr>
              <a:t>        Are </a:t>
            </a:r>
            <a:r>
              <a:rPr lang="en-US" sz="2400" dirty="0" smtClean="0">
                <a:latin typeface="Hatton Bold"/>
                <a:cs typeface="+mj-cs"/>
              </a:rPr>
              <a:t>customers satisfied with the Online booking of the airline on which their flights </a:t>
            </a:r>
            <a:r>
              <a:rPr lang="en-US" sz="2400" dirty="0" smtClean="0">
                <a:latin typeface="Hatton Bold"/>
                <a:cs typeface="+mj-cs"/>
              </a:rPr>
              <a:t>are booked </a:t>
            </a:r>
            <a:r>
              <a:rPr lang="en-US" sz="2400" dirty="0" smtClean="0">
                <a:latin typeface="Hatton Bold"/>
                <a:cs typeface="+mj-cs"/>
              </a:rPr>
              <a:t>?</a:t>
            </a:r>
            <a:endParaRPr lang="en-US" sz="2400" dirty="0">
              <a:latin typeface="Hatton Bold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586608" y="3473795"/>
            <a:ext cx="4402907" cy="42668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15023050" y="8496665"/>
            <a:ext cx="4206739" cy="407671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819633" y="4529874"/>
            <a:ext cx="3657600" cy="10773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337262" y="5959524"/>
            <a:ext cx="1981979" cy="23292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6253095" y="4629627"/>
            <a:ext cx="3657600" cy="87782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/>
          <a:srcRect t="6823" r="1361"/>
          <a:stretch>
            <a:fillRect/>
          </a:stretch>
        </p:blipFill>
        <p:spPr>
          <a:xfrm>
            <a:off x="6253095" y="6243188"/>
            <a:ext cx="3464796" cy="204558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898473" y="5260316"/>
            <a:ext cx="4876057" cy="139841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03971" y="2417527"/>
            <a:ext cx="2607588" cy="94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56288"/>
          <a:stretch>
            <a:fillRect/>
          </a:stretch>
        </p:blipFill>
        <p:spPr>
          <a:xfrm rot="5400000">
            <a:off x="8637269" y="618137"/>
            <a:ext cx="1828481" cy="54770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58190"/>
          <a:stretch>
            <a:fillRect/>
          </a:stretch>
        </p:blipFill>
        <p:spPr>
          <a:xfrm rot="5400000">
            <a:off x="8677051" y="4847414"/>
            <a:ext cx="1748918" cy="54770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288"/>
          <a:stretch>
            <a:fillRect/>
          </a:stretch>
        </p:blipFill>
        <p:spPr>
          <a:xfrm rot="5400000">
            <a:off x="14635243" y="618137"/>
            <a:ext cx="1828481" cy="54770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r="58190"/>
          <a:stretch>
            <a:fillRect/>
          </a:stretch>
        </p:blipFill>
        <p:spPr>
          <a:xfrm rot="5400000">
            <a:off x="14497016" y="4926435"/>
            <a:ext cx="1748918" cy="54770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240676" y="2136057"/>
            <a:ext cx="2261598" cy="61271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420711" y="6368138"/>
            <a:ext cx="2261598" cy="61271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420711" y="2136057"/>
            <a:ext cx="2261598" cy="61271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240676" y="6484136"/>
            <a:ext cx="2261598" cy="61271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9290980">
            <a:off x="14888318" y="7697218"/>
            <a:ext cx="4085366" cy="395909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rcRect l="11254" t="2511" b="2511"/>
          <a:stretch>
            <a:fillRect/>
          </a:stretch>
        </p:blipFill>
        <p:spPr>
          <a:xfrm>
            <a:off x="309506" y="371585"/>
            <a:ext cx="2686948" cy="73108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r="58282"/>
          <a:stretch>
            <a:fillRect/>
          </a:stretch>
        </p:blipFill>
        <p:spPr>
          <a:xfrm rot="5400000">
            <a:off x="2208218" y="1724593"/>
            <a:ext cx="1745058" cy="547703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52980" y="3284224"/>
            <a:ext cx="2261598" cy="61271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 r="54412"/>
          <a:stretch>
            <a:fillRect/>
          </a:stretch>
        </p:blipFill>
        <p:spPr>
          <a:xfrm rot="5400000">
            <a:off x="2127268" y="5311811"/>
            <a:ext cx="1906958" cy="547703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65655" y="6790492"/>
            <a:ext cx="2261598" cy="61271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2545487" y="3284224"/>
            <a:ext cx="520513" cy="52051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5399999">
            <a:off x="2240714" y="5965206"/>
            <a:ext cx="1368350" cy="282222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>
          <a:xfrm>
            <a:off x="2750683" y="6851078"/>
            <a:ext cx="491541" cy="49154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>
          <a:xfrm>
            <a:off x="9304792" y="2255336"/>
            <a:ext cx="493434" cy="49343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-3839594">
            <a:off x="5036755" y="5465609"/>
            <a:ext cx="2729131" cy="56288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5399999">
            <a:off x="8558517" y="5143528"/>
            <a:ext cx="1880379" cy="387828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>
          <a:xfrm>
            <a:off x="9304792" y="6368138"/>
            <a:ext cx="537720" cy="53772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-3839594">
            <a:off x="11430575" y="5274108"/>
            <a:ext cx="2404768" cy="49598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>
          <a:xfrm>
            <a:off x="15102481" y="2173419"/>
            <a:ext cx="537989" cy="537989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>
            <a:fillRect/>
          </a:stretch>
        </p:blipFill>
        <p:spPr>
          <a:xfrm>
            <a:off x="15102481" y="6466169"/>
            <a:ext cx="537989" cy="537989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 rot="5399999">
            <a:off x="14431286" y="5141725"/>
            <a:ext cx="1880379" cy="387828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>
            <a:fillRect/>
          </a:stretch>
        </p:blipFill>
        <p:spPr>
          <a:xfrm>
            <a:off x="16075246" y="371585"/>
            <a:ext cx="1711510" cy="1705286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442862" y="3939954"/>
            <a:ext cx="5107184" cy="120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3"/>
              </a:lnSpc>
              <a:spcBef>
                <a:spcPct val="0"/>
              </a:spcBef>
            </a:pPr>
            <a:r>
              <a:rPr lang="en-US" sz="2237">
                <a:solidFill>
                  <a:srgbClr val="000000"/>
                </a:solidFill>
                <a:latin typeface="Hatton Bold"/>
              </a:rPr>
              <a:t>Uploding The airline passenger satisfaction survey dataset from kaggle.com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09698" y="7983653"/>
            <a:ext cx="2373511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tton Bold"/>
              </a:rPr>
              <a:t>Data Cleaning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078164" y="3037782"/>
            <a:ext cx="4946690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tton Bold"/>
              </a:rPr>
              <a:t>Compairing the preferred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tton Bold"/>
              </a:rPr>
              <a:t>class of travel from customers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45745" y="7030174"/>
            <a:ext cx="4293751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Extracting </a:t>
            </a:r>
            <a:r>
              <a:rPr lang="en-US" sz="2400" dirty="0" smtClean="0">
                <a:solidFill>
                  <a:srgbClr val="000000"/>
                </a:solidFill>
                <a:latin typeface="Hatton Bold"/>
              </a:rPr>
              <a:t> Are </a:t>
            </a:r>
            <a:r>
              <a:rPr lang="en-US" sz="2400" dirty="0">
                <a:solidFill>
                  <a:srgbClr val="000000"/>
                </a:solidFill>
                <a:latin typeface="Hatton Bold"/>
              </a:rPr>
              <a:t>customers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satisfied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 with the Online booking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912076" y="3081566"/>
            <a:ext cx="3274814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Satisfaction rate of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people with airline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012311" y="7374053"/>
            <a:ext cx="471832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Knowing the loyal customer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atton Bold"/>
              </a:rPr>
              <a:t>and disloyal customer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19626" y="1562341"/>
            <a:ext cx="5323404" cy="79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WORK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8187265" y="-1564856"/>
            <a:ext cx="4322909" cy="41892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154460" y="7275788"/>
            <a:ext cx="4566962" cy="44258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t="1589" r="8400" b="961"/>
          <a:stretch>
            <a:fillRect/>
          </a:stretch>
        </p:blipFill>
        <p:spPr>
          <a:xfrm>
            <a:off x="7762302" y="1480798"/>
            <a:ext cx="10234940" cy="777750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6256" y="4522342"/>
            <a:ext cx="6838918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2"/>
              </a:lnSpc>
              <a:spcBef>
                <a:spcPct val="0"/>
              </a:spcBef>
            </a:pPr>
            <a:r>
              <a:rPr lang="en-US" sz="2651" dirty="0">
                <a:solidFill>
                  <a:srgbClr val="000000"/>
                </a:solidFill>
                <a:latin typeface="Hatton Bold"/>
              </a:rPr>
              <a:t>This graphic shows us that the most </a:t>
            </a:r>
          </a:p>
          <a:p>
            <a:pPr algn="ctr">
              <a:lnSpc>
                <a:spcPts val="3432"/>
              </a:lnSpc>
              <a:spcBef>
                <a:spcPct val="0"/>
              </a:spcBef>
            </a:pPr>
            <a:r>
              <a:rPr lang="en-US" sz="2451" dirty="0">
                <a:solidFill>
                  <a:srgbClr val="000000"/>
                </a:solidFill>
                <a:latin typeface="Hatton Bold"/>
              </a:rPr>
              <a:t>preferred by customers is business class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4888" y="2795820"/>
            <a:ext cx="5147278" cy="945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8187265" y="-1564856"/>
            <a:ext cx="4322909" cy="41892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154460" y="7275788"/>
            <a:ext cx="4566962" cy="44258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2768" r="2768"/>
          <a:stretch>
            <a:fillRect/>
          </a:stretch>
        </p:blipFill>
        <p:spPr>
          <a:xfrm>
            <a:off x="7472902" y="2610748"/>
            <a:ext cx="11328614" cy="53300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6256" y="4499039"/>
            <a:ext cx="6910356" cy="1858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atton Bold"/>
              </a:rPr>
              <a:t>This graph shows us the degree of customer satisfaction with the </a:t>
            </a:r>
            <a:r>
              <a:rPr lang="en-US" sz="2599" dirty="0" err="1">
                <a:solidFill>
                  <a:srgbClr val="000000"/>
                </a:solidFill>
                <a:latin typeface="Hatton Bold"/>
              </a:rPr>
              <a:t>wi-fi</a:t>
            </a:r>
            <a:r>
              <a:rPr lang="en-US" sz="2599" dirty="0">
                <a:solidFill>
                  <a:srgbClr val="000000"/>
                </a:solidFill>
                <a:latin typeface="Hatton Bold"/>
              </a:rPr>
              <a:t> service, as 0 is not satisfied and 5 is very satisfied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4888" y="2795820"/>
            <a:ext cx="4861526" cy="945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3675968">
            <a:off x="8187265" y="-1564856"/>
            <a:ext cx="4322909" cy="418929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2148887">
            <a:off x="-1154460" y="7275788"/>
            <a:ext cx="4566962" cy="44258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254" t="2511" b="2511"/>
          <a:stretch>
            <a:fillRect/>
          </a:stretch>
        </p:blipFill>
        <p:spPr>
          <a:xfrm>
            <a:off x="376256" y="663158"/>
            <a:ext cx="2686948" cy="731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1788" t="3532" r="7956"/>
          <a:stretch>
            <a:fillRect/>
          </a:stretch>
        </p:blipFill>
        <p:spPr>
          <a:xfrm>
            <a:off x="8115079" y="1394242"/>
            <a:ext cx="10172921" cy="724875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35000" y="4454132"/>
            <a:ext cx="7080240" cy="1312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32"/>
              </a:lnSpc>
              <a:spcBef>
                <a:spcPct val="0"/>
              </a:spcBef>
            </a:pPr>
            <a:r>
              <a:rPr lang="en-US" sz="2451" dirty="0">
                <a:solidFill>
                  <a:srgbClr val="000000"/>
                </a:solidFill>
                <a:latin typeface="Hatton Bold"/>
              </a:rPr>
              <a:t>This graph shows satisfied customers and customers not satisfied with the airline's services by 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4566" y="2795820"/>
            <a:ext cx="5176161" cy="945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Hatton Bold Bold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303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Hatton Bold Bold</vt:lpstr>
      <vt:lpstr>Hatton Bold</vt:lpstr>
      <vt:lpstr>Aldhabi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cp:lastModifiedBy>User</cp:lastModifiedBy>
  <cp:revision>34</cp:revision>
  <dcterms:created xsi:type="dcterms:W3CDTF">2006-08-16T00:00:00Z</dcterms:created>
  <dcterms:modified xsi:type="dcterms:W3CDTF">2021-11-18T12:56:40Z</dcterms:modified>
  <dc:identifier>DAEv9BnPvfs</dc:identifier>
</cp:coreProperties>
</file>