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5316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3335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1110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42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7667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14471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29250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93254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474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8978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0705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056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0075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79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0178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7999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0480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Irvine,</a:t>
            </a:r>
            <a:r>
              <a:rPr lang="en-US" spc="10" smtClean="0"/>
              <a:t> </a:t>
            </a:r>
            <a:r>
              <a:rPr lang="en-US" spc="-10" smtClean="0"/>
              <a:t>Kip</a:t>
            </a:r>
            <a:r>
              <a:rPr lang="en-US" spc="15" smtClean="0"/>
              <a:t> </a:t>
            </a:r>
            <a:r>
              <a:rPr lang="en-US" spc="-5" smtClean="0"/>
              <a:t>R.</a:t>
            </a:r>
            <a:r>
              <a:rPr lang="en-US" smtClean="0"/>
              <a:t> </a:t>
            </a:r>
            <a:r>
              <a:rPr lang="en-US" spc="-5" smtClean="0"/>
              <a:t>Assembly</a:t>
            </a:r>
            <a:r>
              <a:rPr lang="en-US" spc="-10" smtClean="0"/>
              <a:t> Language</a:t>
            </a:r>
            <a:r>
              <a:rPr lang="en-US" spc="-15" smtClean="0"/>
              <a:t> </a:t>
            </a:r>
            <a:r>
              <a:rPr lang="en-US" smtClean="0"/>
              <a:t>for</a:t>
            </a:r>
            <a:r>
              <a:rPr lang="en-US" spc="-5" smtClean="0"/>
              <a:t> x86</a:t>
            </a:r>
            <a:r>
              <a:rPr lang="en-US" spc="-10" smtClean="0"/>
              <a:t> </a:t>
            </a:r>
            <a:r>
              <a:rPr lang="en-US" spc="-5" smtClean="0"/>
              <a:t>Processors</a:t>
            </a:r>
            <a:r>
              <a:rPr lang="en-US" spc="-15" smtClean="0"/>
              <a:t> </a:t>
            </a:r>
            <a:r>
              <a:rPr lang="en-US" spc="-10" smtClean="0"/>
              <a:t>7/e,</a:t>
            </a:r>
            <a:r>
              <a:rPr lang="en-US" spc="5" smtClean="0"/>
              <a:t> </a:t>
            </a:r>
            <a:r>
              <a:rPr lang="en-US" spc="-10" smtClean="0"/>
              <a:t>2014.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839"/>
              </a:lnSpc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0464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0914" y="706309"/>
            <a:ext cx="7200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Assembly</a:t>
            </a:r>
            <a:r>
              <a:rPr spc="-30" dirty="0"/>
              <a:t> </a:t>
            </a:r>
            <a:r>
              <a:rPr spc="-10" dirty="0"/>
              <a:t>Language</a:t>
            </a:r>
            <a:r>
              <a:rPr spc="-35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dirty="0"/>
              <a:t>x86</a:t>
            </a:r>
            <a:r>
              <a:rPr spc="-35" dirty="0"/>
              <a:t> </a:t>
            </a:r>
            <a:r>
              <a:rPr dirty="0"/>
              <a:t>Processors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6200647"/>
            <a:ext cx="80079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(c) Pearson Education, 2014. All rights reserved. 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may modify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and copy this slide show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your personal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use,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classroom,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as long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as this copyright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statement,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author's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name,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not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changed.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7139" y="2133600"/>
            <a:ext cx="4108450" cy="224726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137285">
              <a:lnSpc>
                <a:spcPct val="100000"/>
              </a:lnSpc>
              <a:spcBef>
                <a:spcPts val="1365"/>
              </a:spcBef>
            </a:pPr>
            <a:r>
              <a:rPr sz="2800" spc="-5" dirty="0">
                <a:solidFill>
                  <a:srgbClr val="FFCC66"/>
                </a:solidFill>
                <a:latin typeface="Arial MT"/>
                <a:cs typeface="Arial MT"/>
              </a:rPr>
              <a:t>7th</a:t>
            </a:r>
            <a:r>
              <a:rPr sz="2800" spc="-2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CC66"/>
                </a:solidFill>
                <a:latin typeface="Arial MT"/>
                <a:cs typeface="Arial MT"/>
              </a:rPr>
              <a:t>Edition</a:t>
            </a:r>
            <a:endParaRPr sz="2800" dirty="0">
              <a:latin typeface="Arial MT"/>
              <a:cs typeface="Arial MT"/>
            </a:endParaRPr>
          </a:p>
          <a:p>
            <a:pPr marL="1214755">
              <a:lnSpc>
                <a:spcPct val="100000"/>
              </a:lnSpc>
              <a:spcBef>
                <a:spcPts val="955"/>
              </a:spcBef>
            </a:pPr>
            <a:r>
              <a:rPr sz="2100" spc="-5" dirty="0">
                <a:solidFill>
                  <a:srgbClr val="FFCC66"/>
                </a:solidFill>
                <a:latin typeface="Arial MT"/>
                <a:cs typeface="Arial MT"/>
              </a:rPr>
              <a:t>Kip</a:t>
            </a:r>
            <a:r>
              <a:rPr sz="2100" spc="-4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CC66"/>
                </a:solidFill>
                <a:latin typeface="Arial MT"/>
                <a:cs typeface="Arial MT"/>
              </a:rPr>
              <a:t>R.</a:t>
            </a:r>
            <a:r>
              <a:rPr sz="2100" spc="-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CC66"/>
                </a:solidFill>
                <a:latin typeface="Arial MT"/>
                <a:cs typeface="Arial MT"/>
              </a:rPr>
              <a:t>Irvine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Chapter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5:</a:t>
            </a:r>
            <a:r>
              <a:rPr sz="3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1082" y="418711"/>
            <a:ext cx="515861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dirty="0"/>
              <a:t>PUSH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dirty="0"/>
              <a:t>POP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410" y="2149025"/>
          <a:ext cx="7045959" cy="327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3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24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push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596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pu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  pu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 marR="27298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ecx  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push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registers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31750" marR="59690" algn="just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 </a:t>
                      </a:r>
                      <a:r>
                        <a:rPr sz="1800" b="1" spc="-107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 </a:t>
                      </a:r>
                      <a:r>
                        <a:rPr sz="1800" b="1" spc="-107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 </a:t>
                      </a:r>
                      <a:r>
                        <a:rPr sz="1800" b="1" spc="-107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 marR="27495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esi,OFFSET dwordVal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ecx,LENGTHOF dwordVal </a:t>
                      </a:r>
                      <a:r>
                        <a:rPr sz="1800" b="1" spc="-10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ebx,TYPE dwordVal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DumpMem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some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memory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440">
                <a:tc>
                  <a:txBody>
                    <a:bodyPr/>
                    <a:lstStyle/>
                    <a:p>
                      <a:pPr marL="31750" marR="195580" algn="just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  pop  pop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7310" marR="2729865" algn="just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ebx  ecx  esi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restore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registers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066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4540" y="1183640"/>
            <a:ext cx="7466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restore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contain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values.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instructions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occur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opposite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order.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5435" y="378356"/>
            <a:ext cx="594508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50" dirty="0"/>
              <a:t> </a:t>
            </a:r>
            <a:r>
              <a:rPr spc="-5" dirty="0"/>
              <a:t>Nested</a:t>
            </a:r>
            <a:r>
              <a:rPr spc="-55" dirty="0"/>
              <a:t> </a:t>
            </a:r>
            <a:r>
              <a:rPr spc="-10"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419860" y="2174240"/>
            <a:ext cx="152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ecx,100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888" y="2448559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L1: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9860" y="2722879"/>
            <a:ext cx="1119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push</a:t>
            </a:r>
            <a:r>
              <a:rPr sz="1800" b="1" spc="-9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ecx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595" y="2174240"/>
            <a:ext cx="31629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outer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outer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;</a:t>
            </a:r>
            <a:r>
              <a:rPr sz="1800" b="1" spc="-2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save</a:t>
            </a:r>
            <a:r>
              <a:rPr sz="1800" b="1" spc="-2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outer</a:t>
            </a:r>
            <a:r>
              <a:rPr sz="1800" b="1" spc="-2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loop</a:t>
            </a:r>
            <a:r>
              <a:rPr sz="1800" b="1" spc="-2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FFCC66"/>
                </a:solidFill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2331" y="3271520"/>
            <a:ext cx="137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8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ecx,20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131" y="3545840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L2: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9067" y="3271520"/>
            <a:ext cx="301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inner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inner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2102" y="3820159"/>
            <a:ext cx="58369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2686050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L2	;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repeat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inner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9174" y="4917440"/>
            <a:ext cx="9823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pop</a:t>
            </a:r>
            <a:r>
              <a:rPr sz="1800" b="1" spc="-9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ecx </a:t>
            </a:r>
            <a:r>
              <a:rPr sz="1800" b="1" spc="-107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sz="18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5909" y="4917440"/>
            <a:ext cx="3574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;</a:t>
            </a:r>
            <a:r>
              <a:rPr sz="1800" b="1" spc="-15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restore</a:t>
            </a:r>
            <a:r>
              <a:rPr sz="1800" b="1" spc="-2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outer</a:t>
            </a:r>
            <a:r>
              <a:rPr sz="1800" b="1" spc="-25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loop</a:t>
            </a:r>
            <a:r>
              <a:rPr sz="1800" b="1" spc="-2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repeat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outer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1183640"/>
            <a:ext cx="680148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When creating a nested loop, push the outer loop counter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before entering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inner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loop: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3200400"/>
            <a:ext cx="6934200" cy="1676400"/>
          </a:xfrm>
          <a:custGeom>
            <a:avLst/>
            <a:gdLst/>
            <a:ahLst/>
            <a:cxnLst/>
            <a:rect l="l" t="t" r="r" b="b"/>
            <a:pathLst>
              <a:path w="6934200" h="1676400">
                <a:moveTo>
                  <a:pt x="0" y="0"/>
                </a:moveTo>
                <a:lnTo>
                  <a:pt x="6934200" y="0"/>
                </a:lnTo>
                <a:lnTo>
                  <a:pt x="6934200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517764"/>
            <a:ext cx="80009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35" dirty="0"/>
              <a:t> </a:t>
            </a:r>
            <a:r>
              <a:rPr spc="-5" dirty="0"/>
              <a:t>Reversing</a:t>
            </a:r>
            <a:r>
              <a:rPr spc="-5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String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327124"/>
            <a:ext cx="7488555" cy="233910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indexed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addressing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character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2000" dirty="0">
              <a:latin typeface="Arial MT"/>
              <a:cs typeface="Arial MT"/>
            </a:endParaRPr>
          </a:p>
          <a:p>
            <a:pPr marL="355600" marR="485775" indent="-342900">
              <a:lnSpc>
                <a:spcPts val="216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Start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beginning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string,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reverse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order,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insert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character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back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into 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Clr>
                <a:srgbClr val="FFFFF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u="heavy" dirty="0">
                <a:solidFill>
                  <a:srgbClr val="ECFE02"/>
                </a:solidFill>
                <a:uFill>
                  <a:solidFill>
                    <a:srgbClr val="ECFE02"/>
                  </a:solidFill>
                </a:uFill>
                <a:latin typeface="Arial MT"/>
                <a:cs typeface="Arial MT"/>
                <a:hlinkClick r:id="rId2" action="ppaction://hlinksldjump"/>
              </a:rPr>
              <a:t>Source</a:t>
            </a:r>
            <a:r>
              <a:rPr sz="2000" u="heavy" spc="-65" dirty="0">
                <a:solidFill>
                  <a:srgbClr val="ECFE02"/>
                </a:solidFill>
                <a:uFill>
                  <a:solidFill>
                    <a:srgbClr val="ECFE02"/>
                  </a:solidFill>
                </a:u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00" u="heavy" dirty="0">
                <a:solidFill>
                  <a:srgbClr val="ECFE02"/>
                </a:solidFill>
                <a:uFill>
                  <a:solidFill>
                    <a:srgbClr val="ECFE02"/>
                  </a:solidFill>
                </a:uFill>
                <a:latin typeface="Arial MT"/>
                <a:cs typeface="Arial MT"/>
                <a:hlinkClick r:id="rId2" action="ppaction://hlinksldjump"/>
              </a:rPr>
              <a:t>code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Q: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Why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character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put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EAX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before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pushed?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3876675"/>
            <a:ext cx="7010400" cy="923925"/>
          </a:xfrm>
          <a:prstGeom prst="rect">
            <a:avLst/>
          </a:prstGeom>
          <a:ln w="9525">
            <a:solidFill>
              <a:srgbClr val="C1C1C1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91440" marR="226695">
              <a:lnSpc>
                <a:spcPct val="100000"/>
              </a:lnSpc>
              <a:spcBef>
                <a:spcPts val="102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word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(16-bit)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doubleword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(32-bit)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values </a:t>
            </a:r>
            <a:r>
              <a:rPr sz="2100" spc="-5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pushed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stack.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899"/>
          <a:stretch/>
        </p:blipFill>
        <p:spPr>
          <a:xfrm>
            <a:off x="990599" y="1219200"/>
            <a:ext cx="5536019" cy="3934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b="5019"/>
          <a:stretch/>
        </p:blipFill>
        <p:spPr>
          <a:xfrm>
            <a:off x="990600" y="5157916"/>
            <a:ext cx="3429000" cy="633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731341"/>
            <a:ext cx="3657601" cy="3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609600"/>
            <a:ext cx="408111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Your</a:t>
            </a:r>
            <a:r>
              <a:rPr spc="-35" dirty="0"/>
              <a:t> </a:t>
            </a:r>
            <a:r>
              <a:rPr spc="-5" dirty="0"/>
              <a:t>turn</a:t>
            </a:r>
            <a:r>
              <a:rPr spc="-30" dirty="0"/>
              <a:t> </a:t>
            </a:r>
            <a:r>
              <a:rPr dirty="0"/>
              <a:t>.</a:t>
            </a:r>
            <a:r>
              <a:rPr spc="-25" dirty="0"/>
              <a:t> </a:t>
            </a:r>
            <a:r>
              <a:rPr dirty="0"/>
              <a:t>.</a:t>
            </a:r>
            <a:r>
              <a:rPr spc="-25" dirty="0"/>
              <a:t> 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549399"/>
            <a:ext cx="7134859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17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5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Reverse</a:t>
            </a:r>
            <a:r>
              <a:rPr sz="2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25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starting </a:t>
            </a:r>
            <a:r>
              <a:rPr sz="2500" spc="-6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point,</a:t>
            </a:r>
            <a:endParaRPr sz="2500">
              <a:latin typeface="Arial MT"/>
              <a:cs typeface="Arial MT"/>
            </a:endParaRPr>
          </a:p>
          <a:p>
            <a:pPr marL="355600" marR="539115" indent="-342900">
              <a:lnSpc>
                <a:spcPct val="100000"/>
              </a:lnSpc>
              <a:spcBef>
                <a:spcPts val="1265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#1: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Modify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input a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string </a:t>
            </a:r>
            <a:r>
              <a:rPr sz="2100" spc="-5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containing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characters.</a:t>
            </a:r>
            <a:endParaRPr sz="21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#2: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Modify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inputs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list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 of 32-bit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integers </a:t>
            </a:r>
            <a:r>
              <a:rPr sz="2100" spc="-5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user, and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integers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reverse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order.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533400"/>
            <a:ext cx="692666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Related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323714"/>
            <a:ext cx="7075805" cy="32804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PUSHFD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POPFD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 and pop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 EFLAGS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register</a:t>
            </a:r>
            <a:endParaRPr sz="2200" dirty="0">
              <a:latin typeface="Arial MT"/>
              <a:cs typeface="Arial MT"/>
            </a:endParaRPr>
          </a:p>
          <a:p>
            <a:pPr marL="354965" marR="71437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PUSHAD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pushes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32-bit general-purpose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order: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EAX,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ECX,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EDX,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EBX,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ESP,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EBP,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ESI,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EDI</a:t>
            </a:r>
            <a:endParaRPr sz="2200" dirty="0">
              <a:latin typeface="Arial MT"/>
              <a:cs typeface="Arial MT"/>
            </a:endParaRPr>
          </a:p>
          <a:p>
            <a:pPr marL="355600" marR="26035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POPAD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pops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off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 stack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reverse order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PUSHA and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16-bit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685800"/>
            <a:ext cx="4300602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Your</a:t>
            </a:r>
            <a:r>
              <a:rPr spc="-35" dirty="0"/>
              <a:t> </a:t>
            </a:r>
            <a:r>
              <a:rPr spc="-5" dirty="0"/>
              <a:t>Turn</a:t>
            </a:r>
            <a:r>
              <a:rPr spc="-45" dirty="0"/>
              <a:t> </a:t>
            </a:r>
            <a:r>
              <a:rPr dirty="0"/>
              <a:t>.</a:t>
            </a:r>
            <a:r>
              <a:rPr spc="-25" dirty="0"/>
              <a:t> </a:t>
            </a:r>
            <a:r>
              <a:rPr dirty="0"/>
              <a:t>.</a:t>
            </a:r>
            <a:r>
              <a:rPr spc="-20" dirty="0"/>
              <a:t> 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40739" y="1552314"/>
            <a:ext cx="7372984" cy="26771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 program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does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following:</a:t>
            </a:r>
            <a:endParaRPr sz="2400">
              <a:latin typeface="Arial MT"/>
              <a:cs typeface="Arial MT"/>
            </a:endParaRPr>
          </a:p>
          <a:p>
            <a:pPr marL="756285" marR="1206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Assigns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EAX,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EBX,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ECX,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EDX,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ESI,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and EDI</a:t>
            </a:r>
            <a:endParaRPr sz="22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PUSHAD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general-purpose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registers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on 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stack</a:t>
            </a:r>
            <a:endParaRPr sz="2200">
              <a:latin typeface="Arial MT"/>
              <a:cs typeface="Arial MT"/>
            </a:endParaRPr>
          </a:p>
          <a:p>
            <a:pPr marL="756285" marR="1720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loop,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2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integer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stack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display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screen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3044" y="457200"/>
            <a:ext cx="7765321" cy="1326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What's</a:t>
            </a:r>
            <a:r>
              <a:rPr spc="-95" dirty="0"/>
              <a:t> </a:t>
            </a:r>
            <a:r>
              <a:rPr dirty="0"/>
              <a:t>Next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07539" y="1552448"/>
            <a:ext cx="4900930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Defining</a:t>
            </a:r>
            <a:r>
              <a:rPr sz="2400" b="1" spc="-45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Using</a:t>
            </a:r>
            <a:r>
              <a:rPr sz="2400" b="1" spc="-30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Linking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 External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Irvine32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64-Bit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Assembly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464736"/>
            <a:ext cx="739140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45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05000" y="1524000"/>
            <a:ext cx="4162425" cy="39757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Documenting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Example: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SumOf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CALL and RET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Instructions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Nested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Calls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Local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Global Labels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Parameters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Flowchart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Symbols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344040"/>
            <a:ext cx="66294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Creating</a:t>
            </a:r>
            <a:r>
              <a:rPr spc="-100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131823"/>
            <a:ext cx="7576820" cy="39636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6035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problems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can be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divided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into smaller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tasks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make them more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manageable</a:t>
            </a:r>
            <a:endParaRPr sz="2400">
              <a:latin typeface="Arial MT"/>
              <a:cs typeface="Arial MT"/>
            </a:endParaRPr>
          </a:p>
          <a:p>
            <a:pPr marL="354965" marR="181610" indent="-342900">
              <a:lnSpc>
                <a:spcPts val="259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CC66"/>
                </a:solidFill>
                <a:latin typeface="Arial MT"/>
                <a:cs typeface="Arial MT"/>
              </a:rPr>
              <a:t>procedure</a:t>
            </a:r>
            <a:r>
              <a:rPr sz="2400" spc="1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ASM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equivalent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of 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Java or C++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59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is an assembly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language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named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CC66"/>
                </a:solidFill>
                <a:latin typeface="Arial MT"/>
                <a:cs typeface="Arial MT"/>
              </a:rPr>
              <a:t>sample: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Arial MT"/>
              <a:cs typeface="Arial MT"/>
            </a:endParaRPr>
          </a:p>
          <a:p>
            <a:pPr marL="165862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sample</a:t>
            </a:r>
            <a:r>
              <a:rPr sz="18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800">
              <a:latin typeface="Courier New"/>
              <a:cs typeface="Courier New"/>
            </a:endParaRPr>
          </a:p>
          <a:p>
            <a:pPr marL="21158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21158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658620" marR="4408170" indent="4572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ret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sample</a:t>
            </a:r>
            <a:r>
              <a:rPr sz="18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685800"/>
            <a:ext cx="522109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Chapter</a:t>
            </a:r>
            <a:r>
              <a:rPr spc="-8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602739" y="1704848"/>
            <a:ext cx="4589780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Defining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Linking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 External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Irvine32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64-Bit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Assembly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158" y="386294"/>
            <a:ext cx="73913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Documenting</a:t>
            </a:r>
            <a:r>
              <a:rPr spc="-105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88340" y="1183640"/>
            <a:ext cx="7494905" cy="278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Suggested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documentation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for each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procedure: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tasks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accomplished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procedure.</a:t>
            </a:r>
            <a:endParaRPr sz="2000">
              <a:latin typeface="Arial MT"/>
              <a:cs typeface="Arial MT"/>
            </a:endParaRPr>
          </a:p>
          <a:p>
            <a:pPr marL="354965" marR="633095" indent="-342900">
              <a:lnSpc>
                <a:spcPct val="110000"/>
              </a:lnSpc>
              <a:spcBef>
                <a:spcPts val="480"/>
              </a:spcBef>
              <a:buClr>
                <a:srgbClr val="FFFFF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CC66"/>
                </a:solidFill>
                <a:latin typeface="Arial MT"/>
                <a:cs typeface="Arial MT"/>
              </a:rPr>
              <a:t>Receives:</a:t>
            </a:r>
            <a:r>
              <a:rPr sz="2000" spc="-4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input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parameters;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usage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FFFFF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CC66"/>
                </a:solidFill>
                <a:latin typeface="Arial MT"/>
                <a:cs typeface="Arial MT"/>
              </a:rPr>
              <a:t>Returns:</a:t>
            </a:r>
            <a:r>
              <a:rPr sz="2000" spc="-5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returned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procedure.</a:t>
            </a:r>
            <a:endParaRPr sz="2000">
              <a:latin typeface="Arial MT"/>
              <a:cs typeface="Arial MT"/>
            </a:endParaRPr>
          </a:p>
          <a:p>
            <a:pPr marL="354965" marR="5080" indent="-342900">
              <a:lnSpc>
                <a:spcPct val="110000"/>
              </a:lnSpc>
              <a:spcBef>
                <a:spcPts val="480"/>
              </a:spcBef>
              <a:buClr>
                <a:srgbClr val="FFFFFF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CC66"/>
                </a:solidFill>
                <a:latin typeface="Arial MT"/>
                <a:cs typeface="Arial MT"/>
              </a:rPr>
              <a:t>Requires:</a:t>
            </a:r>
            <a:r>
              <a:rPr sz="2000" spc="-4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Optional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requirements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CC66"/>
                </a:solidFill>
                <a:latin typeface="Arial MT"/>
                <a:cs typeface="Arial MT"/>
              </a:rPr>
              <a:t>preconditions</a:t>
            </a:r>
            <a:r>
              <a:rPr sz="2000" spc="-3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satisfied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before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procedure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called.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4495800"/>
            <a:ext cx="7620000" cy="923925"/>
          </a:xfrm>
          <a:prstGeom prst="rect">
            <a:avLst/>
          </a:prstGeom>
          <a:ln w="9525">
            <a:solidFill>
              <a:srgbClr val="C1C1C1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91440" marR="150495">
              <a:lnSpc>
                <a:spcPct val="100000"/>
              </a:lnSpc>
              <a:spcBef>
                <a:spcPts val="1020"/>
              </a:spcBef>
            </a:pP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If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 procedure is called without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its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preconditions satisfied,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will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probably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not produce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expected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output.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280" y="655028"/>
            <a:ext cx="80772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40" dirty="0"/>
              <a:t> </a:t>
            </a:r>
            <a:r>
              <a:rPr spc="-5" dirty="0"/>
              <a:t>SumOf</a:t>
            </a:r>
            <a:r>
              <a:rPr spc="-25" dirty="0"/>
              <a:t> </a:t>
            </a:r>
            <a:r>
              <a:rPr spc="-5" dirty="0"/>
              <a:t>Procedure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944777" y="1652386"/>
            <a:ext cx="6958330" cy="19050"/>
            <a:chOff x="944777" y="1652386"/>
            <a:chExt cx="6958330" cy="19050"/>
          </a:xfrm>
        </p:grpSpPr>
        <p:sp>
          <p:nvSpPr>
            <p:cNvPr id="5" name="object 5"/>
            <p:cNvSpPr/>
            <p:nvPr/>
          </p:nvSpPr>
          <p:spPr>
            <a:xfrm>
              <a:off x="944777" y="1661608"/>
              <a:ext cx="731520" cy="0"/>
            </a:xfrm>
            <a:custGeom>
              <a:avLst/>
              <a:gdLst/>
              <a:ahLst/>
              <a:cxnLst/>
              <a:rect l="l" t="t" r="r" b="b"/>
              <a:pathLst>
                <a:path w="731519">
                  <a:moveTo>
                    <a:pt x="0" y="0"/>
                  </a:moveTo>
                  <a:lnTo>
                    <a:pt x="730907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7306" y="1661608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8017" y="1661608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5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2364" y="1661608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3075" y="1661608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7422" y="1661608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8133" y="1661608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72480" y="1661608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83191" y="1661608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7538" y="1661608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453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44980" y="3846932"/>
            <a:ext cx="6958330" cy="19050"/>
            <a:chOff x="944980" y="3846932"/>
            <a:chExt cx="6958330" cy="19050"/>
          </a:xfrm>
        </p:grpSpPr>
        <p:sp>
          <p:nvSpPr>
            <p:cNvPr id="16" name="object 16"/>
            <p:cNvSpPr/>
            <p:nvPr/>
          </p:nvSpPr>
          <p:spPr>
            <a:xfrm>
              <a:off x="944980" y="3856155"/>
              <a:ext cx="731520" cy="0"/>
            </a:xfrm>
            <a:custGeom>
              <a:avLst/>
              <a:gdLst/>
              <a:ahLst/>
              <a:cxnLst/>
              <a:rect l="l" t="t" r="r" b="b"/>
              <a:pathLst>
                <a:path w="731519">
                  <a:moveTo>
                    <a:pt x="0" y="0"/>
                  </a:moveTo>
                  <a:lnTo>
                    <a:pt x="730907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7509" y="3856155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8220" y="3856155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5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2567" y="3856155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3278" y="3856155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07625" y="3856155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18336" y="3856155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72683" y="3856155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3393" y="3856155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37740" y="3856155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59">
                  <a:moveTo>
                    <a:pt x="0" y="0"/>
                  </a:moveTo>
                  <a:lnTo>
                    <a:pt x="365453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0259" y="1503679"/>
            <a:ext cx="7109459" cy="343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95"/>
              </a:spcBef>
              <a:tabLst>
                <a:tab pos="7092315" algn="l"/>
              </a:tabLst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 	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SumOf PROC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Calculates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and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returns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sz="16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three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32-bit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integers.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Receives: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EAX,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EBX,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ECX,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three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integers.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May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be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signed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unsigned.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Returns: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EAX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sum,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and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flags</a:t>
            </a:r>
            <a:r>
              <a:rPr sz="16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(Carry,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 Overflow,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etc.)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are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 changed.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Requires: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nothing</a:t>
            </a:r>
            <a:endParaRPr sz="1600">
              <a:latin typeface="Courier New"/>
              <a:cs typeface="Courier New"/>
            </a:endParaRPr>
          </a:p>
          <a:p>
            <a:pPr marL="469900" marR="8255" indent="-457834">
              <a:lnSpc>
                <a:spcPct val="100000"/>
              </a:lnSpc>
              <a:tabLst>
                <a:tab pos="7092315" algn="l"/>
              </a:tabLst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 		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add eax,ebx</a:t>
            </a:r>
            <a:endParaRPr sz="1600">
              <a:latin typeface="Courier New"/>
              <a:cs typeface="Courier New"/>
            </a:endParaRPr>
          </a:p>
          <a:p>
            <a:pPr marL="469900" marR="528955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6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eax,ecx </a:t>
            </a:r>
            <a:r>
              <a:rPr sz="1600" b="1" spc="-94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SumOf</a:t>
            </a:r>
            <a:r>
              <a:rPr sz="16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72389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dirty="0"/>
              <a:t>RET</a:t>
            </a:r>
            <a:r>
              <a:rPr spc="-20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552314"/>
            <a:ext cx="7096125" cy="2110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 CALL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instruction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calls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 procedure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pushes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offset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instruction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stack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copies the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r>
              <a:rPr sz="2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called procedure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EIP</a:t>
            </a:r>
            <a:endParaRPr sz="2200">
              <a:latin typeface="Arial MT"/>
              <a:cs typeface="Arial MT"/>
            </a:endParaRPr>
          </a:p>
          <a:p>
            <a:pPr marL="439420" indent="-426720">
              <a:lnSpc>
                <a:spcPct val="100000"/>
              </a:lnSpc>
              <a:spcBef>
                <a:spcPts val="580"/>
              </a:spcBef>
              <a:buChar char="•"/>
              <a:tabLst>
                <a:tab pos="438784" algn="l"/>
                <a:tab pos="43942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 RET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instruction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pops top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into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EIP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13383"/>
            <a:ext cx="68579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</a:t>
            </a:r>
            <a:r>
              <a:rPr spc="-10" dirty="0"/>
              <a:t>LL</a:t>
            </a:r>
            <a:r>
              <a:rPr dirty="0"/>
              <a:t>-RET</a:t>
            </a:r>
            <a:r>
              <a:rPr spc="-20" dirty="0"/>
              <a:t> </a:t>
            </a:r>
            <a:r>
              <a:rPr dirty="0"/>
              <a:t>E</a:t>
            </a:r>
            <a:r>
              <a:rPr spc="5" dirty="0"/>
              <a:t>x</a:t>
            </a:r>
            <a:r>
              <a:rPr spc="-10" dirty="0"/>
              <a:t>amp</a:t>
            </a:r>
            <a:r>
              <a:rPr spc="-5" dirty="0"/>
              <a:t>l</a:t>
            </a:r>
            <a:r>
              <a:rPr dirty="0"/>
              <a:t>e</a:t>
            </a:r>
            <a:r>
              <a:rPr spc="-245" dirty="0"/>
              <a:t> </a:t>
            </a:r>
            <a:r>
              <a:rPr sz="2400" dirty="0"/>
              <a:t>(</a:t>
            </a:r>
            <a:r>
              <a:rPr sz="2400" spc="-5" dirty="0"/>
              <a:t>1</a:t>
            </a:r>
            <a:r>
              <a:rPr sz="2400" dirty="0"/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15" dirty="0"/>
              <a:t> </a:t>
            </a:r>
            <a:r>
              <a:rPr sz="2400" spc="-10" dirty="0"/>
              <a:t>2)</a:t>
            </a:r>
            <a:endParaRPr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505200" y="1371600"/>
            <a:ext cx="4800600" cy="4038600"/>
          </a:xfrm>
          <a:prstGeom prst="rect">
            <a:avLst/>
          </a:prstGeom>
          <a:ln w="9525">
            <a:solidFill>
              <a:srgbClr val="C1C1C1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8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00000020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8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MySub</a:t>
            </a:r>
            <a:endParaRPr sz="18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00000025</a:t>
            </a:r>
            <a:r>
              <a:rPr sz="18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eax,ebx</a:t>
            </a:r>
            <a:endParaRPr sz="18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MySub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8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00000040</a:t>
            </a:r>
            <a:r>
              <a:rPr sz="18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eax,edx</a:t>
            </a:r>
            <a:endParaRPr sz="18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137160" marR="3288665" indent="4572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ret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MySub</a:t>
            </a:r>
            <a:r>
              <a:rPr sz="18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870963"/>
            <a:ext cx="2635885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0000025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offset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the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instruction immediately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CALL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instruction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15" y="3699611"/>
            <a:ext cx="240855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00000040 is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offset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 first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instruction inside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MySub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3730" y="510783"/>
            <a:ext cx="73914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</a:t>
            </a:r>
            <a:r>
              <a:rPr spc="-10" dirty="0"/>
              <a:t>LL</a:t>
            </a:r>
            <a:r>
              <a:rPr dirty="0"/>
              <a:t>-RET</a:t>
            </a:r>
            <a:r>
              <a:rPr spc="-20" dirty="0"/>
              <a:t> </a:t>
            </a:r>
            <a:r>
              <a:rPr dirty="0"/>
              <a:t>E</a:t>
            </a:r>
            <a:r>
              <a:rPr spc="5" dirty="0"/>
              <a:t>x</a:t>
            </a:r>
            <a:r>
              <a:rPr spc="-10" dirty="0"/>
              <a:t>amp</a:t>
            </a:r>
            <a:r>
              <a:rPr spc="-5" dirty="0"/>
              <a:t>l</a:t>
            </a:r>
            <a:r>
              <a:rPr dirty="0"/>
              <a:t>e</a:t>
            </a:r>
            <a:r>
              <a:rPr spc="-245" dirty="0"/>
              <a:t> </a:t>
            </a:r>
            <a:r>
              <a:rPr sz="2400" dirty="0"/>
              <a:t>(</a:t>
            </a:r>
            <a:r>
              <a:rPr sz="2400" spc="-5" dirty="0"/>
              <a:t>2</a:t>
            </a:r>
            <a:r>
              <a:rPr sz="2400" dirty="0"/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15" dirty="0"/>
              <a:t> </a:t>
            </a:r>
            <a:r>
              <a:rPr sz="2400" spc="-10" dirty="0"/>
              <a:t>2)</a:t>
            </a:r>
            <a:endParaRPr sz="2400" dirty="0"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grpSp>
        <p:nvGrpSpPr>
          <p:cNvPr id="8" name="object 8"/>
          <p:cNvGrpSpPr/>
          <p:nvPr/>
        </p:nvGrpSpPr>
        <p:grpSpPr>
          <a:xfrm>
            <a:off x="2971800" y="1371600"/>
            <a:ext cx="5105400" cy="1600200"/>
            <a:chOff x="2971800" y="1371600"/>
            <a:chExt cx="5105400" cy="1600200"/>
          </a:xfrm>
        </p:grpSpPr>
        <p:sp>
          <p:nvSpPr>
            <p:cNvPr id="9" name="object 9"/>
            <p:cNvSpPr/>
            <p:nvPr/>
          </p:nvSpPr>
          <p:spPr>
            <a:xfrm>
              <a:off x="2971800" y="1371600"/>
              <a:ext cx="5105400" cy="1600200"/>
            </a:xfrm>
            <a:custGeom>
              <a:avLst/>
              <a:gdLst/>
              <a:ahLst/>
              <a:cxnLst/>
              <a:rect l="l" t="t" r="r" b="b"/>
              <a:pathLst>
                <a:path w="5105400" h="1600200">
                  <a:moveTo>
                    <a:pt x="51054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5105400" y="1600200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5533" y="1907340"/>
              <a:ext cx="1390650" cy="108585"/>
            </a:xfrm>
            <a:custGeom>
              <a:avLst/>
              <a:gdLst/>
              <a:ahLst/>
              <a:cxnLst/>
              <a:rect l="l" t="t" r="r" b="b"/>
              <a:pathLst>
                <a:path w="1390650" h="108585">
                  <a:moveTo>
                    <a:pt x="1390109" y="108468"/>
                  </a:moveTo>
                  <a:lnTo>
                    <a:pt x="105397" y="108468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390109" y="10846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5533" y="1907341"/>
              <a:ext cx="1390650" cy="108585"/>
            </a:xfrm>
            <a:custGeom>
              <a:avLst/>
              <a:gdLst/>
              <a:ahLst/>
              <a:cxnLst/>
              <a:rect l="l" t="t" r="r" b="b"/>
              <a:pathLst>
                <a:path w="1390650" h="108585">
                  <a:moveTo>
                    <a:pt x="1281863" y="0"/>
                  </a:moveTo>
                  <a:lnTo>
                    <a:pt x="0" y="0"/>
                  </a:lnTo>
                  <a:lnTo>
                    <a:pt x="105397" y="108465"/>
                  </a:lnTo>
                  <a:lnTo>
                    <a:pt x="1390109" y="108465"/>
                  </a:lnTo>
                  <a:lnTo>
                    <a:pt x="1281863" y="0"/>
                  </a:lnTo>
                  <a:close/>
                </a:path>
              </a:pathLst>
            </a:custGeom>
            <a:ln w="5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7397" y="1479190"/>
              <a:ext cx="108585" cy="537210"/>
            </a:xfrm>
            <a:custGeom>
              <a:avLst/>
              <a:gdLst/>
              <a:ahLst/>
              <a:cxnLst/>
              <a:rect l="l" t="t" r="r" b="b"/>
              <a:pathLst>
                <a:path w="108585" h="537210">
                  <a:moveTo>
                    <a:pt x="108246" y="536618"/>
                  </a:moveTo>
                  <a:lnTo>
                    <a:pt x="0" y="428150"/>
                  </a:lnTo>
                  <a:lnTo>
                    <a:pt x="0" y="0"/>
                  </a:lnTo>
                  <a:lnTo>
                    <a:pt x="108246" y="108462"/>
                  </a:lnTo>
                  <a:lnTo>
                    <a:pt x="108246" y="53661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7396" y="1479188"/>
              <a:ext cx="108585" cy="537210"/>
            </a:xfrm>
            <a:custGeom>
              <a:avLst/>
              <a:gdLst/>
              <a:ahLst/>
              <a:cxnLst/>
              <a:rect l="l" t="t" r="r" b="b"/>
              <a:pathLst>
                <a:path w="108585" h="537210">
                  <a:moveTo>
                    <a:pt x="108246" y="536618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08246" y="108465"/>
                  </a:lnTo>
                  <a:lnTo>
                    <a:pt x="108246" y="536618"/>
                  </a:lnTo>
                  <a:close/>
                </a:path>
              </a:pathLst>
            </a:custGeom>
            <a:ln w="5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55533" y="1479188"/>
              <a:ext cx="1282065" cy="428625"/>
            </a:xfrm>
            <a:custGeom>
              <a:avLst/>
              <a:gdLst/>
              <a:ahLst/>
              <a:cxnLst/>
              <a:rect l="l" t="t" r="r" b="b"/>
              <a:pathLst>
                <a:path w="1282064" h="428625">
                  <a:moveTo>
                    <a:pt x="1281863" y="428150"/>
                  </a:moveTo>
                  <a:lnTo>
                    <a:pt x="0" y="428150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281863" y="42815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5533" y="1479188"/>
              <a:ext cx="1282065" cy="428625"/>
            </a:xfrm>
            <a:custGeom>
              <a:avLst/>
              <a:gdLst/>
              <a:ahLst/>
              <a:cxnLst/>
              <a:rect l="l" t="t" r="r" b="b"/>
              <a:pathLst>
                <a:path w="1282064" h="428625">
                  <a:moveTo>
                    <a:pt x="1281863" y="428152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281863" y="428152"/>
                  </a:lnTo>
                  <a:close/>
                </a:path>
              </a:pathLst>
            </a:custGeom>
            <a:ln w="5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0691" y="1546411"/>
            <a:ext cx="924560" cy="244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00" spc="-5" dirty="0">
                <a:solidFill>
                  <a:schemeClr val="bg1"/>
                </a:solidFill>
                <a:latin typeface="Courier New"/>
                <a:cs typeface="Courier New"/>
              </a:rPr>
              <a:t>00000025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52679" y="1476340"/>
            <a:ext cx="4814570" cy="1398905"/>
            <a:chOff x="3152679" y="1476340"/>
            <a:chExt cx="4814570" cy="1398905"/>
          </a:xfrm>
        </p:grpSpPr>
        <p:sp>
          <p:nvSpPr>
            <p:cNvPr id="18" name="object 18"/>
            <p:cNvSpPr/>
            <p:nvPr/>
          </p:nvSpPr>
          <p:spPr>
            <a:xfrm>
              <a:off x="3155533" y="2335494"/>
              <a:ext cx="1390650" cy="108585"/>
            </a:xfrm>
            <a:custGeom>
              <a:avLst/>
              <a:gdLst/>
              <a:ahLst/>
              <a:cxnLst/>
              <a:rect l="l" t="t" r="r" b="b"/>
              <a:pathLst>
                <a:path w="1390650" h="108585">
                  <a:moveTo>
                    <a:pt x="1390109" y="108465"/>
                  </a:moveTo>
                  <a:lnTo>
                    <a:pt x="105397" y="108465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390109" y="10846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55533" y="2335494"/>
              <a:ext cx="1390650" cy="108585"/>
            </a:xfrm>
            <a:custGeom>
              <a:avLst/>
              <a:gdLst/>
              <a:ahLst/>
              <a:cxnLst/>
              <a:rect l="l" t="t" r="r" b="b"/>
              <a:pathLst>
                <a:path w="1390650" h="108585">
                  <a:moveTo>
                    <a:pt x="1281863" y="0"/>
                  </a:moveTo>
                  <a:lnTo>
                    <a:pt x="0" y="0"/>
                  </a:lnTo>
                  <a:lnTo>
                    <a:pt x="105397" y="108465"/>
                  </a:lnTo>
                  <a:lnTo>
                    <a:pt x="1390109" y="108465"/>
                  </a:lnTo>
                  <a:lnTo>
                    <a:pt x="1281863" y="0"/>
                  </a:lnTo>
                  <a:close/>
                </a:path>
              </a:pathLst>
            </a:custGeom>
            <a:ln w="5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7397" y="1907341"/>
              <a:ext cx="108585" cy="537210"/>
            </a:xfrm>
            <a:custGeom>
              <a:avLst/>
              <a:gdLst/>
              <a:ahLst/>
              <a:cxnLst/>
              <a:rect l="l" t="t" r="r" b="b"/>
              <a:pathLst>
                <a:path w="108585" h="537210">
                  <a:moveTo>
                    <a:pt x="108246" y="536618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08246" y="108465"/>
                  </a:lnTo>
                  <a:lnTo>
                    <a:pt x="108246" y="53661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37396" y="1907341"/>
              <a:ext cx="108585" cy="537210"/>
            </a:xfrm>
            <a:custGeom>
              <a:avLst/>
              <a:gdLst/>
              <a:ahLst/>
              <a:cxnLst/>
              <a:rect l="l" t="t" r="r" b="b"/>
              <a:pathLst>
                <a:path w="108585" h="537210">
                  <a:moveTo>
                    <a:pt x="108246" y="536618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08246" y="108465"/>
                  </a:lnTo>
                  <a:lnTo>
                    <a:pt x="108246" y="536618"/>
                  </a:lnTo>
                  <a:close/>
                </a:path>
              </a:pathLst>
            </a:custGeom>
            <a:ln w="5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5533" y="1907341"/>
              <a:ext cx="1282065" cy="428625"/>
            </a:xfrm>
            <a:custGeom>
              <a:avLst/>
              <a:gdLst/>
              <a:ahLst/>
              <a:cxnLst/>
              <a:rect l="l" t="t" r="r" b="b"/>
              <a:pathLst>
                <a:path w="1282064" h="428625">
                  <a:moveTo>
                    <a:pt x="1281863" y="428152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281863" y="428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55533" y="1907341"/>
              <a:ext cx="1282065" cy="428625"/>
            </a:xfrm>
            <a:custGeom>
              <a:avLst/>
              <a:gdLst/>
              <a:ahLst/>
              <a:cxnLst/>
              <a:rect l="l" t="t" r="r" b="b"/>
              <a:pathLst>
                <a:path w="1282064" h="428625">
                  <a:moveTo>
                    <a:pt x="1281863" y="428152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281863" y="428152"/>
                  </a:lnTo>
                  <a:close/>
                </a:path>
              </a:pathLst>
            </a:custGeom>
            <a:ln w="5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55533" y="2763647"/>
              <a:ext cx="1390650" cy="108585"/>
            </a:xfrm>
            <a:custGeom>
              <a:avLst/>
              <a:gdLst/>
              <a:ahLst/>
              <a:cxnLst/>
              <a:rect l="l" t="t" r="r" b="b"/>
              <a:pathLst>
                <a:path w="1390650" h="108585">
                  <a:moveTo>
                    <a:pt x="1390109" y="108465"/>
                  </a:moveTo>
                  <a:lnTo>
                    <a:pt x="105397" y="108465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390109" y="10846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55533" y="2763647"/>
              <a:ext cx="1390650" cy="108585"/>
            </a:xfrm>
            <a:custGeom>
              <a:avLst/>
              <a:gdLst/>
              <a:ahLst/>
              <a:cxnLst/>
              <a:rect l="l" t="t" r="r" b="b"/>
              <a:pathLst>
                <a:path w="1390650" h="108585">
                  <a:moveTo>
                    <a:pt x="1281863" y="0"/>
                  </a:moveTo>
                  <a:lnTo>
                    <a:pt x="0" y="0"/>
                  </a:lnTo>
                  <a:lnTo>
                    <a:pt x="105397" y="108465"/>
                  </a:lnTo>
                  <a:lnTo>
                    <a:pt x="1390109" y="108465"/>
                  </a:lnTo>
                  <a:lnTo>
                    <a:pt x="1281863" y="0"/>
                  </a:lnTo>
                  <a:close/>
                </a:path>
              </a:pathLst>
            </a:custGeom>
            <a:ln w="5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37397" y="2335495"/>
              <a:ext cx="108585" cy="537210"/>
            </a:xfrm>
            <a:custGeom>
              <a:avLst/>
              <a:gdLst/>
              <a:ahLst/>
              <a:cxnLst/>
              <a:rect l="l" t="t" r="r" b="b"/>
              <a:pathLst>
                <a:path w="108585" h="537210">
                  <a:moveTo>
                    <a:pt x="108246" y="536618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08246" y="108465"/>
                  </a:lnTo>
                  <a:lnTo>
                    <a:pt x="108246" y="53661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37396" y="2335494"/>
              <a:ext cx="108585" cy="537210"/>
            </a:xfrm>
            <a:custGeom>
              <a:avLst/>
              <a:gdLst/>
              <a:ahLst/>
              <a:cxnLst/>
              <a:rect l="l" t="t" r="r" b="b"/>
              <a:pathLst>
                <a:path w="108585" h="537210">
                  <a:moveTo>
                    <a:pt x="108246" y="536618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08246" y="108465"/>
                  </a:lnTo>
                  <a:lnTo>
                    <a:pt x="108246" y="536618"/>
                  </a:lnTo>
                  <a:close/>
                </a:path>
              </a:pathLst>
            </a:custGeom>
            <a:ln w="5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55533" y="2335494"/>
              <a:ext cx="1282065" cy="428625"/>
            </a:xfrm>
            <a:custGeom>
              <a:avLst/>
              <a:gdLst/>
              <a:ahLst/>
              <a:cxnLst/>
              <a:rect l="l" t="t" r="r" b="b"/>
              <a:pathLst>
                <a:path w="1282064" h="428625">
                  <a:moveTo>
                    <a:pt x="1281863" y="428152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281863" y="428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55533" y="2335494"/>
              <a:ext cx="1282065" cy="428625"/>
            </a:xfrm>
            <a:custGeom>
              <a:avLst/>
              <a:gdLst/>
              <a:ahLst/>
              <a:cxnLst/>
              <a:rect l="l" t="t" r="r" b="b"/>
              <a:pathLst>
                <a:path w="1282064" h="428625">
                  <a:moveTo>
                    <a:pt x="1281863" y="428152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281863" y="0"/>
                  </a:lnTo>
                  <a:lnTo>
                    <a:pt x="1281863" y="428152"/>
                  </a:lnTo>
                  <a:close/>
                </a:path>
              </a:pathLst>
            </a:custGeom>
            <a:ln w="5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64984" y="1693265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89">
                  <a:moveTo>
                    <a:pt x="313344" y="0"/>
                  </a:moveTo>
                  <a:lnTo>
                    <a:pt x="0" y="0"/>
                  </a:lnTo>
                </a:path>
              </a:pathLst>
            </a:custGeom>
            <a:ln w="5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51040" y="1627615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4">
                  <a:moveTo>
                    <a:pt x="131034" y="131300"/>
                  </a:moveTo>
                  <a:lnTo>
                    <a:pt x="0" y="65650"/>
                  </a:lnTo>
                  <a:lnTo>
                    <a:pt x="131034" y="0"/>
                  </a:lnTo>
                  <a:lnTo>
                    <a:pt x="131034" y="131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60192" y="1907340"/>
              <a:ext cx="1604010" cy="108585"/>
            </a:xfrm>
            <a:custGeom>
              <a:avLst/>
              <a:gdLst/>
              <a:ahLst/>
              <a:cxnLst/>
              <a:rect l="l" t="t" r="r" b="b"/>
              <a:pathLst>
                <a:path w="1604009" h="108585">
                  <a:moveTo>
                    <a:pt x="1603753" y="108468"/>
                  </a:moveTo>
                  <a:lnTo>
                    <a:pt x="108246" y="108468"/>
                  </a:lnTo>
                  <a:lnTo>
                    <a:pt x="0" y="0"/>
                  </a:lnTo>
                  <a:lnTo>
                    <a:pt x="1498355" y="0"/>
                  </a:lnTo>
                  <a:lnTo>
                    <a:pt x="1603753" y="10846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60192" y="1907341"/>
              <a:ext cx="1604010" cy="108585"/>
            </a:xfrm>
            <a:custGeom>
              <a:avLst/>
              <a:gdLst/>
              <a:ahLst/>
              <a:cxnLst/>
              <a:rect l="l" t="t" r="r" b="b"/>
              <a:pathLst>
                <a:path w="1604009" h="108585">
                  <a:moveTo>
                    <a:pt x="1498355" y="0"/>
                  </a:moveTo>
                  <a:lnTo>
                    <a:pt x="0" y="0"/>
                  </a:lnTo>
                  <a:lnTo>
                    <a:pt x="108246" y="108465"/>
                  </a:lnTo>
                  <a:lnTo>
                    <a:pt x="1603753" y="108465"/>
                  </a:lnTo>
                  <a:lnTo>
                    <a:pt x="1498355" y="0"/>
                  </a:lnTo>
                  <a:close/>
                </a:path>
              </a:pathLst>
            </a:custGeom>
            <a:ln w="5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58546" y="1479190"/>
              <a:ext cx="105410" cy="537210"/>
            </a:xfrm>
            <a:custGeom>
              <a:avLst/>
              <a:gdLst/>
              <a:ahLst/>
              <a:cxnLst/>
              <a:rect l="l" t="t" r="r" b="b"/>
              <a:pathLst>
                <a:path w="105409" h="537210">
                  <a:moveTo>
                    <a:pt x="105397" y="536618"/>
                  </a:moveTo>
                  <a:lnTo>
                    <a:pt x="0" y="428150"/>
                  </a:lnTo>
                  <a:lnTo>
                    <a:pt x="0" y="0"/>
                  </a:lnTo>
                  <a:lnTo>
                    <a:pt x="105397" y="108462"/>
                  </a:lnTo>
                  <a:lnTo>
                    <a:pt x="105397" y="53661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58547" y="1479188"/>
              <a:ext cx="105410" cy="537210"/>
            </a:xfrm>
            <a:custGeom>
              <a:avLst/>
              <a:gdLst/>
              <a:ahLst/>
              <a:cxnLst/>
              <a:rect l="l" t="t" r="r" b="b"/>
              <a:pathLst>
                <a:path w="105409" h="537210">
                  <a:moveTo>
                    <a:pt x="105397" y="536618"/>
                  </a:moveTo>
                  <a:lnTo>
                    <a:pt x="0" y="428152"/>
                  </a:lnTo>
                  <a:lnTo>
                    <a:pt x="0" y="0"/>
                  </a:lnTo>
                  <a:lnTo>
                    <a:pt x="105397" y="108465"/>
                  </a:lnTo>
                  <a:lnTo>
                    <a:pt x="105397" y="536618"/>
                  </a:lnTo>
                  <a:close/>
                </a:path>
              </a:pathLst>
            </a:custGeom>
            <a:ln w="5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72331" y="1560683"/>
            <a:ext cx="397510" cy="244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00" spc="5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  <a:endParaRPr sz="1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52697" y="2060195"/>
            <a:ext cx="322580" cy="2442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00" spc="5" dirty="0">
                <a:solidFill>
                  <a:schemeClr val="bg1"/>
                </a:solidFill>
                <a:latin typeface="Arial MT"/>
                <a:cs typeface="Arial MT"/>
              </a:rPr>
              <a:t>EI</a:t>
            </a:r>
            <a:r>
              <a:rPr sz="1500" dirty="0">
                <a:solidFill>
                  <a:schemeClr val="bg1"/>
                </a:solidFill>
                <a:latin typeface="Arial MT"/>
                <a:cs typeface="Arial MT"/>
              </a:rPr>
              <a:t>P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360192" y="1479188"/>
            <a:ext cx="1498600" cy="312265"/>
          </a:xfrm>
          <a:prstGeom prst="rect">
            <a:avLst/>
          </a:prstGeom>
          <a:solidFill>
            <a:srgbClr val="FFFFFF"/>
          </a:solidFill>
          <a:ln w="5707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635"/>
              </a:spcBef>
            </a:pPr>
            <a:r>
              <a:rPr sz="1500" spc="-5" dirty="0">
                <a:solidFill>
                  <a:schemeClr val="bg1"/>
                </a:solidFill>
                <a:latin typeface="Courier New"/>
                <a:cs typeface="Courier New"/>
              </a:rPr>
              <a:t>00000040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5940" y="1643888"/>
            <a:ext cx="1969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The CALL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instruction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pushes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00000025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onto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 stack, and loads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00000040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EIP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71800" y="3505200"/>
            <a:ext cx="5029200" cy="2133600"/>
            <a:chOff x="2971800" y="3505200"/>
            <a:chExt cx="5029200" cy="2133600"/>
          </a:xfrm>
        </p:grpSpPr>
        <p:sp>
          <p:nvSpPr>
            <p:cNvPr id="41" name="object 41"/>
            <p:cNvSpPr/>
            <p:nvPr/>
          </p:nvSpPr>
          <p:spPr>
            <a:xfrm>
              <a:off x="2971800" y="3505200"/>
              <a:ext cx="5029200" cy="2133600"/>
            </a:xfrm>
            <a:custGeom>
              <a:avLst/>
              <a:gdLst/>
              <a:ahLst/>
              <a:cxnLst/>
              <a:rect l="l" t="t" r="r" b="b"/>
              <a:pathLst>
                <a:path w="5029200" h="2133600">
                  <a:moveTo>
                    <a:pt x="50292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5029200" y="2133600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55954" y="4508779"/>
              <a:ext cx="1408430" cy="110489"/>
            </a:xfrm>
            <a:custGeom>
              <a:avLst/>
              <a:gdLst/>
              <a:ahLst/>
              <a:cxnLst/>
              <a:rect l="l" t="t" r="r" b="b"/>
              <a:pathLst>
                <a:path w="1408429" h="110489">
                  <a:moveTo>
                    <a:pt x="1408367" y="109902"/>
                  </a:moveTo>
                  <a:lnTo>
                    <a:pt x="109667" y="109902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408367" y="10990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55954" y="4508780"/>
              <a:ext cx="1408430" cy="110489"/>
            </a:xfrm>
            <a:custGeom>
              <a:avLst/>
              <a:gdLst/>
              <a:ahLst/>
              <a:cxnLst/>
              <a:rect l="l" t="t" r="r" b="b"/>
              <a:pathLst>
                <a:path w="1408429" h="110489">
                  <a:moveTo>
                    <a:pt x="1301585" y="0"/>
                  </a:moveTo>
                  <a:lnTo>
                    <a:pt x="0" y="0"/>
                  </a:lnTo>
                  <a:lnTo>
                    <a:pt x="109667" y="109902"/>
                  </a:lnTo>
                  <a:lnTo>
                    <a:pt x="1408367" y="109902"/>
                  </a:lnTo>
                  <a:lnTo>
                    <a:pt x="1301585" y="0"/>
                  </a:lnTo>
                  <a:close/>
                </a:path>
              </a:pathLst>
            </a:custGeom>
            <a:ln w="57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7540" y="4074955"/>
              <a:ext cx="107314" cy="544195"/>
            </a:xfrm>
            <a:custGeom>
              <a:avLst/>
              <a:gdLst/>
              <a:ahLst/>
              <a:cxnLst/>
              <a:rect l="l" t="t" r="r" b="b"/>
              <a:pathLst>
                <a:path w="107314" h="544195">
                  <a:moveTo>
                    <a:pt x="106781" y="543726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06781" y="109902"/>
                  </a:lnTo>
                  <a:lnTo>
                    <a:pt x="106781" y="54372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57540" y="4074956"/>
              <a:ext cx="107314" cy="544195"/>
            </a:xfrm>
            <a:custGeom>
              <a:avLst/>
              <a:gdLst/>
              <a:ahLst/>
              <a:cxnLst/>
              <a:rect l="l" t="t" r="r" b="b"/>
              <a:pathLst>
                <a:path w="107314" h="544195">
                  <a:moveTo>
                    <a:pt x="106781" y="543726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06781" y="109902"/>
                  </a:lnTo>
                  <a:lnTo>
                    <a:pt x="106781" y="543726"/>
                  </a:lnTo>
                  <a:close/>
                </a:path>
              </a:pathLst>
            </a:custGeom>
            <a:ln w="5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55956" y="4074954"/>
              <a:ext cx="1301750" cy="434340"/>
            </a:xfrm>
            <a:custGeom>
              <a:avLst/>
              <a:gdLst/>
              <a:ahLst/>
              <a:cxnLst/>
              <a:rect l="l" t="t" r="r" b="b"/>
              <a:pathLst>
                <a:path w="1301750" h="434339">
                  <a:moveTo>
                    <a:pt x="1301585" y="433824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301585" y="43382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55953" y="4074957"/>
              <a:ext cx="1301750" cy="434340"/>
            </a:xfrm>
            <a:custGeom>
              <a:avLst/>
              <a:gdLst/>
              <a:ahLst/>
              <a:cxnLst/>
              <a:rect l="l" t="t" r="r" b="b"/>
              <a:pathLst>
                <a:path w="1301750" h="434339">
                  <a:moveTo>
                    <a:pt x="1301585" y="433824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301585" y="433824"/>
                  </a:lnTo>
                  <a:close/>
                </a:path>
              </a:pathLst>
            </a:custGeom>
            <a:ln w="5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343544" y="4143236"/>
            <a:ext cx="93662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5" dirty="0">
                <a:solidFill>
                  <a:schemeClr val="bg1"/>
                </a:solidFill>
                <a:latin typeface="Courier New"/>
                <a:cs typeface="Courier New"/>
              </a:rPr>
              <a:t>00000025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152778" y="4225349"/>
            <a:ext cx="1957705" cy="1264285"/>
            <a:chOff x="3152778" y="4225349"/>
            <a:chExt cx="1957705" cy="1264285"/>
          </a:xfrm>
        </p:grpSpPr>
        <p:sp>
          <p:nvSpPr>
            <p:cNvPr id="50" name="object 50"/>
            <p:cNvSpPr/>
            <p:nvPr/>
          </p:nvSpPr>
          <p:spPr>
            <a:xfrm>
              <a:off x="3155954" y="4942604"/>
              <a:ext cx="1408430" cy="110489"/>
            </a:xfrm>
            <a:custGeom>
              <a:avLst/>
              <a:gdLst/>
              <a:ahLst/>
              <a:cxnLst/>
              <a:rect l="l" t="t" r="r" b="b"/>
              <a:pathLst>
                <a:path w="1408429" h="110489">
                  <a:moveTo>
                    <a:pt x="1408367" y="109902"/>
                  </a:moveTo>
                  <a:lnTo>
                    <a:pt x="109667" y="109902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408367" y="10990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55954" y="4942604"/>
              <a:ext cx="1408430" cy="110489"/>
            </a:xfrm>
            <a:custGeom>
              <a:avLst/>
              <a:gdLst/>
              <a:ahLst/>
              <a:cxnLst/>
              <a:rect l="l" t="t" r="r" b="b"/>
              <a:pathLst>
                <a:path w="1408429" h="110489">
                  <a:moveTo>
                    <a:pt x="1301585" y="0"/>
                  </a:moveTo>
                  <a:lnTo>
                    <a:pt x="0" y="0"/>
                  </a:lnTo>
                  <a:lnTo>
                    <a:pt x="109667" y="109902"/>
                  </a:lnTo>
                  <a:lnTo>
                    <a:pt x="1408367" y="109902"/>
                  </a:lnTo>
                  <a:lnTo>
                    <a:pt x="1301585" y="0"/>
                  </a:lnTo>
                  <a:close/>
                </a:path>
              </a:pathLst>
            </a:custGeom>
            <a:ln w="57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57540" y="4508780"/>
              <a:ext cx="107314" cy="544195"/>
            </a:xfrm>
            <a:custGeom>
              <a:avLst/>
              <a:gdLst/>
              <a:ahLst/>
              <a:cxnLst/>
              <a:rect l="l" t="t" r="r" b="b"/>
              <a:pathLst>
                <a:path w="107314" h="544195">
                  <a:moveTo>
                    <a:pt x="106781" y="543726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06781" y="109902"/>
                  </a:lnTo>
                  <a:lnTo>
                    <a:pt x="106781" y="54372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57540" y="4508780"/>
              <a:ext cx="107314" cy="544195"/>
            </a:xfrm>
            <a:custGeom>
              <a:avLst/>
              <a:gdLst/>
              <a:ahLst/>
              <a:cxnLst/>
              <a:rect l="l" t="t" r="r" b="b"/>
              <a:pathLst>
                <a:path w="107314" h="544195">
                  <a:moveTo>
                    <a:pt x="106781" y="543726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06781" y="109902"/>
                  </a:lnTo>
                  <a:lnTo>
                    <a:pt x="106781" y="543726"/>
                  </a:lnTo>
                  <a:close/>
                </a:path>
              </a:pathLst>
            </a:custGeom>
            <a:ln w="5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5956" y="4508779"/>
              <a:ext cx="1301750" cy="434340"/>
            </a:xfrm>
            <a:custGeom>
              <a:avLst/>
              <a:gdLst/>
              <a:ahLst/>
              <a:cxnLst/>
              <a:rect l="l" t="t" r="r" b="b"/>
              <a:pathLst>
                <a:path w="1301750" h="434339">
                  <a:moveTo>
                    <a:pt x="1301585" y="433824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301585" y="433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55953" y="4508781"/>
              <a:ext cx="1301750" cy="434340"/>
            </a:xfrm>
            <a:custGeom>
              <a:avLst/>
              <a:gdLst/>
              <a:ahLst/>
              <a:cxnLst/>
              <a:rect l="l" t="t" r="r" b="b"/>
              <a:pathLst>
                <a:path w="1301750" h="434339">
                  <a:moveTo>
                    <a:pt x="1301585" y="433824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301585" y="433824"/>
                  </a:lnTo>
                  <a:close/>
                </a:path>
              </a:pathLst>
            </a:custGeom>
            <a:ln w="5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5954" y="5376426"/>
              <a:ext cx="1408430" cy="110489"/>
            </a:xfrm>
            <a:custGeom>
              <a:avLst/>
              <a:gdLst/>
              <a:ahLst/>
              <a:cxnLst/>
              <a:rect l="l" t="t" r="r" b="b"/>
              <a:pathLst>
                <a:path w="1408429" h="110489">
                  <a:moveTo>
                    <a:pt x="1408367" y="109905"/>
                  </a:moveTo>
                  <a:lnTo>
                    <a:pt x="109667" y="109905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408367" y="10990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55954" y="5376428"/>
              <a:ext cx="1408430" cy="110489"/>
            </a:xfrm>
            <a:custGeom>
              <a:avLst/>
              <a:gdLst/>
              <a:ahLst/>
              <a:cxnLst/>
              <a:rect l="l" t="t" r="r" b="b"/>
              <a:pathLst>
                <a:path w="1408429" h="110489">
                  <a:moveTo>
                    <a:pt x="1301585" y="0"/>
                  </a:moveTo>
                  <a:lnTo>
                    <a:pt x="0" y="0"/>
                  </a:lnTo>
                  <a:lnTo>
                    <a:pt x="109667" y="109902"/>
                  </a:lnTo>
                  <a:lnTo>
                    <a:pt x="1408367" y="109902"/>
                  </a:lnTo>
                  <a:lnTo>
                    <a:pt x="1301585" y="0"/>
                  </a:lnTo>
                  <a:close/>
                </a:path>
              </a:pathLst>
            </a:custGeom>
            <a:ln w="57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57540" y="4942606"/>
              <a:ext cx="107314" cy="544195"/>
            </a:xfrm>
            <a:custGeom>
              <a:avLst/>
              <a:gdLst/>
              <a:ahLst/>
              <a:cxnLst/>
              <a:rect l="l" t="t" r="r" b="b"/>
              <a:pathLst>
                <a:path w="107314" h="544195">
                  <a:moveTo>
                    <a:pt x="106781" y="543726"/>
                  </a:moveTo>
                  <a:lnTo>
                    <a:pt x="0" y="433821"/>
                  </a:lnTo>
                  <a:lnTo>
                    <a:pt x="0" y="0"/>
                  </a:lnTo>
                  <a:lnTo>
                    <a:pt x="106781" y="109899"/>
                  </a:lnTo>
                  <a:lnTo>
                    <a:pt x="106781" y="54372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57540" y="4942604"/>
              <a:ext cx="107314" cy="544195"/>
            </a:xfrm>
            <a:custGeom>
              <a:avLst/>
              <a:gdLst/>
              <a:ahLst/>
              <a:cxnLst/>
              <a:rect l="l" t="t" r="r" b="b"/>
              <a:pathLst>
                <a:path w="107314" h="544195">
                  <a:moveTo>
                    <a:pt x="106781" y="543726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06781" y="109902"/>
                  </a:lnTo>
                  <a:lnTo>
                    <a:pt x="106781" y="543726"/>
                  </a:lnTo>
                  <a:close/>
                </a:path>
              </a:pathLst>
            </a:custGeom>
            <a:ln w="5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55956" y="4942606"/>
              <a:ext cx="1301750" cy="434340"/>
            </a:xfrm>
            <a:custGeom>
              <a:avLst/>
              <a:gdLst/>
              <a:ahLst/>
              <a:cxnLst/>
              <a:rect l="l" t="t" r="r" b="b"/>
              <a:pathLst>
                <a:path w="1301750" h="434339">
                  <a:moveTo>
                    <a:pt x="1301585" y="433821"/>
                  </a:moveTo>
                  <a:lnTo>
                    <a:pt x="0" y="433821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301585" y="4338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55953" y="4942606"/>
              <a:ext cx="1301750" cy="434340"/>
            </a:xfrm>
            <a:custGeom>
              <a:avLst/>
              <a:gdLst/>
              <a:ahLst/>
              <a:cxnLst/>
              <a:rect l="l" t="t" r="r" b="b"/>
              <a:pathLst>
                <a:path w="1301750" h="434339">
                  <a:moveTo>
                    <a:pt x="1301585" y="433824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301585" y="0"/>
                  </a:lnTo>
                  <a:lnTo>
                    <a:pt x="1301585" y="433824"/>
                  </a:lnTo>
                  <a:close/>
                </a:path>
              </a:pathLst>
            </a:custGeom>
            <a:ln w="5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89430" y="4291868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459" y="0"/>
                  </a:moveTo>
                  <a:lnTo>
                    <a:pt x="0" y="0"/>
                  </a:lnTo>
                </a:path>
              </a:pathLst>
            </a:custGeom>
            <a:ln w="57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73990" y="4225349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2755" y="133039"/>
                  </a:moveTo>
                  <a:lnTo>
                    <a:pt x="0" y="66519"/>
                  </a:lnTo>
                  <a:lnTo>
                    <a:pt x="132755" y="0"/>
                  </a:lnTo>
                  <a:lnTo>
                    <a:pt x="132755" y="1330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202129" y="4157696"/>
            <a:ext cx="402590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20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  <a:endParaRPr sz="1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44262" y="4655148"/>
            <a:ext cx="32702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15" dirty="0">
                <a:solidFill>
                  <a:schemeClr val="bg1"/>
                </a:solidFill>
                <a:latin typeface="Arial MT"/>
                <a:cs typeface="Arial MT"/>
              </a:rPr>
              <a:t>EIP</a:t>
            </a:r>
            <a:endParaRPr sz="1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185964" y="4071781"/>
            <a:ext cx="1631314" cy="550545"/>
            <a:chOff x="6185964" y="4071781"/>
            <a:chExt cx="1631314" cy="550545"/>
          </a:xfrm>
        </p:grpSpPr>
        <p:sp>
          <p:nvSpPr>
            <p:cNvPr id="67" name="object 67"/>
            <p:cNvSpPr/>
            <p:nvPr/>
          </p:nvSpPr>
          <p:spPr>
            <a:xfrm>
              <a:off x="6189139" y="4508779"/>
              <a:ext cx="1624965" cy="110489"/>
            </a:xfrm>
            <a:custGeom>
              <a:avLst/>
              <a:gdLst/>
              <a:ahLst/>
              <a:cxnLst/>
              <a:rect l="l" t="t" r="r" b="b"/>
              <a:pathLst>
                <a:path w="1624965" h="110489">
                  <a:moveTo>
                    <a:pt x="1624817" y="109902"/>
                  </a:moveTo>
                  <a:lnTo>
                    <a:pt x="106781" y="109902"/>
                  </a:lnTo>
                  <a:lnTo>
                    <a:pt x="0" y="0"/>
                  </a:lnTo>
                  <a:lnTo>
                    <a:pt x="1515149" y="0"/>
                  </a:lnTo>
                  <a:lnTo>
                    <a:pt x="1624817" y="10990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89140" y="4508780"/>
              <a:ext cx="1624965" cy="110489"/>
            </a:xfrm>
            <a:custGeom>
              <a:avLst/>
              <a:gdLst/>
              <a:ahLst/>
              <a:cxnLst/>
              <a:rect l="l" t="t" r="r" b="b"/>
              <a:pathLst>
                <a:path w="1624965" h="110489">
                  <a:moveTo>
                    <a:pt x="1515149" y="0"/>
                  </a:moveTo>
                  <a:lnTo>
                    <a:pt x="0" y="0"/>
                  </a:lnTo>
                  <a:lnTo>
                    <a:pt x="106781" y="109902"/>
                  </a:lnTo>
                  <a:lnTo>
                    <a:pt x="1624817" y="109902"/>
                  </a:lnTo>
                  <a:lnTo>
                    <a:pt x="1515149" y="0"/>
                  </a:lnTo>
                  <a:close/>
                </a:path>
              </a:pathLst>
            </a:custGeom>
            <a:ln w="57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704288" y="4074955"/>
              <a:ext cx="109855" cy="544195"/>
            </a:xfrm>
            <a:custGeom>
              <a:avLst/>
              <a:gdLst/>
              <a:ahLst/>
              <a:cxnLst/>
              <a:rect l="l" t="t" r="r" b="b"/>
              <a:pathLst>
                <a:path w="109854" h="544195">
                  <a:moveTo>
                    <a:pt x="109670" y="543726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09670" y="109902"/>
                  </a:lnTo>
                  <a:lnTo>
                    <a:pt x="109670" y="54372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704290" y="4074956"/>
              <a:ext cx="109855" cy="544195"/>
            </a:xfrm>
            <a:custGeom>
              <a:avLst/>
              <a:gdLst/>
              <a:ahLst/>
              <a:cxnLst/>
              <a:rect l="l" t="t" r="r" b="b"/>
              <a:pathLst>
                <a:path w="109854" h="544195">
                  <a:moveTo>
                    <a:pt x="109667" y="543726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09667" y="109902"/>
                  </a:lnTo>
                  <a:lnTo>
                    <a:pt x="109667" y="543726"/>
                  </a:lnTo>
                  <a:close/>
                </a:path>
              </a:pathLst>
            </a:custGeom>
            <a:ln w="5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89139" y="4074954"/>
              <a:ext cx="1515745" cy="434340"/>
            </a:xfrm>
            <a:custGeom>
              <a:avLst/>
              <a:gdLst/>
              <a:ahLst/>
              <a:cxnLst/>
              <a:rect l="l" t="t" r="r" b="b"/>
              <a:pathLst>
                <a:path w="1515745" h="434339">
                  <a:moveTo>
                    <a:pt x="1515149" y="433824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515149" y="0"/>
                  </a:lnTo>
                  <a:lnTo>
                    <a:pt x="1515149" y="433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89139" y="4074957"/>
              <a:ext cx="1515745" cy="434340"/>
            </a:xfrm>
            <a:custGeom>
              <a:avLst/>
              <a:gdLst/>
              <a:ahLst/>
              <a:cxnLst/>
              <a:rect l="l" t="t" r="r" b="b"/>
              <a:pathLst>
                <a:path w="1515745" h="434339">
                  <a:moveTo>
                    <a:pt x="1515149" y="433824"/>
                  </a:moveTo>
                  <a:lnTo>
                    <a:pt x="0" y="433824"/>
                  </a:lnTo>
                  <a:lnTo>
                    <a:pt x="0" y="0"/>
                  </a:lnTo>
                  <a:lnTo>
                    <a:pt x="1515149" y="0"/>
                  </a:lnTo>
                  <a:lnTo>
                    <a:pt x="1515149" y="433824"/>
                  </a:lnTo>
                  <a:close/>
                </a:path>
              </a:pathLst>
            </a:custGeom>
            <a:ln w="57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483512" y="4143236"/>
            <a:ext cx="93662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00" spc="5" dirty="0">
                <a:solidFill>
                  <a:schemeClr val="bg1"/>
                </a:solidFill>
                <a:latin typeface="Courier New"/>
                <a:cs typeface="Courier New"/>
              </a:rPr>
              <a:t>00000025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796645" y="3632455"/>
            <a:ext cx="3235325" cy="451484"/>
            <a:chOff x="3796645" y="3632455"/>
            <a:chExt cx="3235325" cy="451484"/>
          </a:xfrm>
        </p:grpSpPr>
        <p:sp>
          <p:nvSpPr>
            <p:cNvPr id="75" name="object 75"/>
            <p:cNvSpPr/>
            <p:nvPr/>
          </p:nvSpPr>
          <p:spPr>
            <a:xfrm>
              <a:off x="3805303" y="3641132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433824"/>
                  </a:moveTo>
                  <a:lnTo>
                    <a:pt x="0" y="0"/>
                  </a:lnTo>
                </a:path>
              </a:pathLst>
            </a:custGeom>
            <a:ln w="1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05303" y="3641132"/>
              <a:ext cx="3140075" cy="0"/>
            </a:xfrm>
            <a:custGeom>
              <a:avLst/>
              <a:gdLst/>
              <a:ahLst/>
              <a:cxnLst/>
              <a:rect l="l" t="t" r="r" b="b"/>
              <a:pathLst>
                <a:path w="3140075">
                  <a:moveTo>
                    <a:pt x="0" y="0"/>
                  </a:moveTo>
                  <a:lnTo>
                    <a:pt x="3139967" y="0"/>
                  </a:lnTo>
                </a:path>
              </a:pathLst>
            </a:custGeom>
            <a:ln w="173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945271" y="3641132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39">
                  <a:moveTo>
                    <a:pt x="0" y="0"/>
                  </a:moveTo>
                  <a:lnTo>
                    <a:pt x="0" y="433824"/>
                  </a:lnTo>
                </a:path>
              </a:pathLst>
            </a:custGeom>
            <a:ln w="17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867349" y="3996868"/>
              <a:ext cx="156210" cy="78105"/>
            </a:xfrm>
            <a:custGeom>
              <a:avLst/>
              <a:gdLst/>
              <a:ahLst/>
              <a:cxnLst/>
              <a:rect l="l" t="t" r="r" b="b"/>
              <a:pathLst>
                <a:path w="156209" h="78104">
                  <a:moveTo>
                    <a:pt x="0" y="0"/>
                  </a:moveTo>
                  <a:lnTo>
                    <a:pt x="77921" y="78088"/>
                  </a:lnTo>
                  <a:lnTo>
                    <a:pt x="155843" y="0"/>
                  </a:lnTo>
                </a:path>
              </a:pathLst>
            </a:custGeom>
            <a:ln w="17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535940" y="4082288"/>
            <a:ext cx="2095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The RET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instruction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pops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00000025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EIP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39081" y="5682551"/>
            <a:ext cx="34474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(stack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shown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before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RET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executes)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5335" y="253504"/>
            <a:ext cx="714046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Nested</a:t>
            </a:r>
            <a:r>
              <a:rPr spc="-50" dirty="0"/>
              <a:t> </a:t>
            </a:r>
            <a:r>
              <a:rPr spc="-5" dirty="0"/>
              <a:t>Procedure</a:t>
            </a:r>
            <a:r>
              <a:rPr spc="-55" dirty="0"/>
              <a:t> </a:t>
            </a:r>
            <a:r>
              <a:rPr spc="-5" dirty="0"/>
              <a:t>Calls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914400" y="914400"/>
            <a:ext cx="2133600" cy="5257800"/>
          </a:xfrm>
          <a:custGeom>
            <a:avLst/>
            <a:gdLst/>
            <a:ahLst/>
            <a:cxnLst/>
            <a:rect l="l" t="t" r="r" b="b"/>
            <a:pathLst>
              <a:path w="2133600" h="5257800">
                <a:moveTo>
                  <a:pt x="2133600" y="0"/>
                </a:moveTo>
                <a:lnTo>
                  <a:pt x="0" y="0"/>
                </a:lnTo>
                <a:lnTo>
                  <a:pt x="0" y="5257800"/>
                </a:lnTo>
                <a:lnTo>
                  <a:pt x="2133600" y="5257800"/>
                </a:lnTo>
                <a:lnTo>
                  <a:pt x="21336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400" y="914400"/>
            <a:ext cx="2133600" cy="52578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14960">
              <a:lnSpc>
                <a:spcPts val="1500"/>
              </a:lnSpc>
              <a:spcBef>
                <a:spcPts val="740"/>
              </a:spcBef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main</a:t>
            </a:r>
            <a:r>
              <a:rPr sz="1250" b="1" spc="-5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PROC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>
              <a:lnSpc>
                <a:spcPts val="1495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>
              <a:lnSpc>
                <a:spcPts val="1495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 marR="674370">
              <a:lnSpc>
                <a:spcPts val="1500"/>
              </a:lnSpc>
              <a:spcBef>
                <a:spcPts val="45"/>
              </a:spcBef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call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Sub1 </a:t>
            </a:r>
            <a:r>
              <a:rPr sz="1250" b="1" spc="-73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exit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14960">
              <a:lnSpc>
                <a:spcPts val="1440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main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ENDP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14960">
              <a:lnSpc>
                <a:spcPts val="1500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Sub1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PROC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>
              <a:lnSpc>
                <a:spcPts val="1495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>
              <a:lnSpc>
                <a:spcPts val="1495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 marR="674370">
              <a:lnSpc>
                <a:spcPts val="1500"/>
              </a:lnSpc>
              <a:spcBef>
                <a:spcPts val="50"/>
              </a:spcBef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call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Sub2 </a:t>
            </a:r>
            <a:r>
              <a:rPr sz="1250" b="1" spc="-73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ret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14960">
              <a:lnSpc>
                <a:spcPts val="1440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Sub1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ENDP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14960">
              <a:lnSpc>
                <a:spcPts val="1500"/>
              </a:lnSpc>
              <a:spcBef>
                <a:spcPts val="5"/>
              </a:spcBef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Sub2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PROC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>
              <a:lnSpc>
                <a:spcPts val="1495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>
              <a:lnSpc>
                <a:spcPts val="1495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 marR="674370">
              <a:lnSpc>
                <a:spcPts val="1500"/>
              </a:lnSpc>
              <a:spcBef>
                <a:spcPts val="45"/>
              </a:spcBef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call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Sub3 </a:t>
            </a:r>
            <a:r>
              <a:rPr sz="1250" b="1" spc="-73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ret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14960">
              <a:lnSpc>
                <a:spcPts val="1440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Sub2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ENDP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14960">
              <a:lnSpc>
                <a:spcPts val="1500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Sub3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PROC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>
              <a:lnSpc>
                <a:spcPts val="1495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598805">
              <a:lnSpc>
                <a:spcPts val="1495"/>
              </a:lnSpc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314960" marR="958215" indent="283845">
              <a:lnSpc>
                <a:spcPts val="1500"/>
              </a:lnSpc>
              <a:spcBef>
                <a:spcPts val="50"/>
              </a:spcBef>
            </a:pP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ret </a:t>
            </a:r>
            <a:r>
              <a:rPr sz="1250" b="1" spc="-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Sub3</a:t>
            </a:r>
            <a:r>
              <a:rPr sz="1250" b="1" spc="-8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250" b="1" spc="-10" dirty="0">
                <a:solidFill>
                  <a:schemeClr val="bg1"/>
                </a:solidFill>
                <a:latin typeface="Courier New"/>
                <a:cs typeface="Courier New"/>
              </a:rPr>
              <a:t>ENDP</a:t>
            </a:r>
            <a:endParaRPr sz="125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2945" y="1127369"/>
            <a:ext cx="6298565" cy="4746625"/>
            <a:chOff x="1092945" y="1127369"/>
            <a:chExt cx="6298565" cy="4746625"/>
          </a:xfrm>
        </p:grpSpPr>
        <p:sp>
          <p:nvSpPr>
            <p:cNvPr id="7" name="object 7"/>
            <p:cNvSpPr/>
            <p:nvPr/>
          </p:nvSpPr>
          <p:spPr>
            <a:xfrm>
              <a:off x="2222677" y="1682001"/>
              <a:ext cx="665480" cy="737235"/>
            </a:xfrm>
            <a:custGeom>
              <a:avLst/>
              <a:gdLst/>
              <a:ahLst/>
              <a:cxnLst/>
              <a:rect l="l" t="t" r="r" b="b"/>
              <a:pathLst>
                <a:path w="665480" h="737235">
                  <a:moveTo>
                    <a:pt x="295698" y="0"/>
                  </a:moveTo>
                  <a:lnTo>
                    <a:pt x="362041" y="15195"/>
                  </a:lnTo>
                  <a:lnTo>
                    <a:pt x="420802" y="30390"/>
                  </a:lnTo>
                  <a:lnTo>
                    <a:pt x="473876" y="49384"/>
                  </a:lnTo>
                  <a:lnTo>
                    <a:pt x="521264" y="66479"/>
                  </a:lnTo>
                  <a:lnTo>
                    <a:pt x="561069" y="87372"/>
                  </a:lnTo>
                  <a:lnTo>
                    <a:pt x="595188" y="108266"/>
                  </a:lnTo>
                  <a:lnTo>
                    <a:pt x="642576" y="153851"/>
                  </a:lnTo>
                  <a:lnTo>
                    <a:pt x="665322" y="205135"/>
                  </a:lnTo>
                  <a:lnTo>
                    <a:pt x="665322" y="231727"/>
                  </a:lnTo>
                  <a:lnTo>
                    <a:pt x="648262" y="290609"/>
                  </a:lnTo>
                  <a:lnTo>
                    <a:pt x="604666" y="353289"/>
                  </a:lnTo>
                  <a:lnTo>
                    <a:pt x="574338" y="385579"/>
                  </a:lnTo>
                  <a:lnTo>
                    <a:pt x="536428" y="419768"/>
                  </a:lnTo>
                  <a:lnTo>
                    <a:pt x="492831" y="455857"/>
                  </a:lnTo>
                  <a:lnTo>
                    <a:pt x="441652" y="491946"/>
                  </a:lnTo>
                  <a:lnTo>
                    <a:pt x="384787" y="529934"/>
                  </a:lnTo>
                  <a:lnTo>
                    <a:pt x="320340" y="569821"/>
                  </a:lnTo>
                  <a:lnTo>
                    <a:pt x="250206" y="609709"/>
                  </a:lnTo>
                  <a:lnTo>
                    <a:pt x="172490" y="651496"/>
                  </a:lnTo>
                  <a:lnTo>
                    <a:pt x="89088" y="693283"/>
                  </a:lnTo>
                  <a:lnTo>
                    <a:pt x="0" y="736969"/>
                  </a:lnTo>
                </a:path>
              </a:pathLst>
            </a:custGeom>
            <a:ln w="3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3916" y="2371485"/>
              <a:ext cx="96670" cy="778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24573" y="4371559"/>
              <a:ext cx="663575" cy="704850"/>
            </a:xfrm>
            <a:custGeom>
              <a:avLst/>
              <a:gdLst/>
              <a:ahLst/>
              <a:cxnLst/>
              <a:rect l="l" t="t" r="r" b="b"/>
              <a:pathLst>
                <a:path w="663575" h="704850">
                  <a:moveTo>
                    <a:pt x="293803" y="0"/>
                  </a:moveTo>
                  <a:lnTo>
                    <a:pt x="360146" y="18994"/>
                  </a:lnTo>
                  <a:lnTo>
                    <a:pt x="418906" y="37988"/>
                  </a:lnTo>
                  <a:lnTo>
                    <a:pt x="471980" y="58881"/>
                  </a:lnTo>
                  <a:lnTo>
                    <a:pt x="519368" y="79775"/>
                  </a:lnTo>
                  <a:lnTo>
                    <a:pt x="559174" y="102567"/>
                  </a:lnTo>
                  <a:lnTo>
                    <a:pt x="593293" y="125360"/>
                  </a:lnTo>
                  <a:lnTo>
                    <a:pt x="640680" y="172845"/>
                  </a:lnTo>
                  <a:lnTo>
                    <a:pt x="663426" y="224129"/>
                  </a:lnTo>
                  <a:lnTo>
                    <a:pt x="663426" y="250721"/>
                  </a:lnTo>
                  <a:lnTo>
                    <a:pt x="646367" y="307703"/>
                  </a:lnTo>
                  <a:lnTo>
                    <a:pt x="604666" y="366585"/>
                  </a:lnTo>
                  <a:lnTo>
                    <a:pt x="572442" y="396975"/>
                  </a:lnTo>
                  <a:lnTo>
                    <a:pt x="534532" y="427366"/>
                  </a:lnTo>
                  <a:lnTo>
                    <a:pt x="490935" y="459656"/>
                  </a:lnTo>
                  <a:lnTo>
                    <a:pt x="439757" y="491946"/>
                  </a:lnTo>
                  <a:lnTo>
                    <a:pt x="382892" y="526135"/>
                  </a:lnTo>
                  <a:lnTo>
                    <a:pt x="318444" y="560324"/>
                  </a:lnTo>
                  <a:lnTo>
                    <a:pt x="248311" y="596413"/>
                  </a:lnTo>
                  <a:lnTo>
                    <a:pt x="172490" y="630602"/>
                  </a:lnTo>
                  <a:lnTo>
                    <a:pt x="89088" y="668590"/>
                  </a:lnTo>
                  <a:lnTo>
                    <a:pt x="0" y="704679"/>
                  </a:lnTo>
                </a:path>
              </a:pathLst>
            </a:custGeom>
            <a:ln w="3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3915" y="5028753"/>
              <a:ext cx="96670" cy="816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22677" y="3017283"/>
              <a:ext cx="636905" cy="756285"/>
            </a:xfrm>
            <a:custGeom>
              <a:avLst/>
              <a:gdLst/>
              <a:ahLst/>
              <a:cxnLst/>
              <a:rect l="l" t="t" r="r" b="b"/>
              <a:pathLst>
                <a:path w="636905" h="756285">
                  <a:moveTo>
                    <a:pt x="278639" y="0"/>
                  </a:moveTo>
                  <a:lnTo>
                    <a:pt x="341190" y="18994"/>
                  </a:lnTo>
                  <a:lnTo>
                    <a:pt x="399951" y="37988"/>
                  </a:lnTo>
                  <a:lnTo>
                    <a:pt x="451130" y="58881"/>
                  </a:lnTo>
                  <a:lnTo>
                    <a:pt x="494726" y="79775"/>
                  </a:lnTo>
                  <a:lnTo>
                    <a:pt x="534532" y="102567"/>
                  </a:lnTo>
                  <a:lnTo>
                    <a:pt x="566756" y="125360"/>
                  </a:lnTo>
                  <a:lnTo>
                    <a:pt x="614143" y="174745"/>
                  </a:lnTo>
                  <a:lnTo>
                    <a:pt x="634994" y="227928"/>
                  </a:lnTo>
                  <a:lnTo>
                    <a:pt x="636889" y="256419"/>
                  </a:lnTo>
                  <a:lnTo>
                    <a:pt x="631203" y="284910"/>
                  </a:lnTo>
                  <a:lnTo>
                    <a:pt x="602770" y="347591"/>
                  </a:lnTo>
                  <a:lnTo>
                    <a:pt x="580024" y="379881"/>
                  </a:lnTo>
                  <a:lnTo>
                    <a:pt x="549696" y="412171"/>
                  </a:lnTo>
                  <a:lnTo>
                    <a:pt x="513681" y="446360"/>
                  </a:lnTo>
                  <a:lnTo>
                    <a:pt x="470085" y="482449"/>
                  </a:lnTo>
                  <a:lnTo>
                    <a:pt x="422697" y="518537"/>
                  </a:lnTo>
                  <a:lnTo>
                    <a:pt x="367728" y="554626"/>
                  </a:lnTo>
                  <a:lnTo>
                    <a:pt x="307071" y="592614"/>
                  </a:lnTo>
                  <a:lnTo>
                    <a:pt x="238833" y="632502"/>
                  </a:lnTo>
                  <a:lnTo>
                    <a:pt x="164908" y="672389"/>
                  </a:lnTo>
                  <a:lnTo>
                    <a:pt x="85297" y="714176"/>
                  </a:lnTo>
                  <a:lnTo>
                    <a:pt x="0" y="755963"/>
                  </a:lnTo>
                </a:path>
              </a:pathLst>
            </a:custGeom>
            <a:ln w="3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3915" y="3723863"/>
              <a:ext cx="96670" cy="797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96746" y="1129274"/>
              <a:ext cx="70485" cy="953769"/>
            </a:xfrm>
            <a:custGeom>
              <a:avLst/>
              <a:gdLst/>
              <a:ahLst/>
              <a:cxnLst/>
              <a:rect l="l" t="t" r="r" b="b"/>
              <a:pathLst>
                <a:path w="70484" h="953769">
                  <a:moveTo>
                    <a:pt x="0" y="0"/>
                  </a:moveTo>
                  <a:lnTo>
                    <a:pt x="0" y="953501"/>
                  </a:lnTo>
                </a:path>
                <a:path w="70484" h="953769">
                  <a:moveTo>
                    <a:pt x="0" y="0"/>
                  </a:moveTo>
                  <a:lnTo>
                    <a:pt x="70133" y="0"/>
                  </a:lnTo>
                </a:path>
              </a:pathLst>
            </a:custGeom>
            <a:ln w="3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6746" y="2082776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33" y="0"/>
                  </a:lnTo>
                </a:path>
              </a:pathLst>
            </a:custGeom>
            <a:ln w="3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6746" y="2449361"/>
              <a:ext cx="70485" cy="953769"/>
            </a:xfrm>
            <a:custGeom>
              <a:avLst/>
              <a:gdLst/>
              <a:ahLst/>
              <a:cxnLst/>
              <a:rect l="l" t="t" r="r" b="b"/>
              <a:pathLst>
                <a:path w="70484" h="953770">
                  <a:moveTo>
                    <a:pt x="0" y="0"/>
                  </a:moveTo>
                  <a:lnTo>
                    <a:pt x="0" y="953501"/>
                  </a:lnTo>
                </a:path>
                <a:path w="70484" h="953770">
                  <a:moveTo>
                    <a:pt x="0" y="0"/>
                  </a:moveTo>
                  <a:lnTo>
                    <a:pt x="70133" y="0"/>
                  </a:lnTo>
                </a:path>
              </a:pathLst>
            </a:custGeom>
            <a:ln w="3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6746" y="340286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33" y="0"/>
                  </a:lnTo>
                </a:path>
              </a:pathLst>
            </a:custGeom>
            <a:ln w="3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4850" y="3775146"/>
              <a:ext cx="70485" cy="951865"/>
            </a:xfrm>
            <a:custGeom>
              <a:avLst/>
              <a:gdLst/>
              <a:ahLst/>
              <a:cxnLst/>
              <a:rect l="l" t="t" r="r" b="b"/>
              <a:pathLst>
                <a:path w="70484" h="951864">
                  <a:moveTo>
                    <a:pt x="0" y="0"/>
                  </a:moveTo>
                  <a:lnTo>
                    <a:pt x="0" y="951602"/>
                  </a:lnTo>
                </a:path>
                <a:path w="70484" h="951864">
                  <a:moveTo>
                    <a:pt x="0" y="0"/>
                  </a:moveTo>
                  <a:lnTo>
                    <a:pt x="70133" y="0"/>
                  </a:lnTo>
                </a:path>
              </a:pathLst>
            </a:custGeom>
            <a:ln w="3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4850" y="4726748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33" y="0"/>
                  </a:lnTo>
                </a:path>
              </a:pathLst>
            </a:custGeom>
            <a:ln w="3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6746" y="5085736"/>
              <a:ext cx="70485" cy="786765"/>
            </a:xfrm>
            <a:custGeom>
              <a:avLst/>
              <a:gdLst/>
              <a:ahLst/>
              <a:cxnLst/>
              <a:rect l="l" t="t" r="r" b="b"/>
              <a:pathLst>
                <a:path w="70484" h="786764">
                  <a:moveTo>
                    <a:pt x="0" y="0"/>
                  </a:moveTo>
                  <a:lnTo>
                    <a:pt x="0" y="786353"/>
                  </a:lnTo>
                </a:path>
                <a:path w="70484" h="786764">
                  <a:moveTo>
                    <a:pt x="0" y="0"/>
                  </a:moveTo>
                  <a:lnTo>
                    <a:pt x="70133" y="0"/>
                  </a:lnTo>
                </a:path>
              </a:pathLst>
            </a:custGeom>
            <a:ln w="3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745" y="5870190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4">
                  <a:moveTo>
                    <a:pt x="0" y="0"/>
                  </a:moveTo>
                  <a:lnTo>
                    <a:pt x="70133" y="0"/>
                  </a:lnTo>
                </a:path>
              </a:pathLst>
            </a:custGeom>
            <a:ln w="3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800" y="2514600"/>
              <a:ext cx="3276600" cy="2286000"/>
            </a:xfrm>
            <a:custGeom>
              <a:avLst/>
              <a:gdLst/>
              <a:ahLst/>
              <a:cxnLst/>
              <a:rect l="l" t="t" r="r" b="b"/>
              <a:pathLst>
                <a:path w="3276600" h="2286000">
                  <a:moveTo>
                    <a:pt x="3276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3276600" y="2286000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00611" y="3158022"/>
              <a:ext cx="1939925" cy="116205"/>
            </a:xfrm>
            <a:custGeom>
              <a:avLst/>
              <a:gdLst/>
              <a:ahLst/>
              <a:cxnLst/>
              <a:rect l="l" t="t" r="r" b="b"/>
              <a:pathLst>
                <a:path w="1939925" h="116204">
                  <a:moveTo>
                    <a:pt x="1939569" y="115888"/>
                  </a:moveTo>
                  <a:lnTo>
                    <a:pt x="115522" y="115888"/>
                  </a:lnTo>
                  <a:lnTo>
                    <a:pt x="0" y="0"/>
                  </a:lnTo>
                  <a:lnTo>
                    <a:pt x="1827086" y="0"/>
                  </a:lnTo>
                  <a:lnTo>
                    <a:pt x="1939569" y="11588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0611" y="3158023"/>
              <a:ext cx="1939925" cy="116205"/>
            </a:xfrm>
            <a:custGeom>
              <a:avLst/>
              <a:gdLst/>
              <a:ahLst/>
              <a:cxnLst/>
              <a:rect l="l" t="t" r="r" b="b"/>
              <a:pathLst>
                <a:path w="1939925" h="116204">
                  <a:moveTo>
                    <a:pt x="1827086" y="0"/>
                  </a:moveTo>
                  <a:lnTo>
                    <a:pt x="0" y="0"/>
                  </a:lnTo>
                  <a:lnTo>
                    <a:pt x="115522" y="115888"/>
                  </a:lnTo>
                  <a:lnTo>
                    <a:pt x="1939569" y="115888"/>
                  </a:lnTo>
                  <a:lnTo>
                    <a:pt x="1827086" y="0"/>
                  </a:lnTo>
                  <a:close/>
                </a:path>
              </a:pathLst>
            </a:custGeom>
            <a:ln w="6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27698" y="2700567"/>
              <a:ext cx="113030" cy="573405"/>
            </a:xfrm>
            <a:custGeom>
              <a:avLst/>
              <a:gdLst/>
              <a:ahLst/>
              <a:cxnLst/>
              <a:rect l="l" t="t" r="r" b="b"/>
              <a:pathLst>
                <a:path w="113029" h="573404">
                  <a:moveTo>
                    <a:pt x="112482" y="573345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12482" y="115885"/>
                  </a:lnTo>
                  <a:lnTo>
                    <a:pt x="112482" y="57334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27697" y="2700566"/>
              <a:ext cx="113030" cy="573405"/>
            </a:xfrm>
            <a:custGeom>
              <a:avLst/>
              <a:gdLst/>
              <a:ahLst/>
              <a:cxnLst/>
              <a:rect l="l" t="t" r="r" b="b"/>
              <a:pathLst>
                <a:path w="113029" h="573404">
                  <a:moveTo>
                    <a:pt x="112482" y="573345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12482" y="115888"/>
                  </a:lnTo>
                  <a:lnTo>
                    <a:pt x="112482" y="573345"/>
                  </a:lnTo>
                  <a:close/>
                </a:path>
              </a:pathLst>
            </a:custGeom>
            <a:ln w="6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00610" y="2700566"/>
              <a:ext cx="1827530" cy="457834"/>
            </a:xfrm>
            <a:custGeom>
              <a:avLst/>
              <a:gdLst/>
              <a:ahLst/>
              <a:cxnLst/>
              <a:rect l="l" t="t" r="r" b="b"/>
              <a:pathLst>
                <a:path w="1827529" h="457835">
                  <a:moveTo>
                    <a:pt x="1827086" y="457456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827086" y="0"/>
                  </a:lnTo>
                  <a:lnTo>
                    <a:pt x="1827086" y="45745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00610" y="2700566"/>
              <a:ext cx="1827530" cy="457834"/>
            </a:xfrm>
            <a:custGeom>
              <a:avLst/>
              <a:gdLst/>
              <a:ahLst/>
              <a:cxnLst/>
              <a:rect l="l" t="t" r="r" b="b"/>
              <a:pathLst>
                <a:path w="1827529" h="457835">
                  <a:moveTo>
                    <a:pt x="1827086" y="457456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827086" y="0"/>
                  </a:lnTo>
                  <a:lnTo>
                    <a:pt x="1827086" y="457456"/>
                  </a:lnTo>
                  <a:close/>
                </a:path>
              </a:pathLst>
            </a:custGeom>
            <a:ln w="6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00607" y="3615480"/>
              <a:ext cx="1939925" cy="116205"/>
            </a:xfrm>
            <a:custGeom>
              <a:avLst/>
              <a:gdLst/>
              <a:ahLst/>
              <a:cxnLst/>
              <a:rect l="l" t="t" r="r" b="b"/>
              <a:pathLst>
                <a:path w="1939925" h="116204">
                  <a:moveTo>
                    <a:pt x="1939568" y="115888"/>
                  </a:moveTo>
                  <a:lnTo>
                    <a:pt x="115522" y="115888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939568" y="11588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00608" y="3615479"/>
              <a:ext cx="1939925" cy="116205"/>
            </a:xfrm>
            <a:custGeom>
              <a:avLst/>
              <a:gdLst/>
              <a:ahLst/>
              <a:cxnLst/>
              <a:rect l="l" t="t" r="r" b="b"/>
              <a:pathLst>
                <a:path w="1939925" h="116204">
                  <a:moveTo>
                    <a:pt x="1827085" y="0"/>
                  </a:moveTo>
                  <a:lnTo>
                    <a:pt x="0" y="0"/>
                  </a:lnTo>
                  <a:lnTo>
                    <a:pt x="115522" y="115888"/>
                  </a:lnTo>
                  <a:lnTo>
                    <a:pt x="1939568" y="115888"/>
                  </a:lnTo>
                  <a:lnTo>
                    <a:pt x="1827085" y="0"/>
                  </a:lnTo>
                  <a:close/>
                </a:path>
              </a:pathLst>
            </a:custGeom>
            <a:ln w="6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27694" y="3158024"/>
              <a:ext cx="113030" cy="573405"/>
            </a:xfrm>
            <a:custGeom>
              <a:avLst/>
              <a:gdLst/>
              <a:ahLst/>
              <a:cxnLst/>
              <a:rect l="l" t="t" r="r" b="b"/>
              <a:pathLst>
                <a:path w="113029" h="573404">
                  <a:moveTo>
                    <a:pt x="112482" y="573345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12482" y="115888"/>
                  </a:lnTo>
                  <a:lnTo>
                    <a:pt x="112482" y="57334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27693" y="3158023"/>
              <a:ext cx="113030" cy="573405"/>
            </a:xfrm>
            <a:custGeom>
              <a:avLst/>
              <a:gdLst/>
              <a:ahLst/>
              <a:cxnLst/>
              <a:rect l="l" t="t" r="r" b="b"/>
              <a:pathLst>
                <a:path w="113029" h="573404">
                  <a:moveTo>
                    <a:pt x="112482" y="573345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12482" y="115888"/>
                  </a:lnTo>
                  <a:lnTo>
                    <a:pt x="112482" y="573345"/>
                  </a:lnTo>
                  <a:close/>
                </a:path>
              </a:pathLst>
            </a:custGeom>
            <a:ln w="6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00607" y="3158022"/>
              <a:ext cx="1827530" cy="457834"/>
            </a:xfrm>
            <a:custGeom>
              <a:avLst/>
              <a:gdLst/>
              <a:ahLst/>
              <a:cxnLst/>
              <a:rect l="l" t="t" r="r" b="b"/>
              <a:pathLst>
                <a:path w="1827529" h="457835">
                  <a:moveTo>
                    <a:pt x="1827085" y="457456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827085" y="45745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00607" y="3158022"/>
              <a:ext cx="1827530" cy="457834"/>
            </a:xfrm>
            <a:custGeom>
              <a:avLst/>
              <a:gdLst/>
              <a:ahLst/>
              <a:cxnLst/>
              <a:rect l="l" t="t" r="r" b="b"/>
              <a:pathLst>
                <a:path w="1827529" h="457835">
                  <a:moveTo>
                    <a:pt x="1827085" y="457456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827085" y="457456"/>
                  </a:lnTo>
                  <a:close/>
                </a:path>
              </a:pathLst>
            </a:custGeom>
            <a:ln w="6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00606" y="4072935"/>
              <a:ext cx="1939925" cy="116205"/>
            </a:xfrm>
            <a:custGeom>
              <a:avLst/>
              <a:gdLst/>
              <a:ahLst/>
              <a:cxnLst/>
              <a:rect l="l" t="t" r="r" b="b"/>
              <a:pathLst>
                <a:path w="1939925" h="116204">
                  <a:moveTo>
                    <a:pt x="1939568" y="115888"/>
                  </a:moveTo>
                  <a:lnTo>
                    <a:pt x="115522" y="115888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939568" y="11588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00606" y="4072936"/>
              <a:ext cx="1939925" cy="116205"/>
            </a:xfrm>
            <a:custGeom>
              <a:avLst/>
              <a:gdLst/>
              <a:ahLst/>
              <a:cxnLst/>
              <a:rect l="l" t="t" r="r" b="b"/>
              <a:pathLst>
                <a:path w="1939925" h="116204">
                  <a:moveTo>
                    <a:pt x="1827085" y="0"/>
                  </a:moveTo>
                  <a:lnTo>
                    <a:pt x="0" y="0"/>
                  </a:lnTo>
                  <a:lnTo>
                    <a:pt x="115522" y="115888"/>
                  </a:lnTo>
                  <a:lnTo>
                    <a:pt x="1939568" y="115888"/>
                  </a:lnTo>
                  <a:lnTo>
                    <a:pt x="1827085" y="0"/>
                  </a:lnTo>
                  <a:close/>
                </a:path>
              </a:pathLst>
            </a:custGeom>
            <a:ln w="6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27692" y="3615482"/>
              <a:ext cx="113030" cy="573405"/>
            </a:xfrm>
            <a:custGeom>
              <a:avLst/>
              <a:gdLst/>
              <a:ahLst/>
              <a:cxnLst/>
              <a:rect l="l" t="t" r="r" b="b"/>
              <a:pathLst>
                <a:path w="113029" h="573404">
                  <a:moveTo>
                    <a:pt x="112482" y="573342"/>
                  </a:moveTo>
                  <a:lnTo>
                    <a:pt x="0" y="457453"/>
                  </a:lnTo>
                  <a:lnTo>
                    <a:pt x="0" y="0"/>
                  </a:lnTo>
                  <a:lnTo>
                    <a:pt x="112482" y="115885"/>
                  </a:lnTo>
                  <a:lnTo>
                    <a:pt x="112482" y="57334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27691" y="3615479"/>
              <a:ext cx="113030" cy="573405"/>
            </a:xfrm>
            <a:custGeom>
              <a:avLst/>
              <a:gdLst/>
              <a:ahLst/>
              <a:cxnLst/>
              <a:rect l="l" t="t" r="r" b="b"/>
              <a:pathLst>
                <a:path w="113029" h="573404">
                  <a:moveTo>
                    <a:pt x="112482" y="573345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12482" y="115888"/>
                  </a:lnTo>
                  <a:lnTo>
                    <a:pt x="112482" y="573345"/>
                  </a:lnTo>
                  <a:close/>
                </a:path>
              </a:pathLst>
            </a:custGeom>
            <a:ln w="6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00604" y="3615481"/>
              <a:ext cx="1827530" cy="457834"/>
            </a:xfrm>
            <a:custGeom>
              <a:avLst/>
              <a:gdLst/>
              <a:ahLst/>
              <a:cxnLst/>
              <a:rect l="l" t="t" r="r" b="b"/>
              <a:pathLst>
                <a:path w="1827529" h="457835">
                  <a:moveTo>
                    <a:pt x="1827085" y="457453"/>
                  </a:moveTo>
                  <a:lnTo>
                    <a:pt x="0" y="457453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827085" y="457453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00604" y="3615478"/>
              <a:ext cx="1827530" cy="457834"/>
            </a:xfrm>
            <a:custGeom>
              <a:avLst/>
              <a:gdLst/>
              <a:ahLst/>
              <a:cxnLst/>
              <a:rect l="l" t="t" r="r" b="b"/>
              <a:pathLst>
                <a:path w="1827529" h="457835">
                  <a:moveTo>
                    <a:pt x="1827085" y="457456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827085" y="457456"/>
                  </a:lnTo>
                  <a:close/>
                </a:path>
              </a:pathLst>
            </a:custGeom>
            <a:ln w="6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47172" y="2773258"/>
            <a:ext cx="1143635" cy="1185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chemeClr val="bg1"/>
                </a:solidFill>
                <a:latin typeface="Arial MT"/>
                <a:cs typeface="Arial MT"/>
              </a:rPr>
              <a:t>(ret</a:t>
            </a:r>
            <a:r>
              <a:rPr sz="16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bg1"/>
                </a:solidFill>
                <a:latin typeface="Arial MT"/>
                <a:cs typeface="Arial MT"/>
              </a:rPr>
              <a:t>main)</a:t>
            </a:r>
          </a:p>
          <a:p>
            <a:pPr marR="5080">
              <a:lnSpc>
                <a:spcPct val="187600"/>
              </a:lnSpc>
              <a:spcBef>
                <a:spcPts val="5"/>
              </a:spcBef>
            </a:pPr>
            <a:r>
              <a:rPr sz="1600" spc="-10" dirty="0">
                <a:solidFill>
                  <a:schemeClr val="bg1"/>
                </a:solidFill>
                <a:latin typeface="Arial MT"/>
                <a:cs typeface="Arial MT"/>
              </a:rPr>
              <a:t>(ret </a:t>
            </a:r>
            <a:r>
              <a:rPr sz="1600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600" spc="-10" dirty="0">
                <a:solidFill>
                  <a:schemeClr val="bg1"/>
                </a:solidFill>
                <a:latin typeface="Arial MT"/>
                <a:cs typeface="Arial MT"/>
              </a:rPr>
              <a:t>Sub1) </a:t>
            </a:r>
            <a:r>
              <a:rPr sz="1600" spc="-4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 MT"/>
                <a:cs typeface="Arial MT"/>
              </a:rPr>
              <a:t>(ret</a:t>
            </a:r>
            <a:r>
              <a:rPr sz="16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Arial MT"/>
                <a:cs typeface="Arial MT"/>
              </a:rPr>
              <a:t>Sub2)</a:t>
            </a:r>
            <a:endParaRPr sz="1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297553" y="3835061"/>
            <a:ext cx="2514600" cy="814705"/>
            <a:chOff x="4297553" y="3835061"/>
            <a:chExt cx="2514600" cy="814705"/>
          </a:xfrm>
        </p:grpSpPr>
        <p:sp>
          <p:nvSpPr>
            <p:cNvPr id="42" name="object 42"/>
            <p:cNvSpPr/>
            <p:nvPr/>
          </p:nvSpPr>
          <p:spPr>
            <a:xfrm>
              <a:off x="4300602" y="4530392"/>
              <a:ext cx="1939925" cy="116205"/>
            </a:xfrm>
            <a:custGeom>
              <a:avLst/>
              <a:gdLst/>
              <a:ahLst/>
              <a:cxnLst/>
              <a:rect l="l" t="t" r="r" b="b"/>
              <a:pathLst>
                <a:path w="1939925" h="116204">
                  <a:moveTo>
                    <a:pt x="1939567" y="115888"/>
                  </a:moveTo>
                  <a:lnTo>
                    <a:pt x="115522" y="115888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939567" y="11588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00603" y="4530392"/>
              <a:ext cx="1939925" cy="116205"/>
            </a:xfrm>
            <a:custGeom>
              <a:avLst/>
              <a:gdLst/>
              <a:ahLst/>
              <a:cxnLst/>
              <a:rect l="l" t="t" r="r" b="b"/>
              <a:pathLst>
                <a:path w="1939925" h="116204">
                  <a:moveTo>
                    <a:pt x="1827085" y="0"/>
                  </a:moveTo>
                  <a:lnTo>
                    <a:pt x="0" y="0"/>
                  </a:lnTo>
                  <a:lnTo>
                    <a:pt x="115522" y="115888"/>
                  </a:lnTo>
                  <a:lnTo>
                    <a:pt x="1939567" y="115888"/>
                  </a:lnTo>
                  <a:lnTo>
                    <a:pt x="1827085" y="0"/>
                  </a:lnTo>
                  <a:close/>
                </a:path>
              </a:pathLst>
            </a:custGeom>
            <a:ln w="6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27688" y="4072936"/>
              <a:ext cx="113030" cy="573405"/>
            </a:xfrm>
            <a:custGeom>
              <a:avLst/>
              <a:gdLst/>
              <a:ahLst/>
              <a:cxnLst/>
              <a:rect l="l" t="t" r="r" b="b"/>
              <a:pathLst>
                <a:path w="113029" h="573404">
                  <a:moveTo>
                    <a:pt x="112482" y="573345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12482" y="115888"/>
                  </a:lnTo>
                  <a:lnTo>
                    <a:pt x="112482" y="573345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27687" y="4072936"/>
              <a:ext cx="113030" cy="573405"/>
            </a:xfrm>
            <a:custGeom>
              <a:avLst/>
              <a:gdLst/>
              <a:ahLst/>
              <a:cxnLst/>
              <a:rect l="l" t="t" r="r" b="b"/>
              <a:pathLst>
                <a:path w="113029" h="573404">
                  <a:moveTo>
                    <a:pt x="112482" y="573345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12482" y="115888"/>
                  </a:lnTo>
                  <a:lnTo>
                    <a:pt x="112482" y="573345"/>
                  </a:lnTo>
                  <a:close/>
                </a:path>
              </a:pathLst>
            </a:custGeom>
            <a:ln w="60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00602" y="4072935"/>
              <a:ext cx="1827530" cy="457834"/>
            </a:xfrm>
            <a:custGeom>
              <a:avLst/>
              <a:gdLst/>
              <a:ahLst/>
              <a:cxnLst/>
              <a:rect l="l" t="t" r="r" b="b"/>
              <a:pathLst>
                <a:path w="1827529" h="457835">
                  <a:moveTo>
                    <a:pt x="1827085" y="457456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827085" y="457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00602" y="4072935"/>
              <a:ext cx="1827530" cy="457834"/>
            </a:xfrm>
            <a:custGeom>
              <a:avLst/>
              <a:gdLst/>
              <a:ahLst/>
              <a:cxnLst/>
              <a:rect l="l" t="t" r="r" b="b"/>
              <a:pathLst>
                <a:path w="1827529" h="457835">
                  <a:moveTo>
                    <a:pt x="1827085" y="457456"/>
                  </a:moveTo>
                  <a:lnTo>
                    <a:pt x="0" y="457456"/>
                  </a:lnTo>
                  <a:lnTo>
                    <a:pt x="0" y="0"/>
                  </a:lnTo>
                  <a:lnTo>
                    <a:pt x="1827085" y="0"/>
                  </a:lnTo>
                  <a:lnTo>
                    <a:pt x="1827085" y="457456"/>
                  </a:lnTo>
                  <a:close/>
                </a:path>
              </a:pathLst>
            </a:custGeom>
            <a:ln w="6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77295" y="3905202"/>
              <a:ext cx="334645" cy="0"/>
            </a:xfrm>
            <a:custGeom>
              <a:avLst/>
              <a:gdLst/>
              <a:ahLst/>
              <a:cxnLst/>
              <a:rect l="l" t="t" r="r" b="b"/>
              <a:pathLst>
                <a:path w="334645">
                  <a:moveTo>
                    <a:pt x="334408" y="0"/>
                  </a:moveTo>
                  <a:lnTo>
                    <a:pt x="0" y="0"/>
                  </a:lnTo>
                </a:path>
              </a:pathLst>
            </a:custGeom>
            <a:ln w="6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55691" y="3835061"/>
              <a:ext cx="140335" cy="140335"/>
            </a:xfrm>
            <a:custGeom>
              <a:avLst/>
              <a:gdLst/>
              <a:ahLst/>
              <a:cxnLst/>
              <a:rect l="l" t="t" r="r" b="b"/>
              <a:pathLst>
                <a:path w="140335" h="140335">
                  <a:moveTo>
                    <a:pt x="139843" y="140283"/>
                  </a:moveTo>
                  <a:lnTo>
                    <a:pt x="0" y="70140"/>
                  </a:lnTo>
                  <a:lnTo>
                    <a:pt x="139843" y="0"/>
                  </a:lnTo>
                  <a:lnTo>
                    <a:pt x="139843" y="1402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912026" y="3764414"/>
            <a:ext cx="42354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  <a:endParaRPr sz="1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41140" y="1413763"/>
            <a:ext cx="327469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Sub3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called,</a:t>
            </a:r>
            <a:r>
              <a:rPr sz="19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900" spc="-5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three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return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addresses: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347" y="253504"/>
            <a:ext cx="754425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Local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Global</a:t>
            </a:r>
            <a:r>
              <a:rPr spc="-25" dirty="0"/>
              <a:t> </a:t>
            </a:r>
            <a:r>
              <a:rPr spc="-10" dirty="0"/>
              <a:t>Labels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210" y="2377625"/>
          <a:ext cx="5633720" cy="80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main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889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jmp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error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L1::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global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label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2260" y="3149600"/>
            <a:ext cx="1255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exit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main</a:t>
            </a:r>
            <a:r>
              <a:rPr sz="18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9859" y="4246879"/>
            <a:ext cx="180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local</a:t>
            </a:r>
            <a:r>
              <a:rPr sz="18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label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ok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2260" y="3972559"/>
            <a:ext cx="13011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sub2</a:t>
            </a:r>
            <a:r>
              <a:rPr sz="18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PROC </a:t>
            </a:r>
            <a:r>
              <a:rPr sz="1800" b="1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L2:</a:t>
            </a:r>
            <a:endParaRPr sz="18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jmp</a:t>
            </a:r>
            <a:r>
              <a:rPr sz="18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L1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sub2</a:t>
            </a:r>
            <a:r>
              <a:rPr sz="18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183640"/>
            <a:ext cx="67005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local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label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visible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statements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inside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same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procedure.</a:t>
            </a:r>
            <a:r>
              <a:rPr sz="21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label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is visible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everywhere.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346" y="762000"/>
            <a:ext cx="81533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0" dirty="0"/>
              <a:t>edu</a:t>
            </a:r>
            <a:r>
              <a:rPr dirty="0"/>
              <a:t>re</a:t>
            </a:r>
            <a:r>
              <a:rPr spc="-35" dirty="0"/>
              <a:t> </a:t>
            </a:r>
            <a:r>
              <a:rPr dirty="0"/>
              <a:t>P</a:t>
            </a:r>
            <a:r>
              <a:rPr spc="-10" dirty="0"/>
              <a:t>a</a:t>
            </a:r>
            <a:r>
              <a:rPr dirty="0"/>
              <a:t>r</a:t>
            </a:r>
            <a:r>
              <a:rPr spc="-10" dirty="0"/>
              <a:t>ame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rs</a:t>
            </a:r>
            <a:r>
              <a:rPr spc="-240" dirty="0"/>
              <a:t> </a:t>
            </a:r>
            <a:r>
              <a:rPr sz="2400" dirty="0"/>
              <a:t>(</a:t>
            </a:r>
            <a:r>
              <a:rPr sz="2400" spc="-5" dirty="0"/>
              <a:t>1</a:t>
            </a:r>
            <a:r>
              <a:rPr sz="2400" dirty="0"/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5" dirty="0"/>
              <a:t> </a:t>
            </a:r>
            <a:r>
              <a:rPr sz="2400" spc="-10" dirty="0"/>
              <a:t>3)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625599"/>
            <a:ext cx="7339965" cy="226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2329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 good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 procedure</a:t>
            </a:r>
            <a:r>
              <a:rPr sz="2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sz="2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usable in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many </a:t>
            </a:r>
            <a:r>
              <a:rPr sz="2500" spc="-6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different programs</a:t>
            </a:r>
            <a:endParaRPr sz="25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1375"/>
              </a:spcBef>
              <a:buChar char="•"/>
              <a:tabLst>
                <a:tab pos="756285" algn="l"/>
                <a:tab pos="756920" algn="l"/>
              </a:tabLst>
            </a:pP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refers</a:t>
            </a:r>
            <a:r>
              <a:rPr sz="2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sz="2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sz="2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FFFFFF"/>
                </a:solidFill>
                <a:latin typeface="Arial MT"/>
                <a:cs typeface="Arial MT"/>
              </a:rPr>
              <a:t>names</a:t>
            </a:r>
            <a:endParaRPr sz="23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Parameters</a:t>
            </a:r>
            <a:r>
              <a:rPr sz="2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help to</a:t>
            </a:r>
            <a:r>
              <a:rPr sz="25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make</a:t>
            </a:r>
            <a:r>
              <a:rPr sz="2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flexible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r>
              <a:rPr sz="2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change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FFFF"/>
                </a:solidFill>
                <a:latin typeface="Arial MT"/>
                <a:cs typeface="Arial MT"/>
              </a:rPr>
              <a:t>at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2069" y="276149"/>
            <a:ext cx="78485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0" dirty="0"/>
              <a:t>edu</a:t>
            </a:r>
            <a:r>
              <a:rPr dirty="0"/>
              <a:t>re</a:t>
            </a:r>
            <a:r>
              <a:rPr spc="-35" dirty="0"/>
              <a:t> </a:t>
            </a:r>
            <a:r>
              <a:rPr dirty="0"/>
              <a:t>P</a:t>
            </a:r>
            <a:r>
              <a:rPr spc="-10" dirty="0"/>
              <a:t>a</a:t>
            </a:r>
            <a:r>
              <a:rPr dirty="0"/>
              <a:t>r</a:t>
            </a:r>
            <a:r>
              <a:rPr spc="-10" dirty="0"/>
              <a:t>ame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rs</a:t>
            </a:r>
            <a:r>
              <a:rPr spc="-240" dirty="0"/>
              <a:t> </a:t>
            </a:r>
            <a:r>
              <a:rPr sz="2400" dirty="0"/>
              <a:t>(</a:t>
            </a:r>
            <a:r>
              <a:rPr sz="2400" spc="-5" dirty="0"/>
              <a:t>2</a:t>
            </a:r>
            <a:r>
              <a:rPr sz="2400" dirty="0"/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5" dirty="0"/>
              <a:t> </a:t>
            </a:r>
            <a:r>
              <a:rPr sz="2400" spc="-10" dirty="0"/>
              <a:t>3)</a:t>
            </a:r>
            <a:endParaRPr sz="240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8483" y="2175165"/>
          <a:ext cx="6169024" cy="717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725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esi,0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65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5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index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8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70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zero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725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ecx,LENGTHOF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myarray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70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70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number of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elements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0665" y="3103872"/>
            <a:ext cx="29241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L1:</a:t>
            </a:r>
            <a:r>
              <a:rPr sz="1600" b="1" spc="-2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ea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600" b="1" spc="-5" dirty="0">
                <a:solidFill>
                  <a:srgbClr val="FFCC66"/>
                </a:solidFill>
                <a:latin typeface="Courier New"/>
                <a:cs typeface="Courier New"/>
              </a:rPr>
              <a:t>myA</a:t>
            </a:r>
            <a:r>
              <a:rPr sz="1600" b="1" spc="5" dirty="0">
                <a:solidFill>
                  <a:srgbClr val="FFCC66"/>
                </a:solidFill>
                <a:latin typeface="Courier New"/>
                <a:cs typeface="Courier New"/>
              </a:rPr>
              <a:t>r</a:t>
            </a:r>
            <a:r>
              <a:rPr sz="1600" b="1" spc="-5" dirty="0">
                <a:solidFill>
                  <a:srgbClr val="FFCC66"/>
                </a:solidFill>
                <a:latin typeface="Courier New"/>
                <a:cs typeface="Courier New"/>
              </a:rPr>
              <a:t>ray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[es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]  add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esi,4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sz="16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L1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8242" y="3103872"/>
            <a:ext cx="30772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add each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integer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point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next integer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repeat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8445" y="4079226"/>
            <a:ext cx="1856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store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868" y="4079226"/>
            <a:ext cx="21920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6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CC66"/>
                </a:solidFill>
                <a:latin typeface="Courier New"/>
                <a:cs typeface="Courier New"/>
              </a:rPr>
              <a:t>theSum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,eax </a:t>
            </a:r>
            <a:r>
              <a:rPr sz="1600" b="1" spc="-94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955040"/>
            <a:ext cx="690372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 ArraySum procedure calculates the sum of an </a:t>
            </a:r>
            <a:r>
              <a:rPr sz="2100" spc="-35" dirty="0">
                <a:solidFill>
                  <a:srgbClr val="FFFFFF"/>
                </a:solidFill>
                <a:latin typeface="Arial MT"/>
                <a:cs typeface="Arial MT"/>
              </a:rPr>
              <a:t>array.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makes two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references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names: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5223764"/>
            <a:ext cx="664654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wanted</a:t>
            </a:r>
            <a:r>
              <a:rPr sz="19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calculate</a:t>
            </a:r>
            <a:r>
              <a:rPr sz="19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sz="19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three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arrays </a:t>
            </a:r>
            <a:r>
              <a:rPr sz="1900" spc="-5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19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program?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346" y="253504"/>
            <a:ext cx="8153853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0" dirty="0"/>
              <a:t>edu</a:t>
            </a:r>
            <a:r>
              <a:rPr dirty="0"/>
              <a:t>re</a:t>
            </a:r>
            <a:r>
              <a:rPr spc="-35" dirty="0"/>
              <a:t> </a:t>
            </a:r>
            <a:r>
              <a:rPr dirty="0"/>
              <a:t>P</a:t>
            </a:r>
            <a:r>
              <a:rPr spc="-10" dirty="0"/>
              <a:t>a</a:t>
            </a:r>
            <a:r>
              <a:rPr dirty="0"/>
              <a:t>r</a:t>
            </a:r>
            <a:r>
              <a:rPr spc="-10" dirty="0"/>
              <a:t>ame</a:t>
            </a:r>
            <a:r>
              <a:rPr spc="-5" dirty="0"/>
              <a:t>t</a:t>
            </a:r>
            <a:r>
              <a:rPr spc="-10" dirty="0"/>
              <a:t>e</a:t>
            </a:r>
            <a:r>
              <a:rPr dirty="0"/>
              <a:t>rs</a:t>
            </a:r>
            <a:r>
              <a:rPr spc="-240" dirty="0"/>
              <a:t> </a:t>
            </a:r>
            <a:r>
              <a:rPr sz="2400" dirty="0"/>
              <a:t>(</a:t>
            </a:r>
            <a:r>
              <a:rPr sz="2400" spc="-5" dirty="0"/>
              <a:t>3</a:t>
            </a:r>
            <a:r>
              <a:rPr sz="2400" dirty="0"/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5" dirty="0"/>
              <a:t> </a:t>
            </a:r>
            <a:r>
              <a:rPr sz="2400" spc="-10" dirty="0"/>
              <a:t>3)</a:t>
            </a:r>
            <a:endParaRPr sz="240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grpSp>
        <p:nvGrpSpPr>
          <p:cNvPr id="6" name="object 6"/>
          <p:cNvGrpSpPr/>
          <p:nvPr/>
        </p:nvGrpSpPr>
        <p:grpSpPr>
          <a:xfrm>
            <a:off x="1020977" y="3237340"/>
            <a:ext cx="6469380" cy="19050"/>
            <a:chOff x="1020977" y="3237340"/>
            <a:chExt cx="6469380" cy="19050"/>
          </a:xfrm>
        </p:grpSpPr>
        <p:sp>
          <p:nvSpPr>
            <p:cNvPr id="7" name="object 7"/>
            <p:cNvSpPr/>
            <p:nvPr/>
          </p:nvSpPr>
          <p:spPr>
            <a:xfrm>
              <a:off x="1020977" y="3246562"/>
              <a:ext cx="731520" cy="0"/>
            </a:xfrm>
            <a:custGeom>
              <a:avLst/>
              <a:gdLst/>
              <a:ahLst/>
              <a:cxnLst/>
              <a:rect l="l" t="t" r="r" b="b"/>
              <a:pathLst>
                <a:path w="731519">
                  <a:moveTo>
                    <a:pt x="0" y="0"/>
                  </a:moveTo>
                  <a:lnTo>
                    <a:pt x="730907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3506" y="324656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4217" y="3246562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5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8564" y="324656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9275" y="3246562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3622" y="324656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4333" y="3246562"/>
              <a:ext cx="852805" cy="0"/>
            </a:xfrm>
            <a:custGeom>
              <a:avLst/>
              <a:gdLst/>
              <a:ahLst/>
              <a:cxnLst/>
              <a:rect l="l" t="t" r="r" b="b"/>
              <a:pathLst>
                <a:path w="852804">
                  <a:moveTo>
                    <a:pt x="0" y="0"/>
                  </a:moveTo>
                  <a:lnTo>
                    <a:pt x="852725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8680" y="3246562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089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59391" y="3246562"/>
              <a:ext cx="731520" cy="0"/>
            </a:xfrm>
            <a:custGeom>
              <a:avLst/>
              <a:gdLst/>
              <a:ahLst/>
              <a:cxnLst/>
              <a:rect l="l" t="t" r="r" b="b"/>
              <a:pathLst>
                <a:path w="731520">
                  <a:moveTo>
                    <a:pt x="0" y="0"/>
                  </a:moveTo>
                  <a:lnTo>
                    <a:pt x="730907" y="0"/>
                  </a:lnTo>
                </a:path>
              </a:pathLst>
            </a:custGeom>
            <a:ln w="18444">
              <a:solidFill>
                <a:srgbClr val="FEFEF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86460" y="3820149"/>
            <a:ext cx="206946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L1:</a:t>
            </a:r>
            <a:r>
              <a:rPr sz="1600" b="1" spc="-2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ea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,[es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]  add</a:t>
            </a:r>
            <a:r>
              <a:rPr sz="1600" b="1" spc="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esi,4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L1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4036" y="3820149"/>
            <a:ext cx="307721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add each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integer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point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next integer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repeat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size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6662" y="4795503"/>
            <a:ext cx="16122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ret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sz="16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540" y="1107440"/>
            <a:ext cx="717359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version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1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ArraySum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any doubleword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whose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address is in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ESI.</a:t>
            </a:r>
            <a:r>
              <a:rPr sz="2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is returned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EAX: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500">
              <a:latin typeface="Arial MT"/>
              <a:cs typeface="Arial MT"/>
            </a:endParaRPr>
          </a:p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Receives: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ESI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points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6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array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doublewords,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  <a:tabLst>
                <a:tab pos="621665" algn="l"/>
              </a:tabLst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	ECX</a:t>
            </a:r>
            <a:r>
              <a:rPr sz="16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16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array elements.</a:t>
            </a:r>
            <a:endParaRPr sz="1600">
              <a:latin typeface="Courier New"/>
              <a:cs typeface="Courier New"/>
            </a:endParaRPr>
          </a:p>
          <a:p>
            <a:pPr marL="13462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Returns: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EAX</a:t>
            </a:r>
            <a:r>
              <a:rPr sz="16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endParaRPr sz="1600">
              <a:latin typeface="Courier New"/>
              <a:cs typeface="Courier New"/>
            </a:endParaRPr>
          </a:p>
          <a:p>
            <a:pPr marL="591185" marR="440055" indent="-457200">
              <a:lnSpc>
                <a:spcPct val="100000"/>
              </a:lnSpc>
              <a:tabLst>
                <a:tab pos="3791585" algn="l"/>
                <a:tab pos="6725284" algn="l"/>
              </a:tabLst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; 			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6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eax,0	;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set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 to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zero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0" y="762000"/>
            <a:ext cx="507628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spc="-65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07539" y="1552448"/>
            <a:ext cx="4233545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Operation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Operation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 and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Instructions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 POP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Example: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Reversing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Related Instructions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7038" y="348876"/>
            <a:ext cx="4320382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USES</a:t>
            </a:r>
            <a:r>
              <a:rPr spc="-9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939800"/>
            <a:ext cx="572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Lists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be preserved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459" y="1838959"/>
            <a:ext cx="289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sum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zero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660" y="1564640"/>
            <a:ext cx="3574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PROC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USES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esi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ecx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eax,0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etc.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660" y="2669540"/>
            <a:ext cx="5668010" cy="312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MASM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generates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shown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CC66"/>
                </a:solidFill>
                <a:latin typeface="Arial MT"/>
                <a:cs typeface="Arial MT"/>
              </a:rPr>
              <a:t>gold:</a:t>
            </a:r>
            <a:endParaRPr sz="2400">
              <a:latin typeface="Arial MT"/>
              <a:cs typeface="Arial MT"/>
            </a:endParaRPr>
          </a:p>
          <a:p>
            <a:pPr marL="469900" marR="3872229" indent="-457200">
              <a:lnSpc>
                <a:spcPct val="100000"/>
              </a:lnSpc>
              <a:spcBef>
                <a:spcPts val="2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sz="18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PROC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push esi </a:t>
            </a:r>
            <a:r>
              <a:rPr sz="1800" b="1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push</a:t>
            </a:r>
            <a:r>
              <a:rPr sz="1800" b="1" spc="-5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ecx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sz="1800">
              <a:latin typeface="Courier New"/>
              <a:cs typeface="Courier New"/>
            </a:endParaRPr>
          </a:p>
          <a:p>
            <a:pPr marL="469900" marR="4232910" algn="just">
              <a:lnSpc>
                <a:spcPct val="100000"/>
              </a:lnSpc>
            </a:pP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pop</a:t>
            </a:r>
            <a:r>
              <a:rPr sz="1800" b="1" spc="-85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ecx </a:t>
            </a:r>
            <a:r>
              <a:rPr sz="1800" b="1" spc="-107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CC66"/>
                </a:solidFill>
                <a:latin typeface="Courier New"/>
                <a:cs typeface="Courier New"/>
              </a:rPr>
              <a:t>pop</a:t>
            </a:r>
            <a:r>
              <a:rPr sz="1800" b="1" spc="-85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C66"/>
                </a:solidFill>
                <a:latin typeface="Courier New"/>
                <a:cs typeface="Courier New"/>
              </a:rPr>
              <a:t>esi </a:t>
            </a:r>
            <a:r>
              <a:rPr sz="1800" b="1" spc="-1070" dirty="0">
                <a:solidFill>
                  <a:srgbClr val="FFCC66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ret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ArraySum</a:t>
            </a:r>
            <a:r>
              <a:rPr sz="18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18113"/>
            <a:ext cx="784106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</a:t>
            </a:r>
            <a:r>
              <a:rPr spc="-25" dirty="0"/>
              <a:t> </a:t>
            </a:r>
            <a:r>
              <a:rPr spc="-5" dirty="0"/>
              <a:t>not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40" dirty="0"/>
              <a:t> </a:t>
            </a:r>
            <a:r>
              <a:rPr spc="-5" dirty="0"/>
              <a:t>push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register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6010" y="2606225"/>
          <a:ext cx="6857999" cy="1630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SumOf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three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integers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88315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push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1375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eax,ebx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1375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eax,ecx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88315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pop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488315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15060" y="4201159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SumOf</a:t>
            </a:r>
            <a:r>
              <a:rPr sz="18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ENDP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183640"/>
            <a:ext cx="75266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three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is stored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EAX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(3),</a:t>
            </a:r>
            <a:r>
              <a:rPr sz="2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but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 POP instruction replaces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with the starting value of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EAX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(4):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064" y="533400"/>
            <a:ext cx="7765321" cy="1326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What's</a:t>
            </a:r>
            <a:r>
              <a:rPr spc="-95" dirty="0"/>
              <a:t> </a:t>
            </a:r>
            <a:r>
              <a:rPr dirty="0"/>
              <a:t>Next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07539" y="1552448"/>
            <a:ext cx="4666615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Defining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Linking</a:t>
            </a:r>
            <a:r>
              <a:rPr sz="2400" b="1" spc="-35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CC66"/>
                </a:solidFill>
                <a:latin typeface="Arial"/>
                <a:cs typeface="Arial"/>
              </a:rPr>
              <a:t>to</a:t>
            </a:r>
            <a:r>
              <a:rPr sz="2400" b="1" spc="-35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an</a:t>
            </a:r>
            <a:r>
              <a:rPr sz="2400" b="1" spc="-15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External</a:t>
            </a:r>
            <a:r>
              <a:rPr sz="2400" b="1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Irvine32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64-Bit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Assembly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6698068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Linking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an</a:t>
            </a:r>
            <a:r>
              <a:rPr spc="-35" dirty="0"/>
              <a:t> </a:t>
            </a:r>
            <a:r>
              <a:rPr spc="-5" dirty="0"/>
              <a:t>External</a:t>
            </a:r>
            <a:r>
              <a:rPr spc="-30" dirty="0"/>
              <a:t> </a:t>
            </a:r>
            <a:r>
              <a:rPr spc="-5" dirty="0"/>
              <a:t>Library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752600" y="2209800"/>
            <a:ext cx="3598545" cy="863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2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a Link</a:t>
            </a:r>
            <a:r>
              <a:rPr sz="2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Library?</a:t>
            </a:r>
            <a:endParaRPr sz="2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2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the Linker</a:t>
            </a:r>
            <a:r>
              <a:rPr sz="2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MT"/>
                <a:cs typeface="Arial MT"/>
              </a:rPr>
              <a:t>Works</a:t>
            </a:r>
            <a:endParaRPr sz="2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619340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Link</a:t>
            </a:r>
            <a:r>
              <a:rPr spc="-15" dirty="0"/>
              <a:t> </a:t>
            </a:r>
            <a:r>
              <a:rPr spc="-5" dirty="0"/>
              <a:t>Library?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168400"/>
            <a:ext cx="7537450" cy="35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file containing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been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compiled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into machine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constructed from</a:t>
            </a:r>
            <a:r>
              <a:rPr sz="2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OBJ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library,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start with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ASM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assemble each into an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OBJ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empty</a:t>
            </a:r>
            <a:r>
              <a:rPr sz="2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 (extension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.LIB)</a:t>
            </a:r>
            <a:endParaRPr sz="2200">
              <a:latin typeface="Arial MT"/>
              <a:cs typeface="Arial MT"/>
            </a:endParaRPr>
          </a:p>
          <a:p>
            <a:pPr marL="756285" marR="1115060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OBJ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file(s)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file,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using the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Microsoft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LIB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utility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401505"/>
            <a:ext cx="70866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</a:t>
            </a:r>
            <a:r>
              <a:rPr spc="-40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Linker</a:t>
            </a:r>
            <a:r>
              <a:rPr spc="-40" dirty="0"/>
              <a:t> </a:t>
            </a:r>
            <a:r>
              <a:rPr dirty="0"/>
              <a:t>Works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168400"/>
            <a:ext cx="7044055" cy="173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programs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link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Irvine32.lib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linker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command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inside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batch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file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named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make32.bat.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Notice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LIB files: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Irvine32.lib,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kernel32.lib</a:t>
            </a:r>
            <a:endParaRPr sz="2000">
              <a:latin typeface="Arial MT"/>
              <a:cs typeface="Arial MT"/>
            </a:endParaRPr>
          </a:p>
          <a:p>
            <a:pPr marL="756285" marR="311150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latter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is part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Microsoft</a:t>
            </a:r>
            <a:r>
              <a:rPr sz="2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Win32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200" i="1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2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Kit</a:t>
            </a:r>
            <a:r>
              <a:rPr sz="2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FFFFFF"/>
                </a:solidFill>
                <a:latin typeface="Arial"/>
                <a:cs typeface="Arial"/>
              </a:rPr>
              <a:t>(SDK)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3200400"/>
            <a:ext cx="3810000" cy="2586355"/>
          </a:xfrm>
          <a:custGeom>
            <a:avLst/>
            <a:gdLst/>
            <a:ahLst/>
            <a:cxnLst/>
            <a:rect l="l" t="t" r="r" b="b"/>
            <a:pathLst>
              <a:path w="3810000" h="2586354">
                <a:moveTo>
                  <a:pt x="3810000" y="0"/>
                </a:moveTo>
                <a:lnTo>
                  <a:pt x="0" y="0"/>
                </a:lnTo>
                <a:lnTo>
                  <a:pt x="0" y="2586037"/>
                </a:lnTo>
                <a:lnTo>
                  <a:pt x="3810000" y="2586037"/>
                </a:lnTo>
                <a:lnTo>
                  <a:pt x="38100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95864" y="5245470"/>
            <a:ext cx="1231900" cy="419734"/>
          </a:xfrm>
          <a:prstGeom prst="rect">
            <a:avLst/>
          </a:prstGeom>
          <a:solidFill>
            <a:srgbClr val="FFFFFF"/>
          </a:solidFill>
          <a:ln w="5591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640"/>
              </a:spcBef>
            </a:pPr>
            <a:r>
              <a:rPr sz="1450" spc="5" dirty="0">
                <a:latin typeface="Arial MT"/>
                <a:cs typeface="Arial MT"/>
              </a:rPr>
              <a:t>kernel32.dll</a:t>
            </a:r>
            <a:endParaRPr sz="145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97355"/>
              </p:ext>
            </p:extLst>
          </p:nvPr>
        </p:nvGraphicFramePr>
        <p:xfrm>
          <a:off x="4893068" y="4191261"/>
          <a:ext cx="1304290" cy="953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46">
                <a:tc gridSpan="2"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5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kernel32.lib</a:t>
                      </a:r>
                      <a:endParaRPr sz="14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5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5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450" spc="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450" spc="-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ec</a:t>
                      </a:r>
                      <a:endParaRPr sz="14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3462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utes</a:t>
                      </a:r>
                    </a:p>
                  </a:txBody>
                  <a:tcPr marL="0" marR="0" marT="13462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67627"/>
              </p:ext>
            </p:extLst>
          </p:nvPr>
        </p:nvGraphicFramePr>
        <p:xfrm>
          <a:off x="4879106" y="3352368"/>
          <a:ext cx="1258569" cy="743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46">
                <a:tc gridSpan="2"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5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Irvine32.lib</a:t>
                      </a:r>
                      <a:endParaRPr sz="14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72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links</a:t>
                      </a:r>
                      <a:endParaRPr sz="14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450" spc="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4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3557"/>
              </p:ext>
            </p:extLst>
          </p:nvPr>
        </p:nvGraphicFramePr>
        <p:xfrm>
          <a:off x="2678581" y="3352366"/>
          <a:ext cx="2108835" cy="104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24">
                <a:tc rowSpan="2" grid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50" spc="5" dirty="0">
                          <a:latin typeface="Arial MT"/>
                          <a:cs typeface="Arial MT"/>
                        </a:rPr>
                        <a:t>Your</a:t>
                      </a:r>
                      <a:r>
                        <a:rPr sz="14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program</a:t>
                      </a:r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1345"/>
                        </a:lnSpc>
                      </a:pPr>
                      <a:r>
                        <a:rPr sz="145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links</a:t>
                      </a:r>
                      <a:endParaRPr sz="14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2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ts val="1525"/>
                        </a:lnSpc>
                        <a:spcBef>
                          <a:spcPts val="25"/>
                        </a:spcBef>
                      </a:pPr>
                      <a:r>
                        <a:rPr sz="1450" spc="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4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ts val="1725"/>
                        </a:lnSpc>
                        <a:spcBef>
                          <a:spcPts val="1290"/>
                        </a:spcBef>
                      </a:pPr>
                      <a:r>
                        <a:rPr sz="1450" spc="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1450" spc="-2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5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link</a:t>
                      </a:r>
                      <a:r>
                        <a:rPr sz="145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50" spc="10" dirty="0">
                          <a:solidFill>
                            <a:schemeClr val="bg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450" dirty="0">
                        <a:solidFill>
                          <a:schemeClr val="bg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753443" y="3500572"/>
            <a:ext cx="821055" cy="1744980"/>
            <a:chOff x="4753443" y="3500572"/>
            <a:chExt cx="821055" cy="17449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5995" y="5116839"/>
              <a:ext cx="128456" cy="12863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3443" y="3500572"/>
              <a:ext cx="128456" cy="12863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5996" y="4065428"/>
              <a:ext cx="128456" cy="12863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767408" y="4339465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633"/>
                </a:moveTo>
                <a:lnTo>
                  <a:pt x="2792" y="123037"/>
                </a:lnTo>
                <a:lnTo>
                  <a:pt x="5585" y="114648"/>
                </a:lnTo>
                <a:lnTo>
                  <a:pt x="8377" y="109056"/>
                </a:lnTo>
                <a:lnTo>
                  <a:pt x="11170" y="100667"/>
                </a:lnTo>
                <a:lnTo>
                  <a:pt x="11170" y="92278"/>
                </a:lnTo>
                <a:lnTo>
                  <a:pt x="13962" y="83889"/>
                </a:lnTo>
                <a:lnTo>
                  <a:pt x="13962" y="44740"/>
                </a:lnTo>
                <a:lnTo>
                  <a:pt x="11170" y="39148"/>
                </a:lnTo>
                <a:lnTo>
                  <a:pt x="11170" y="30762"/>
                </a:lnTo>
                <a:lnTo>
                  <a:pt x="8377" y="22370"/>
                </a:lnTo>
                <a:lnTo>
                  <a:pt x="5585" y="16777"/>
                </a:lnTo>
                <a:lnTo>
                  <a:pt x="0" y="0"/>
                </a:lnTo>
                <a:lnTo>
                  <a:pt x="128456" y="64315"/>
                </a:lnTo>
                <a:lnTo>
                  <a:pt x="0" y="1286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1326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What's</a:t>
            </a:r>
            <a:r>
              <a:rPr spc="-95" dirty="0"/>
              <a:t> </a:t>
            </a:r>
            <a:r>
              <a:rPr dirty="0"/>
              <a:t>Next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07539" y="1552448"/>
            <a:ext cx="4589780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Defining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Linking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 External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Irvine32</a:t>
            </a:r>
            <a:r>
              <a:rPr sz="2400" b="1" spc="-15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Library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64-Bit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Assembly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2210" y="338762"/>
            <a:ext cx="7062177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Irvine32</a:t>
            </a:r>
            <a:r>
              <a:rPr spc="-50" dirty="0"/>
              <a:t> </a:t>
            </a:r>
            <a:r>
              <a:rPr spc="-5" dirty="0"/>
              <a:t>Library</a:t>
            </a:r>
            <a:r>
              <a:rPr spc="-30" dirty="0"/>
              <a:t> </a:t>
            </a:r>
            <a:r>
              <a:rPr spc="-5" dirty="0"/>
              <a:t>Procedures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2210" y="3215825"/>
          <a:ext cx="6041389" cy="135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INCLUDE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Irvine32.inc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.code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88315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eax,1234h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argument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6195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hex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R="36195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346" y="1524000"/>
            <a:ext cx="7379970" cy="146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Call each procedure using the CALL instruction. Some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procedures require input arguments. The INCLUDE directive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copies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procedure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prototypes (declarations).</a:t>
            </a:r>
            <a:endParaRPr sz="21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60"/>
              </a:spcBef>
              <a:buChar char="•"/>
              <a:tabLst>
                <a:tab pos="240665" algn="l"/>
                <a:tab pos="241300" algn="l"/>
              </a:tabLst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example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displays "1234"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console:</a:t>
            </a:r>
            <a:endParaRPr sz="2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606786"/>
            <a:ext cx="639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</a:t>
            </a:r>
            <a:r>
              <a:rPr spc="-5" dirty="0"/>
              <a:t>i</a:t>
            </a:r>
            <a:r>
              <a:rPr spc="-10" dirty="0"/>
              <a:t>b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ry</a:t>
            </a:r>
            <a:r>
              <a:rPr spc="-20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0" dirty="0"/>
              <a:t>edu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O</a:t>
            </a:r>
            <a:r>
              <a:rPr spc="5" dirty="0"/>
              <a:t>v</a:t>
            </a:r>
            <a:r>
              <a:rPr spc="-10" dirty="0"/>
              <a:t>e</a:t>
            </a:r>
            <a:r>
              <a:rPr dirty="0"/>
              <a:t>r</a:t>
            </a:r>
            <a:r>
              <a:rPr spc="5" dirty="0"/>
              <a:t>v</a:t>
            </a:r>
            <a:r>
              <a:rPr spc="-5" dirty="0"/>
              <a:t>i</a:t>
            </a:r>
            <a:r>
              <a:rPr spc="-10" dirty="0"/>
              <a:t>e</a:t>
            </a:r>
            <a:r>
              <a:rPr dirty="0"/>
              <a:t>w</a:t>
            </a:r>
            <a:r>
              <a:rPr spc="-250" dirty="0"/>
              <a:t> </a:t>
            </a:r>
            <a:r>
              <a:rPr sz="2000" dirty="0"/>
              <a:t>(1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4)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914400" y="1481318"/>
            <a:ext cx="6351270" cy="40411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CloseFile</a:t>
            </a:r>
            <a:r>
              <a:rPr sz="1700" spc="-3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 Closes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an open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disk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1700" dirty="0">
              <a:latin typeface="Arial MT"/>
              <a:cs typeface="Arial MT"/>
            </a:endParaRPr>
          </a:p>
          <a:p>
            <a:pPr marL="12700" marR="5080" indent="-635">
              <a:lnSpc>
                <a:spcPct val="140000"/>
              </a:lnSpc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Clrscr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Clears console, locates cursor at upper left corner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CreateOutputFile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Creates new disk file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for writing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 output mode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Crlf</a:t>
            </a:r>
            <a:r>
              <a:rPr sz="1700" spc="-2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 line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sequence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700" dirty="0">
              <a:latin typeface="Arial MT"/>
              <a:cs typeface="Arial MT"/>
            </a:endParaRPr>
          </a:p>
          <a:p>
            <a:pPr marL="12700" marR="323215">
              <a:lnSpc>
                <a:spcPct val="140000"/>
              </a:lnSpc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Delay</a:t>
            </a:r>
            <a:r>
              <a:rPr sz="1700" spc="46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Pauses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execution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millisecond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interval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DumpMem</a:t>
            </a:r>
            <a:r>
              <a:rPr sz="1700" spc="459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block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memory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 hex</a:t>
            </a:r>
            <a:endParaRPr sz="1700" dirty="0">
              <a:latin typeface="Arial MT"/>
              <a:cs typeface="Arial MT"/>
            </a:endParaRPr>
          </a:p>
          <a:p>
            <a:pPr marL="12700" marR="160020">
              <a:lnSpc>
                <a:spcPct val="140000"/>
              </a:lnSpc>
              <a:spcBef>
                <a:spcPts val="204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DumpRegs</a:t>
            </a:r>
            <a:r>
              <a:rPr sz="1700" spc="-1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Displays general-purpose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and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flags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(hex)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GetCommandtail</a:t>
            </a:r>
            <a:r>
              <a:rPr sz="1700" spc="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Copies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command-line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args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into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bytes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GetDateTime</a:t>
            </a:r>
            <a:r>
              <a:rPr sz="1700" spc="-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Gets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current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time from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system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GetMaxXY</a:t>
            </a:r>
            <a:r>
              <a:rPr sz="1700" spc="-1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Gets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cols,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rows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console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buffer </a:t>
            </a:r>
            <a:r>
              <a:rPr sz="1700" spc="-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GetMseconds</a:t>
            </a:r>
            <a:r>
              <a:rPr sz="1700" spc="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milliseconds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elapsed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midnight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4067" y="393066"/>
            <a:ext cx="639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</a:t>
            </a:r>
            <a:r>
              <a:rPr spc="-5" dirty="0"/>
              <a:t>i</a:t>
            </a:r>
            <a:r>
              <a:rPr spc="-10" dirty="0"/>
              <a:t>b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ry</a:t>
            </a:r>
            <a:r>
              <a:rPr spc="-20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0" dirty="0"/>
              <a:t>edu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O</a:t>
            </a:r>
            <a:r>
              <a:rPr spc="5" dirty="0"/>
              <a:t>v</a:t>
            </a:r>
            <a:r>
              <a:rPr spc="-10" dirty="0"/>
              <a:t>e</a:t>
            </a:r>
            <a:r>
              <a:rPr dirty="0"/>
              <a:t>r</a:t>
            </a:r>
            <a:r>
              <a:rPr spc="5" dirty="0"/>
              <a:t>v</a:t>
            </a:r>
            <a:r>
              <a:rPr spc="-5" dirty="0"/>
              <a:t>i</a:t>
            </a:r>
            <a:r>
              <a:rPr spc="-10" dirty="0"/>
              <a:t>e</a:t>
            </a:r>
            <a:r>
              <a:rPr dirty="0"/>
              <a:t>w</a:t>
            </a:r>
            <a:r>
              <a:rPr spc="-250" dirty="0"/>
              <a:t> </a:t>
            </a:r>
            <a:r>
              <a:rPr sz="2000" dirty="0"/>
              <a:t>(2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4)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929717" y="1271906"/>
            <a:ext cx="6859905" cy="46113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635">
              <a:lnSpc>
                <a:spcPts val="1839"/>
              </a:lnSpc>
              <a:spcBef>
                <a:spcPts val="330"/>
              </a:spcBef>
            </a:pPr>
            <a:r>
              <a:rPr sz="1700" spc="-20" dirty="0">
                <a:solidFill>
                  <a:srgbClr val="FFCC66"/>
                </a:solidFill>
                <a:latin typeface="Arial MT"/>
                <a:cs typeface="Arial MT"/>
              </a:rPr>
              <a:t>GetTextColor</a:t>
            </a:r>
            <a:r>
              <a:rPr sz="1700" spc="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active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foreground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background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sz="17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colors in </a:t>
            </a:r>
            <a:r>
              <a:rPr sz="1700" spc="-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console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window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Gotoxy</a:t>
            </a:r>
            <a:r>
              <a:rPr sz="1700" spc="2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Locates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cursor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at row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column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console</a:t>
            </a:r>
            <a:endParaRPr sz="1700" dirty="0">
              <a:latin typeface="Arial MT"/>
              <a:cs typeface="Arial MT"/>
            </a:endParaRPr>
          </a:p>
          <a:p>
            <a:pPr marL="12700" marR="75565">
              <a:lnSpc>
                <a:spcPct val="140000"/>
              </a:lnSpc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IsDigit</a:t>
            </a:r>
            <a:r>
              <a:rPr sz="1700" spc="-2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Sets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Zero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flag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7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7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ASCII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decimal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digit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(0–9) </a:t>
            </a:r>
            <a:r>
              <a:rPr sz="1700" spc="-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MsgBox,</a:t>
            </a:r>
            <a:r>
              <a:rPr sz="1700" spc="1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MsgBoxAsk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Display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popup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message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boxes</a:t>
            </a:r>
            <a:endParaRPr sz="1700" dirty="0">
              <a:latin typeface="Arial MT"/>
              <a:cs typeface="Arial MT"/>
            </a:endParaRPr>
          </a:p>
          <a:p>
            <a:pPr marL="12700" marR="1003935">
              <a:lnSpc>
                <a:spcPct val="140000"/>
              </a:lnSpc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OpenInputFile</a:t>
            </a:r>
            <a:r>
              <a:rPr sz="1700" spc="7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Opens</a:t>
            </a:r>
            <a:r>
              <a:rPr sz="17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existing</a:t>
            </a:r>
            <a:r>
              <a:rPr sz="17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17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7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input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ParseDecimal32</a:t>
            </a:r>
            <a:r>
              <a:rPr sz="1700" spc="-2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Converts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unsigned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integer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binary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ParseInteger32</a:t>
            </a:r>
            <a:r>
              <a:rPr sz="1700" spc="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Converts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signed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integer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binary</a:t>
            </a:r>
            <a:endParaRPr sz="1700" dirty="0">
              <a:latin typeface="Arial MT"/>
              <a:cs typeface="Arial MT"/>
            </a:endParaRPr>
          </a:p>
          <a:p>
            <a:pPr marL="12700" marR="121920">
              <a:lnSpc>
                <a:spcPts val="1839"/>
              </a:lnSpc>
              <a:spcBef>
                <a:spcPts val="1040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Random32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Generates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32-bit pseudorandom integer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700" spc="-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FFFFFFFFh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Randomize</a:t>
            </a:r>
            <a:r>
              <a:rPr sz="1700" spc="-2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Seeds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generator</a:t>
            </a:r>
            <a:endParaRPr sz="1700" dirty="0">
              <a:latin typeface="Arial MT"/>
              <a:cs typeface="Arial MT"/>
            </a:endParaRPr>
          </a:p>
          <a:p>
            <a:pPr marL="12700" marR="64135">
              <a:lnSpc>
                <a:spcPts val="1839"/>
              </a:lnSpc>
              <a:spcBef>
                <a:spcPts val="1045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RandomRange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Generates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pseudorandom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 specified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ReadChar</a:t>
            </a:r>
            <a:r>
              <a:rPr sz="1700" spc="-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Reads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character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sz="1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input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0067" y="455043"/>
            <a:ext cx="42304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Runtime</a:t>
            </a:r>
            <a:r>
              <a:rPr spc="-105" dirty="0"/>
              <a:t> </a:t>
            </a:r>
            <a:r>
              <a:rPr dirty="0"/>
              <a:t>Stack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095114"/>
            <a:ext cx="5325110" cy="1671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Imagine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plates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plates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are only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added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 the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plates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are only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removed</a:t>
            </a:r>
            <a:r>
              <a:rPr sz="2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 top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LIFO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structure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8800" y="3048000"/>
            <a:ext cx="4953000" cy="2286000"/>
            <a:chOff x="1828800" y="3048000"/>
            <a:chExt cx="4953000" cy="2286000"/>
          </a:xfrm>
        </p:grpSpPr>
        <p:sp>
          <p:nvSpPr>
            <p:cNvPr id="6" name="object 6"/>
            <p:cNvSpPr/>
            <p:nvPr/>
          </p:nvSpPr>
          <p:spPr>
            <a:xfrm>
              <a:off x="1828800" y="3048000"/>
              <a:ext cx="4953000" cy="2286000"/>
            </a:xfrm>
            <a:custGeom>
              <a:avLst/>
              <a:gdLst/>
              <a:ahLst/>
              <a:cxnLst/>
              <a:rect l="l" t="t" r="r" b="b"/>
              <a:pathLst>
                <a:path w="4953000" h="2286000">
                  <a:moveTo>
                    <a:pt x="4953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4953000" y="2286000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9260" y="4979366"/>
              <a:ext cx="3119120" cy="198120"/>
            </a:xfrm>
            <a:custGeom>
              <a:avLst/>
              <a:gdLst/>
              <a:ahLst/>
              <a:cxnLst/>
              <a:rect l="l" t="t" r="r" b="b"/>
              <a:pathLst>
                <a:path w="3119120" h="198120">
                  <a:moveTo>
                    <a:pt x="3018234" y="197644"/>
                  </a:moveTo>
                  <a:lnTo>
                    <a:pt x="100377" y="197644"/>
                  </a:lnTo>
                  <a:lnTo>
                    <a:pt x="69225" y="190709"/>
                  </a:lnTo>
                  <a:lnTo>
                    <a:pt x="41535" y="176839"/>
                  </a:lnTo>
                  <a:lnTo>
                    <a:pt x="20767" y="156034"/>
                  </a:lnTo>
                  <a:lnTo>
                    <a:pt x="6922" y="128295"/>
                  </a:lnTo>
                  <a:lnTo>
                    <a:pt x="0" y="100555"/>
                  </a:lnTo>
                  <a:lnTo>
                    <a:pt x="6922" y="69348"/>
                  </a:lnTo>
                  <a:lnTo>
                    <a:pt x="20767" y="41609"/>
                  </a:lnTo>
                  <a:lnTo>
                    <a:pt x="41535" y="20804"/>
                  </a:lnTo>
                  <a:lnTo>
                    <a:pt x="69225" y="6934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20804"/>
                  </a:lnTo>
                  <a:lnTo>
                    <a:pt x="3111689" y="69348"/>
                  </a:lnTo>
                  <a:lnTo>
                    <a:pt x="3118615" y="100555"/>
                  </a:lnTo>
                  <a:lnTo>
                    <a:pt x="3111689" y="128295"/>
                  </a:lnTo>
                  <a:lnTo>
                    <a:pt x="3097847" y="156034"/>
                  </a:lnTo>
                  <a:lnTo>
                    <a:pt x="3077076" y="176839"/>
                  </a:lnTo>
                  <a:lnTo>
                    <a:pt x="3049386" y="190709"/>
                  </a:lnTo>
                  <a:lnTo>
                    <a:pt x="3018234" y="197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9259" y="4979366"/>
              <a:ext cx="3119120" cy="198120"/>
            </a:xfrm>
            <a:custGeom>
              <a:avLst/>
              <a:gdLst/>
              <a:ahLst/>
              <a:cxnLst/>
              <a:rect l="l" t="t" r="r" b="b"/>
              <a:pathLst>
                <a:path w="3119120" h="198120">
                  <a:moveTo>
                    <a:pt x="3018238" y="197644"/>
                  </a:moveTo>
                  <a:lnTo>
                    <a:pt x="3077079" y="176839"/>
                  </a:lnTo>
                  <a:lnTo>
                    <a:pt x="3111692" y="128295"/>
                  </a:lnTo>
                  <a:lnTo>
                    <a:pt x="3118615" y="100555"/>
                  </a:lnTo>
                  <a:lnTo>
                    <a:pt x="3111692" y="69348"/>
                  </a:lnTo>
                  <a:lnTo>
                    <a:pt x="3097847" y="41609"/>
                  </a:lnTo>
                  <a:lnTo>
                    <a:pt x="3077079" y="20804"/>
                  </a:lnTo>
                  <a:lnTo>
                    <a:pt x="3049389" y="6934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20804"/>
                  </a:lnTo>
                  <a:lnTo>
                    <a:pt x="6922" y="69348"/>
                  </a:lnTo>
                  <a:lnTo>
                    <a:pt x="0" y="100555"/>
                  </a:lnTo>
                  <a:lnTo>
                    <a:pt x="6922" y="128295"/>
                  </a:lnTo>
                  <a:lnTo>
                    <a:pt x="20767" y="156034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7644"/>
                  </a:lnTo>
                  <a:lnTo>
                    <a:pt x="3018238" y="197644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9260" y="4785191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4" y="194176"/>
                  </a:moveTo>
                  <a:lnTo>
                    <a:pt x="100377" y="194176"/>
                  </a:lnTo>
                  <a:lnTo>
                    <a:pt x="69225" y="190709"/>
                  </a:lnTo>
                  <a:lnTo>
                    <a:pt x="41535" y="176839"/>
                  </a:lnTo>
                  <a:lnTo>
                    <a:pt x="20767" y="156034"/>
                  </a:lnTo>
                  <a:lnTo>
                    <a:pt x="6922" y="128295"/>
                  </a:lnTo>
                  <a:lnTo>
                    <a:pt x="0" y="97088"/>
                  </a:lnTo>
                  <a:lnTo>
                    <a:pt x="6922" y="69348"/>
                  </a:lnTo>
                  <a:lnTo>
                    <a:pt x="20767" y="41609"/>
                  </a:lnTo>
                  <a:lnTo>
                    <a:pt x="41535" y="20804"/>
                  </a:lnTo>
                  <a:lnTo>
                    <a:pt x="69225" y="6934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20804"/>
                  </a:lnTo>
                  <a:lnTo>
                    <a:pt x="3111689" y="69348"/>
                  </a:lnTo>
                  <a:lnTo>
                    <a:pt x="3118615" y="97088"/>
                  </a:lnTo>
                  <a:lnTo>
                    <a:pt x="3111689" y="128295"/>
                  </a:lnTo>
                  <a:lnTo>
                    <a:pt x="3097847" y="156034"/>
                  </a:lnTo>
                  <a:lnTo>
                    <a:pt x="3077076" y="176839"/>
                  </a:lnTo>
                  <a:lnTo>
                    <a:pt x="3049386" y="190709"/>
                  </a:lnTo>
                  <a:lnTo>
                    <a:pt x="3018234" y="194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9259" y="4785190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8" y="194176"/>
                  </a:moveTo>
                  <a:lnTo>
                    <a:pt x="3077079" y="176839"/>
                  </a:lnTo>
                  <a:lnTo>
                    <a:pt x="3111692" y="128295"/>
                  </a:lnTo>
                  <a:lnTo>
                    <a:pt x="3118615" y="97088"/>
                  </a:lnTo>
                  <a:lnTo>
                    <a:pt x="3111692" y="69348"/>
                  </a:lnTo>
                  <a:lnTo>
                    <a:pt x="3097847" y="41609"/>
                  </a:lnTo>
                  <a:lnTo>
                    <a:pt x="3077079" y="20804"/>
                  </a:lnTo>
                  <a:lnTo>
                    <a:pt x="3049389" y="6934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20804"/>
                  </a:lnTo>
                  <a:lnTo>
                    <a:pt x="6922" y="69348"/>
                  </a:lnTo>
                  <a:lnTo>
                    <a:pt x="0" y="97088"/>
                  </a:lnTo>
                  <a:lnTo>
                    <a:pt x="6922" y="128295"/>
                  </a:lnTo>
                  <a:lnTo>
                    <a:pt x="20767" y="156034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4176"/>
                  </a:lnTo>
                  <a:lnTo>
                    <a:pt x="3018238" y="194176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9260" y="4591012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4" y="194180"/>
                  </a:moveTo>
                  <a:lnTo>
                    <a:pt x="100377" y="194180"/>
                  </a:lnTo>
                  <a:lnTo>
                    <a:pt x="69225" y="190709"/>
                  </a:lnTo>
                  <a:lnTo>
                    <a:pt x="41535" y="176843"/>
                  </a:lnTo>
                  <a:lnTo>
                    <a:pt x="20767" y="156034"/>
                  </a:lnTo>
                  <a:lnTo>
                    <a:pt x="6922" y="128295"/>
                  </a:lnTo>
                  <a:lnTo>
                    <a:pt x="0" y="97088"/>
                  </a:lnTo>
                  <a:lnTo>
                    <a:pt x="6922" y="65881"/>
                  </a:lnTo>
                  <a:lnTo>
                    <a:pt x="20767" y="38145"/>
                  </a:lnTo>
                  <a:lnTo>
                    <a:pt x="41535" y="17340"/>
                  </a:lnTo>
                  <a:lnTo>
                    <a:pt x="69225" y="3467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17340"/>
                  </a:lnTo>
                  <a:lnTo>
                    <a:pt x="3111689" y="65881"/>
                  </a:lnTo>
                  <a:lnTo>
                    <a:pt x="3118615" y="97088"/>
                  </a:lnTo>
                  <a:lnTo>
                    <a:pt x="3111689" y="128295"/>
                  </a:lnTo>
                  <a:lnTo>
                    <a:pt x="3097847" y="156034"/>
                  </a:lnTo>
                  <a:lnTo>
                    <a:pt x="3077076" y="176843"/>
                  </a:lnTo>
                  <a:lnTo>
                    <a:pt x="3049386" y="190709"/>
                  </a:lnTo>
                  <a:lnTo>
                    <a:pt x="3018234" y="194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9259" y="4591014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8" y="194176"/>
                  </a:moveTo>
                  <a:lnTo>
                    <a:pt x="3077079" y="176839"/>
                  </a:lnTo>
                  <a:lnTo>
                    <a:pt x="3111692" y="128295"/>
                  </a:lnTo>
                  <a:lnTo>
                    <a:pt x="3118615" y="97088"/>
                  </a:lnTo>
                  <a:lnTo>
                    <a:pt x="3111692" y="65881"/>
                  </a:lnTo>
                  <a:lnTo>
                    <a:pt x="3097847" y="38141"/>
                  </a:lnTo>
                  <a:lnTo>
                    <a:pt x="3077079" y="17337"/>
                  </a:lnTo>
                  <a:lnTo>
                    <a:pt x="3049389" y="3467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17337"/>
                  </a:lnTo>
                  <a:lnTo>
                    <a:pt x="6922" y="65881"/>
                  </a:lnTo>
                  <a:lnTo>
                    <a:pt x="0" y="97088"/>
                  </a:lnTo>
                  <a:lnTo>
                    <a:pt x="6922" y="128295"/>
                  </a:lnTo>
                  <a:lnTo>
                    <a:pt x="20767" y="156034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4176"/>
                  </a:lnTo>
                  <a:lnTo>
                    <a:pt x="3018238" y="194176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19260" y="4396838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4" y="194176"/>
                  </a:moveTo>
                  <a:lnTo>
                    <a:pt x="100377" y="194176"/>
                  </a:lnTo>
                  <a:lnTo>
                    <a:pt x="69225" y="190709"/>
                  </a:lnTo>
                  <a:lnTo>
                    <a:pt x="41535" y="176839"/>
                  </a:lnTo>
                  <a:lnTo>
                    <a:pt x="20767" y="152567"/>
                  </a:lnTo>
                  <a:lnTo>
                    <a:pt x="6922" y="124827"/>
                  </a:lnTo>
                  <a:lnTo>
                    <a:pt x="0" y="97088"/>
                  </a:lnTo>
                  <a:lnTo>
                    <a:pt x="6922" y="65881"/>
                  </a:lnTo>
                  <a:lnTo>
                    <a:pt x="20767" y="38141"/>
                  </a:lnTo>
                  <a:lnTo>
                    <a:pt x="41535" y="17340"/>
                  </a:lnTo>
                  <a:lnTo>
                    <a:pt x="69225" y="3467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17340"/>
                  </a:lnTo>
                  <a:lnTo>
                    <a:pt x="3111689" y="65881"/>
                  </a:lnTo>
                  <a:lnTo>
                    <a:pt x="3118615" y="97088"/>
                  </a:lnTo>
                  <a:lnTo>
                    <a:pt x="3111689" y="124827"/>
                  </a:lnTo>
                  <a:lnTo>
                    <a:pt x="3097847" y="152567"/>
                  </a:lnTo>
                  <a:lnTo>
                    <a:pt x="3077076" y="176839"/>
                  </a:lnTo>
                  <a:lnTo>
                    <a:pt x="3049386" y="190709"/>
                  </a:lnTo>
                  <a:lnTo>
                    <a:pt x="3018234" y="194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9259" y="4396838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8" y="194176"/>
                  </a:moveTo>
                  <a:lnTo>
                    <a:pt x="3077079" y="176839"/>
                  </a:lnTo>
                  <a:lnTo>
                    <a:pt x="3111692" y="124827"/>
                  </a:lnTo>
                  <a:lnTo>
                    <a:pt x="3118615" y="97088"/>
                  </a:lnTo>
                  <a:lnTo>
                    <a:pt x="3111692" y="65881"/>
                  </a:lnTo>
                  <a:lnTo>
                    <a:pt x="3097847" y="38141"/>
                  </a:lnTo>
                  <a:lnTo>
                    <a:pt x="3077079" y="17337"/>
                  </a:lnTo>
                  <a:lnTo>
                    <a:pt x="3049389" y="3467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17337"/>
                  </a:lnTo>
                  <a:lnTo>
                    <a:pt x="6922" y="65881"/>
                  </a:lnTo>
                  <a:lnTo>
                    <a:pt x="0" y="97088"/>
                  </a:lnTo>
                  <a:lnTo>
                    <a:pt x="6922" y="124827"/>
                  </a:lnTo>
                  <a:lnTo>
                    <a:pt x="20767" y="152567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4176"/>
                  </a:lnTo>
                  <a:lnTo>
                    <a:pt x="3018238" y="194176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19260" y="4199195"/>
              <a:ext cx="3119120" cy="198120"/>
            </a:xfrm>
            <a:custGeom>
              <a:avLst/>
              <a:gdLst/>
              <a:ahLst/>
              <a:cxnLst/>
              <a:rect l="l" t="t" r="r" b="b"/>
              <a:pathLst>
                <a:path w="3119120" h="198120">
                  <a:moveTo>
                    <a:pt x="3018234" y="197644"/>
                  </a:moveTo>
                  <a:lnTo>
                    <a:pt x="100377" y="197644"/>
                  </a:lnTo>
                  <a:lnTo>
                    <a:pt x="69225" y="190709"/>
                  </a:lnTo>
                  <a:lnTo>
                    <a:pt x="41535" y="176839"/>
                  </a:lnTo>
                  <a:lnTo>
                    <a:pt x="20767" y="156034"/>
                  </a:lnTo>
                  <a:lnTo>
                    <a:pt x="6922" y="128295"/>
                  </a:lnTo>
                  <a:lnTo>
                    <a:pt x="0" y="100555"/>
                  </a:lnTo>
                  <a:lnTo>
                    <a:pt x="6922" y="69348"/>
                  </a:lnTo>
                  <a:lnTo>
                    <a:pt x="20767" y="41609"/>
                  </a:lnTo>
                  <a:lnTo>
                    <a:pt x="41535" y="20804"/>
                  </a:lnTo>
                  <a:lnTo>
                    <a:pt x="69225" y="6934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20804"/>
                  </a:lnTo>
                  <a:lnTo>
                    <a:pt x="3111689" y="69348"/>
                  </a:lnTo>
                  <a:lnTo>
                    <a:pt x="3118615" y="100555"/>
                  </a:lnTo>
                  <a:lnTo>
                    <a:pt x="3111689" y="128295"/>
                  </a:lnTo>
                  <a:lnTo>
                    <a:pt x="3097847" y="156034"/>
                  </a:lnTo>
                  <a:lnTo>
                    <a:pt x="3077076" y="176839"/>
                  </a:lnTo>
                  <a:lnTo>
                    <a:pt x="3049386" y="190709"/>
                  </a:lnTo>
                  <a:lnTo>
                    <a:pt x="3018234" y="197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19259" y="4199195"/>
              <a:ext cx="3119120" cy="198120"/>
            </a:xfrm>
            <a:custGeom>
              <a:avLst/>
              <a:gdLst/>
              <a:ahLst/>
              <a:cxnLst/>
              <a:rect l="l" t="t" r="r" b="b"/>
              <a:pathLst>
                <a:path w="3119120" h="198120">
                  <a:moveTo>
                    <a:pt x="3018238" y="197644"/>
                  </a:moveTo>
                  <a:lnTo>
                    <a:pt x="3077079" y="176839"/>
                  </a:lnTo>
                  <a:lnTo>
                    <a:pt x="3111692" y="128295"/>
                  </a:lnTo>
                  <a:lnTo>
                    <a:pt x="3118615" y="100555"/>
                  </a:lnTo>
                  <a:lnTo>
                    <a:pt x="3111692" y="69348"/>
                  </a:lnTo>
                  <a:lnTo>
                    <a:pt x="3097847" y="41609"/>
                  </a:lnTo>
                  <a:lnTo>
                    <a:pt x="3077079" y="20804"/>
                  </a:lnTo>
                  <a:lnTo>
                    <a:pt x="3049389" y="6934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20804"/>
                  </a:lnTo>
                  <a:lnTo>
                    <a:pt x="6922" y="69348"/>
                  </a:lnTo>
                  <a:lnTo>
                    <a:pt x="0" y="100555"/>
                  </a:lnTo>
                  <a:lnTo>
                    <a:pt x="6922" y="128295"/>
                  </a:lnTo>
                  <a:lnTo>
                    <a:pt x="20767" y="156034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7644"/>
                  </a:lnTo>
                  <a:lnTo>
                    <a:pt x="3018238" y="197644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9260" y="4005020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4" y="194176"/>
                  </a:moveTo>
                  <a:lnTo>
                    <a:pt x="100377" y="194176"/>
                  </a:lnTo>
                  <a:lnTo>
                    <a:pt x="69225" y="190709"/>
                  </a:lnTo>
                  <a:lnTo>
                    <a:pt x="41535" y="176839"/>
                  </a:lnTo>
                  <a:lnTo>
                    <a:pt x="20767" y="156034"/>
                  </a:lnTo>
                  <a:lnTo>
                    <a:pt x="6922" y="128295"/>
                  </a:lnTo>
                  <a:lnTo>
                    <a:pt x="0" y="97088"/>
                  </a:lnTo>
                  <a:lnTo>
                    <a:pt x="6922" y="69348"/>
                  </a:lnTo>
                  <a:lnTo>
                    <a:pt x="20767" y="41609"/>
                  </a:lnTo>
                  <a:lnTo>
                    <a:pt x="41535" y="17337"/>
                  </a:lnTo>
                  <a:lnTo>
                    <a:pt x="69225" y="3467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17337"/>
                  </a:lnTo>
                  <a:lnTo>
                    <a:pt x="3111689" y="69348"/>
                  </a:lnTo>
                  <a:lnTo>
                    <a:pt x="3118615" y="97088"/>
                  </a:lnTo>
                  <a:lnTo>
                    <a:pt x="3111689" y="128295"/>
                  </a:lnTo>
                  <a:lnTo>
                    <a:pt x="3097847" y="156034"/>
                  </a:lnTo>
                  <a:lnTo>
                    <a:pt x="3077076" y="176839"/>
                  </a:lnTo>
                  <a:lnTo>
                    <a:pt x="3049386" y="190709"/>
                  </a:lnTo>
                  <a:lnTo>
                    <a:pt x="3018234" y="194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9259" y="4005019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8" y="194176"/>
                  </a:moveTo>
                  <a:lnTo>
                    <a:pt x="3077079" y="176839"/>
                  </a:lnTo>
                  <a:lnTo>
                    <a:pt x="3111692" y="128295"/>
                  </a:lnTo>
                  <a:lnTo>
                    <a:pt x="3118615" y="97088"/>
                  </a:lnTo>
                  <a:lnTo>
                    <a:pt x="3111692" y="69348"/>
                  </a:lnTo>
                  <a:lnTo>
                    <a:pt x="3097847" y="41609"/>
                  </a:lnTo>
                  <a:lnTo>
                    <a:pt x="3077079" y="17337"/>
                  </a:lnTo>
                  <a:lnTo>
                    <a:pt x="3049389" y="3467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17337"/>
                  </a:lnTo>
                  <a:lnTo>
                    <a:pt x="6922" y="69348"/>
                  </a:lnTo>
                  <a:lnTo>
                    <a:pt x="0" y="97088"/>
                  </a:lnTo>
                  <a:lnTo>
                    <a:pt x="6922" y="128295"/>
                  </a:lnTo>
                  <a:lnTo>
                    <a:pt x="20767" y="156034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4176"/>
                  </a:lnTo>
                  <a:lnTo>
                    <a:pt x="3018238" y="194176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9260" y="3810841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4" y="194180"/>
                  </a:moveTo>
                  <a:lnTo>
                    <a:pt x="100377" y="194180"/>
                  </a:lnTo>
                  <a:lnTo>
                    <a:pt x="69225" y="190709"/>
                  </a:lnTo>
                  <a:lnTo>
                    <a:pt x="41535" y="176843"/>
                  </a:lnTo>
                  <a:lnTo>
                    <a:pt x="20767" y="156034"/>
                  </a:lnTo>
                  <a:lnTo>
                    <a:pt x="6922" y="128295"/>
                  </a:lnTo>
                  <a:lnTo>
                    <a:pt x="0" y="97088"/>
                  </a:lnTo>
                  <a:lnTo>
                    <a:pt x="6922" y="65881"/>
                  </a:lnTo>
                  <a:lnTo>
                    <a:pt x="20767" y="38145"/>
                  </a:lnTo>
                  <a:lnTo>
                    <a:pt x="41535" y="17340"/>
                  </a:lnTo>
                  <a:lnTo>
                    <a:pt x="69225" y="3467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17340"/>
                  </a:lnTo>
                  <a:lnTo>
                    <a:pt x="3111689" y="65881"/>
                  </a:lnTo>
                  <a:lnTo>
                    <a:pt x="3118615" y="97088"/>
                  </a:lnTo>
                  <a:lnTo>
                    <a:pt x="3111689" y="128295"/>
                  </a:lnTo>
                  <a:lnTo>
                    <a:pt x="3097847" y="156034"/>
                  </a:lnTo>
                  <a:lnTo>
                    <a:pt x="3077076" y="176843"/>
                  </a:lnTo>
                  <a:lnTo>
                    <a:pt x="3049386" y="190709"/>
                  </a:lnTo>
                  <a:lnTo>
                    <a:pt x="3018234" y="194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19259" y="3810843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8" y="194176"/>
                  </a:moveTo>
                  <a:lnTo>
                    <a:pt x="3077079" y="176839"/>
                  </a:lnTo>
                  <a:lnTo>
                    <a:pt x="3111692" y="128295"/>
                  </a:lnTo>
                  <a:lnTo>
                    <a:pt x="3118615" y="97088"/>
                  </a:lnTo>
                  <a:lnTo>
                    <a:pt x="3111692" y="65881"/>
                  </a:lnTo>
                  <a:lnTo>
                    <a:pt x="3097847" y="38141"/>
                  </a:lnTo>
                  <a:lnTo>
                    <a:pt x="3077079" y="17337"/>
                  </a:lnTo>
                  <a:lnTo>
                    <a:pt x="3049389" y="3467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17337"/>
                  </a:lnTo>
                  <a:lnTo>
                    <a:pt x="6922" y="65881"/>
                  </a:lnTo>
                  <a:lnTo>
                    <a:pt x="0" y="97088"/>
                  </a:lnTo>
                  <a:lnTo>
                    <a:pt x="6922" y="128295"/>
                  </a:lnTo>
                  <a:lnTo>
                    <a:pt x="20767" y="156034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4176"/>
                  </a:lnTo>
                  <a:lnTo>
                    <a:pt x="3018238" y="194176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19260" y="3616665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4" y="194176"/>
                  </a:moveTo>
                  <a:lnTo>
                    <a:pt x="100377" y="194176"/>
                  </a:lnTo>
                  <a:lnTo>
                    <a:pt x="69225" y="187241"/>
                  </a:lnTo>
                  <a:lnTo>
                    <a:pt x="41535" y="173375"/>
                  </a:lnTo>
                  <a:lnTo>
                    <a:pt x="20767" y="152567"/>
                  </a:lnTo>
                  <a:lnTo>
                    <a:pt x="6922" y="124827"/>
                  </a:lnTo>
                  <a:lnTo>
                    <a:pt x="0" y="97088"/>
                  </a:lnTo>
                  <a:lnTo>
                    <a:pt x="6922" y="65881"/>
                  </a:lnTo>
                  <a:lnTo>
                    <a:pt x="20767" y="38141"/>
                  </a:lnTo>
                  <a:lnTo>
                    <a:pt x="41535" y="17340"/>
                  </a:lnTo>
                  <a:lnTo>
                    <a:pt x="69225" y="3467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17340"/>
                  </a:lnTo>
                  <a:lnTo>
                    <a:pt x="3111689" y="65881"/>
                  </a:lnTo>
                  <a:lnTo>
                    <a:pt x="3118615" y="97088"/>
                  </a:lnTo>
                  <a:lnTo>
                    <a:pt x="3111689" y="124827"/>
                  </a:lnTo>
                  <a:lnTo>
                    <a:pt x="3097847" y="152567"/>
                  </a:lnTo>
                  <a:lnTo>
                    <a:pt x="3077076" y="173375"/>
                  </a:lnTo>
                  <a:lnTo>
                    <a:pt x="3049386" y="187241"/>
                  </a:lnTo>
                  <a:lnTo>
                    <a:pt x="3018234" y="194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9259" y="3616667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8" y="194176"/>
                  </a:moveTo>
                  <a:lnTo>
                    <a:pt x="3077079" y="173372"/>
                  </a:lnTo>
                  <a:lnTo>
                    <a:pt x="3111692" y="124827"/>
                  </a:lnTo>
                  <a:lnTo>
                    <a:pt x="3118615" y="97088"/>
                  </a:lnTo>
                  <a:lnTo>
                    <a:pt x="3111692" y="65881"/>
                  </a:lnTo>
                  <a:lnTo>
                    <a:pt x="3097847" y="38141"/>
                  </a:lnTo>
                  <a:lnTo>
                    <a:pt x="3077079" y="17337"/>
                  </a:lnTo>
                  <a:lnTo>
                    <a:pt x="3049389" y="3467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17337"/>
                  </a:lnTo>
                  <a:lnTo>
                    <a:pt x="6922" y="65881"/>
                  </a:lnTo>
                  <a:lnTo>
                    <a:pt x="0" y="97088"/>
                  </a:lnTo>
                  <a:lnTo>
                    <a:pt x="6922" y="124827"/>
                  </a:lnTo>
                  <a:lnTo>
                    <a:pt x="20767" y="152567"/>
                  </a:lnTo>
                  <a:lnTo>
                    <a:pt x="41535" y="173372"/>
                  </a:lnTo>
                  <a:lnTo>
                    <a:pt x="69225" y="187241"/>
                  </a:lnTo>
                  <a:lnTo>
                    <a:pt x="100377" y="194176"/>
                  </a:lnTo>
                  <a:lnTo>
                    <a:pt x="3018238" y="194176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9260" y="3419023"/>
              <a:ext cx="3119120" cy="198120"/>
            </a:xfrm>
            <a:custGeom>
              <a:avLst/>
              <a:gdLst/>
              <a:ahLst/>
              <a:cxnLst/>
              <a:rect l="l" t="t" r="r" b="b"/>
              <a:pathLst>
                <a:path w="3119120" h="198120">
                  <a:moveTo>
                    <a:pt x="3018234" y="197644"/>
                  </a:moveTo>
                  <a:lnTo>
                    <a:pt x="100377" y="197644"/>
                  </a:lnTo>
                  <a:lnTo>
                    <a:pt x="69225" y="190709"/>
                  </a:lnTo>
                  <a:lnTo>
                    <a:pt x="41535" y="176839"/>
                  </a:lnTo>
                  <a:lnTo>
                    <a:pt x="20767" y="156034"/>
                  </a:lnTo>
                  <a:lnTo>
                    <a:pt x="6922" y="128295"/>
                  </a:lnTo>
                  <a:lnTo>
                    <a:pt x="0" y="97088"/>
                  </a:lnTo>
                  <a:lnTo>
                    <a:pt x="6922" y="69348"/>
                  </a:lnTo>
                  <a:lnTo>
                    <a:pt x="20767" y="41609"/>
                  </a:lnTo>
                  <a:lnTo>
                    <a:pt x="41535" y="20804"/>
                  </a:lnTo>
                  <a:lnTo>
                    <a:pt x="69225" y="6934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20804"/>
                  </a:lnTo>
                  <a:lnTo>
                    <a:pt x="3111689" y="69348"/>
                  </a:lnTo>
                  <a:lnTo>
                    <a:pt x="3118615" y="97088"/>
                  </a:lnTo>
                  <a:lnTo>
                    <a:pt x="3111689" y="128295"/>
                  </a:lnTo>
                  <a:lnTo>
                    <a:pt x="3097847" y="156034"/>
                  </a:lnTo>
                  <a:lnTo>
                    <a:pt x="3077076" y="176839"/>
                  </a:lnTo>
                  <a:lnTo>
                    <a:pt x="3049386" y="190709"/>
                  </a:lnTo>
                  <a:lnTo>
                    <a:pt x="3018234" y="1976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19259" y="3419023"/>
              <a:ext cx="3119120" cy="198120"/>
            </a:xfrm>
            <a:custGeom>
              <a:avLst/>
              <a:gdLst/>
              <a:ahLst/>
              <a:cxnLst/>
              <a:rect l="l" t="t" r="r" b="b"/>
              <a:pathLst>
                <a:path w="3119120" h="198120">
                  <a:moveTo>
                    <a:pt x="3018238" y="197644"/>
                  </a:moveTo>
                  <a:lnTo>
                    <a:pt x="3077079" y="176839"/>
                  </a:lnTo>
                  <a:lnTo>
                    <a:pt x="3111692" y="128295"/>
                  </a:lnTo>
                  <a:lnTo>
                    <a:pt x="3118615" y="97088"/>
                  </a:lnTo>
                  <a:lnTo>
                    <a:pt x="3111692" y="69348"/>
                  </a:lnTo>
                  <a:lnTo>
                    <a:pt x="3097847" y="41609"/>
                  </a:lnTo>
                  <a:lnTo>
                    <a:pt x="3077079" y="20804"/>
                  </a:lnTo>
                  <a:lnTo>
                    <a:pt x="3049389" y="6934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20804"/>
                  </a:lnTo>
                  <a:lnTo>
                    <a:pt x="6922" y="69348"/>
                  </a:lnTo>
                  <a:lnTo>
                    <a:pt x="0" y="97088"/>
                  </a:lnTo>
                  <a:lnTo>
                    <a:pt x="6922" y="128295"/>
                  </a:lnTo>
                  <a:lnTo>
                    <a:pt x="20767" y="156034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7644"/>
                  </a:lnTo>
                  <a:lnTo>
                    <a:pt x="3018238" y="197644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19260" y="3224848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4" y="194176"/>
                  </a:moveTo>
                  <a:lnTo>
                    <a:pt x="100377" y="194176"/>
                  </a:lnTo>
                  <a:lnTo>
                    <a:pt x="69225" y="190709"/>
                  </a:lnTo>
                  <a:lnTo>
                    <a:pt x="41535" y="176839"/>
                  </a:lnTo>
                  <a:lnTo>
                    <a:pt x="20767" y="156034"/>
                  </a:lnTo>
                  <a:lnTo>
                    <a:pt x="6922" y="128295"/>
                  </a:lnTo>
                  <a:lnTo>
                    <a:pt x="0" y="97088"/>
                  </a:lnTo>
                  <a:lnTo>
                    <a:pt x="6922" y="69348"/>
                  </a:lnTo>
                  <a:lnTo>
                    <a:pt x="20767" y="41609"/>
                  </a:lnTo>
                  <a:lnTo>
                    <a:pt x="41535" y="17337"/>
                  </a:lnTo>
                  <a:lnTo>
                    <a:pt x="69225" y="3467"/>
                  </a:lnTo>
                  <a:lnTo>
                    <a:pt x="100377" y="0"/>
                  </a:lnTo>
                  <a:lnTo>
                    <a:pt x="3018234" y="0"/>
                  </a:lnTo>
                  <a:lnTo>
                    <a:pt x="3077076" y="17337"/>
                  </a:lnTo>
                  <a:lnTo>
                    <a:pt x="3111689" y="69348"/>
                  </a:lnTo>
                  <a:lnTo>
                    <a:pt x="3118615" y="97088"/>
                  </a:lnTo>
                  <a:lnTo>
                    <a:pt x="3111689" y="128295"/>
                  </a:lnTo>
                  <a:lnTo>
                    <a:pt x="3097847" y="156034"/>
                  </a:lnTo>
                  <a:lnTo>
                    <a:pt x="3077076" y="176839"/>
                  </a:lnTo>
                  <a:lnTo>
                    <a:pt x="3049386" y="190709"/>
                  </a:lnTo>
                  <a:lnTo>
                    <a:pt x="3018234" y="194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9259" y="3224847"/>
              <a:ext cx="3119120" cy="194310"/>
            </a:xfrm>
            <a:custGeom>
              <a:avLst/>
              <a:gdLst/>
              <a:ahLst/>
              <a:cxnLst/>
              <a:rect l="l" t="t" r="r" b="b"/>
              <a:pathLst>
                <a:path w="3119120" h="194310">
                  <a:moveTo>
                    <a:pt x="3018238" y="194176"/>
                  </a:moveTo>
                  <a:lnTo>
                    <a:pt x="3077079" y="176839"/>
                  </a:lnTo>
                  <a:lnTo>
                    <a:pt x="3111692" y="128295"/>
                  </a:lnTo>
                  <a:lnTo>
                    <a:pt x="3118615" y="97088"/>
                  </a:lnTo>
                  <a:lnTo>
                    <a:pt x="3111692" y="69348"/>
                  </a:lnTo>
                  <a:lnTo>
                    <a:pt x="3097847" y="41609"/>
                  </a:lnTo>
                  <a:lnTo>
                    <a:pt x="3077079" y="17337"/>
                  </a:lnTo>
                  <a:lnTo>
                    <a:pt x="3049389" y="3467"/>
                  </a:lnTo>
                  <a:lnTo>
                    <a:pt x="3018238" y="0"/>
                  </a:lnTo>
                  <a:lnTo>
                    <a:pt x="100377" y="0"/>
                  </a:lnTo>
                  <a:lnTo>
                    <a:pt x="41535" y="17337"/>
                  </a:lnTo>
                  <a:lnTo>
                    <a:pt x="6922" y="69348"/>
                  </a:lnTo>
                  <a:lnTo>
                    <a:pt x="0" y="97088"/>
                  </a:lnTo>
                  <a:lnTo>
                    <a:pt x="6922" y="128295"/>
                  </a:lnTo>
                  <a:lnTo>
                    <a:pt x="20767" y="156034"/>
                  </a:lnTo>
                  <a:lnTo>
                    <a:pt x="41535" y="176839"/>
                  </a:lnTo>
                  <a:lnTo>
                    <a:pt x="69225" y="190709"/>
                  </a:lnTo>
                  <a:lnTo>
                    <a:pt x="100377" y="194176"/>
                  </a:lnTo>
                  <a:lnTo>
                    <a:pt x="3018238" y="194176"/>
                  </a:lnTo>
                  <a:close/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475314" y="3223779"/>
            <a:ext cx="207010" cy="1991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575"/>
              </a:lnSpc>
              <a:spcBef>
                <a:spcPts val="114"/>
              </a:spcBef>
            </a:pPr>
            <a:r>
              <a:rPr sz="1350" spc="10" dirty="0">
                <a:solidFill>
                  <a:schemeClr val="bg1"/>
                </a:solidFill>
                <a:latin typeface="Arial MT"/>
                <a:cs typeface="Arial MT"/>
              </a:rPr>
              <a:t>10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45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9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45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8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30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7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45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6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45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5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30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4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30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3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45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2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8260">
              <a:lnSpc>
                <a:spcPts val="1590"/>
              </a:lnSpc>
            </a:pPr>
            <a:r>
              <a:rPr sz="1350" spc="5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65942" y="3176306"/>
            <a:ext cx="519430" cy="1983739"/>
            <a:chOff x="5265942" y="3176306"/>
            <a:chExt cx="519430" cy="1983739"/>
          </a:xfrm>
        </p:grpSpPr>
        <p:sp>
          <p:nvSpPr>
            <p:cNvPr id="29" name="object 29"/>
            <p:cNvSpPr/>
            <p:nvPr/>
          </p:nvSpPr>
          <p:spPr>
            <a:xfrm>
              <a:off x="5387087" y="3256055"/>
              <a:ext cx="398145" cy="0"/>
            </a:xfrm>
            <a:custGeom>
              <a:avLst/>
              <a:gdLst/>
              <a:ahLst/>
              <a:cxnLst/>
              <a:rect l="l" t="t" r="r" b="b"/>
              <a:pathLst>
                <a:path w="398145">
                  <a:moveTo>
                    <a:pt x="398047" y="0"/>
                  </a:moveTo>
                  <a:lnTo>
                    <a:pt x="0" y="0"/>
                  </a:lnTo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5942" y="3176306"/>
              <a:ext cx="159218" cy="15950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387087" y="5079932"/>
              <a:ext cx="398145" cy="0"/>
            </a:xfrm>
            <a:custGeom>
              <a:avLst/>
              <a:gdLst/>
              <a:ahLst/>
              <a:cxnLst/>
              <a:rect l="l" t="t" r="r" b="b"/>
              <a:pathLst>
                <a:path w="398145">
                  <a:moveTo>
                    <a:pt x="398047" y="0"/>
                  </a:moveTo>
                  <a:lnTo>
                    <a:pt x="0" y="0"/>
                  </a:lnTo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5942" y="5000182"/>
              <a:ext cx="159218" cy="15950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99358" y="3080387"/>
            <a:ext cx="33464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800" spc="15" dirty="0">
                <a:solidFill>
                  <a:schemeClr val="bg1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chemeClr val="bg1"/>
                </a:solidFill>
                <a:latin typeface="Arial MT"/>
                <a:cs typeface="Arial MT"/>
              </a:rPr>
              <a:t>op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5899356" y="4904264"/>
            <a:ext cx="72072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800" spc="5" dirty="0">
                <a:solidFill>
                  <a:schemeClr val="bg1"/>
                </a:solidFill>
                <a:latin typeface="Arial MT"/>
                <a:cs typeface="Arial MT"/>
              </a:rPr>
              <a:t>bottom</a:t>
            </a:r>
            <a:endParaRPr sz="18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639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</a:t>
            </a:r>
            <a:r>
              <a:rPr spc="-5" dirty="0"/>
              <a:t>i</a:t>
            </a:r>
            <a:r>
              <a:rPr spc="-10" dirty="0"/>
              <a:t>b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ry</a:t>
            </a:r>
            <a:r>
              <a:rPr spc="-20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0" dirty="0"/>
              <a:t>edu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O</a:t>
            </a:r>
            <a:r>
              <a:rPr spc="5" dirty="0"/>
              <a:t>v</a:t>
            </a:r>
            <a:r>
              <a:rPr spc="-10" dirty="0"/>
              <a:t>e</a:t>
            </a:r>
            <a:r>
              <a:rPr dirty="0"/>
              <a:t>r</a:t>
            </a:r>
            <a:r>
              <a:rPr spc="5" dirty="0"/>
              <a:t>v</a:t>
            </a:r>
            <a:r>
              <a:rPr spc="-5" dirty="0"/>
              <a:t>i</a:t>
            </a:r>
            <a:r>
              <a:rPr spc="-10" dirty="0"/>
              <a:t>e</a:t>
            </a:r>
            <a:r>
              <a:rPr dirty="0"/>
              <a:t>w</a:t>
            </a:r>
            <a:r>
              <a:rPr spc="-250" dirty="0"/>
              <a:t> </a:t>
            </a:r>
            <a:r>
              <a:rPr sz="2000" dirty="0"/>
              <a:t>(3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4)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977421" y="1371600"/>
            <a:ext cx="6930390" cy="437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3260" indent="-635">
              <a:lnSpc>
                <a:spcPct val="140000"/>
              </a:lnSpc>
              <a:spcBef>
                <a:spcPts val="100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ReadDec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Reads 32-bit unsigned decimal integer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from keyboard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ReadFromFile</a:t>
            </a:r>
            <a:r>
              <a:rPr sz="1700" spc="-4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Reads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input disk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buffer</a:t>
            </a:r>
            <a:endParaRPr sz="1700" dirty="0">
              <a:latin typeface="Arial MT"/>
              <a:cs typeface="Arial MT"/>
            </a:endParaRPr>
          </a:p>
          <a:p>
            <a:pPr marL="13335" marR="1066800" indent="-635">
              <a:lnSpc>
                <a:spcPct val="140000"/>
              </a:lnSpc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ReadHex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Reads 32-bit hexadecimal integer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from keyboard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ReadInt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 Reads 32-bit signed decimal integer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from keyboard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ReadKey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Reads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character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keyboard</a:t>
            </a:r>
            <a:r>
              <a:rPr sz="17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input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buffer</a:t>
            </a:r>
            <a:endParaRPr sz="1700" dirty="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900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ReadString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Reads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stdin,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terminated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7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[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Enter]</a:t>
            </a:r>
            <a:endParaRPr sz="1700" dirty="0">
              <a:latin typeface="Arial MT"/>
              <a:cs typeface="Arial MT"/>
            </a:endParaRPr>
          </a:p>
          <a:p>
            <a:pPr marL="12700" marR="5080">
              <a:lnSpc>
                <a:spcPts val="1839"/>
              </a:lnSpc>
              <a:spcBef>
                <a:spcPts val="1055"/>
              </a:spcBef>
            </a:pPr>
            <a:r>
              <a:rPr sz="1700" spc="-20" dirty="0">
                <a:solidFill>
                  <a:srgbClr val="FFCC66"/>
                </a:solidFill>
                <a:latin typeface="Arial MT"/>
                <a:cs typeface="Arial MT"/>
              </a:rPr>
              <a:t>SetTextColor</a:t>
            </a:r>
            <a:r>
              <a:rPr sz="1700" spc="-1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Sets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foreground/background</a:t>
            </a:r>
            <a:r>
              <a:rPr sz="17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colors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subsequent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text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7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console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Str_compare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 Compares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 two</a:t>
            </a:r>
            <a:r>
              <a:rPr sz="17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strings</a:t>
            </a:r>
            <a:endParaRPr sz="1700" dirty="0">
              <a:latin typeface="Arial MT"/>
              <a:cs typeface="Arial MT"/>
            </a:endParaRPr>
          </a:p>
          <a:p>
            <a:pPr marL="12700" marR="1543050">
              <a:lnSpc>
                <a:spcPct val="142400"/>
              </a:lnSpc>
              <a:spcBef>
                <a:spcPts val="530"/>
              </a:spcBef>
            </a:pPr>
            <a:r>
              <a:rPr sz="1700" dirty="0">
                <a:solidFill>
                  <a:srgbClr val="FFCC66"/>
                </a:solidFill>
                <a:latin typeface="Arial MT"/>
                <a:cs typeface="Arial MT"/>
              </a:rPr>
              <a:t>Str_copy</a:t>
            </a:r>
            <a:r>
              <a:rPr sz="1700" spc="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Copies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string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destination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string </a:t>
            </a:r>
            <a:r>
              <a:rPr sz="1700" spc="-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Str_length</a:t>
            </a:r>
            <a:r>
              <a:rPr sz="1700" spc="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length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string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EAX 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CC66"/>
                </a:solidFill>
                <a:latin typeface="Arial MT"/>
                <a:cs typeface="Arial MT"/>
              </a:rPr>
              <a:t>Str_trim</a:t>
            </a:r>
            <a:r>
              <a:rPr sz="1700" spc="-1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Removes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unwanted</a:t>
            </a:r>
            <a:r>
              <a:rPr sz="17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characters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 string.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723010"/>
            <a:ext cx="639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</a:t>
            </a:r>
            <a:r>
              <a:rPr spc="-5" dirty="0"/>
              <a:t>i</a:t>
            </a:r>
            <a:r>
              <a:rPr spc="-10" dirty="0"/>
              <a:t>b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ry</a:t>
            </a:r>
            <a:r>
              <a:rPr spc="-20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0" dirty="0"/>
              <a:t>edu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O</a:t>
            </a:r>
            <a:r>
              <a:rPr spc="5" dirty="0"/>
              <a:t>v</a:t>
            </a:r>
            <a:r>
              <a:rPr spc="-10" dirty="0"/>
              <a:t>e</a:t>
            </a:r>
            <a:r>
              <a:rPr dirty="0"/>
              <a:t>r</a:t>
            </a:r>
            <a:r>
              <a:rPr spc="5" dirty="0"/>
              <a:t>v</a:t>
            </a:r>
            <a:r>
              <a:rPr spc="-5" dirty="0"/>
              <a:t>i</a:t>
            </a:r>
            <a:r>
              <a:rPr spc="-10" dirty="0"/>
              <a:t>e</a:t>
            </a:r>
            <a:r>
              <a:rPr dirty="0"/>
              <a:t>w</a:t>
            </a:r>
            <a:r>
              <a:rPr spc="-250" dirty="0"/>
              <a:t> </a:t>
            </a:r>
            <a:r>
              <a:rPr sz="2000" dirty="0"/>
              <a:t>(4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4)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73514" y="1695069"/>
            <a:ext cx="7025005" cy="32715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solidFill>
                  <a:srgbClr val="FFCC66"/>
                </a:solidFill>
                <a:latin typeface="Arial MT"/>
                <a:cs typeface="Arial MT"/>
              </a:rPr>
              <a:t>Str_ucase</a:t>
            </a:r>
            <a:r>
              <a:rPr sz="1800" spc="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Converts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 string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uppercase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letters.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24100"/>
              </a:lnSpc>
              <a:spcBef>
                <a:spcPts val="130"/>
              </a:spcBef>
            </a:pPr>
            <a:r>
              <a:rPr sz="1800" spc="-15" dirty="0">
                <a:solidFill>
                  <a:srgbClr val="FFCC66"/>
                </a:solidFill>
                <a:latin typeface="Arial MT"/>
                <a:cs typeface="Arial MT"/>
              </a:rPr>
              <a:t>WaitMsg</a:t>
            </a:r>
            <a:r>
              <a:rPr sz="180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message,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waits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Enter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pressed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WriteBin</a:t>
            </a:r>
            <a:r>
              <a:rPr sz="1800" spc="1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unsigned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32-bit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ASCII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binary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format.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WriteBinB</a:t>
            </a:r>
            <a:r>
              <a:rPr sz="1800" spc="1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binary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byte,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word,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doubleword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format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WriteChar</a:t>
            </a:r>
            <a:r>
              <a:rPr sz="1800" spc="1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character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800" dirty="0">
              <a:latin typeface="Arial MT"/>
              <a:cs typeface="Arial MT"/>
            </a:endParaRPr>
          </a:p>
          <a:p>
            <a:pPr marL="12700" marR="220979" indent="-635">
              <a:lnSpc>
                <a:spcPts val="2990"/>
              </a:lnSpc>
              <a:spcBef>
                <a:spcPts val="114"/>
              </a:spcBef>
            </a:pP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WriteDec</a:t>
            </a:r>
            <a:r>
              <a:rPr sz="1800" spc="1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Writes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unsigned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32-bit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decimal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WriteHex</a:t>
            </a:r>
            <a:r>
              <a:rPr sz="1800" spc="1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unsigned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32-bit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hexadecimal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format</a:t>
            </a:r>
            <a:endParaRPr sz="1800" dirty="0">
              <a:latin typeface="Arial MT"/>
              <a:cs typeface="Arial MT"/>
            </a:endParaRPr>
          </a:p>
          <a:p>
            <a:pPr marL="12700" marR="29845">
              <a:lnSpc>
                <a:spcPts val="3020"/>
              </a:lnSpc>
            </a:pP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WriteHexB</a:t>
            </a:r>
            <a:r>
              <a:rPr sz="1800" spc="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–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byte,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word,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doubleword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hexadecimal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format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WriteInt</a:t>
            </a:r>
            <a:r>
              <a:rPr sz="1800" spc="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Writes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signed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32-bit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decimal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format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5400" y="949651"/>
            <a:ext cx="639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</a:t>
            </a:r>
            <a:r>
              <a:rPr spc="-5" dirty="0"/>
              <a:t>i</a:t>
            </a:r>
            <a:r>
              <a:rPr spc="-10" dirty="0"/>
              <a:t>b</a:t>
            </a:r>
            <a:r>
              <a:rPr dirty="0"/>
              <a:t>r</a:t>
            </a:r>
            <a:r>
              <a:rPr spc="-10" dirty="0"/>
              <a:t>a</a:t>
            </a:r>
            <a:r>
              <a:rPr dirty="0"/>
              <a:t>ry</a:t>
            </a:r>
            <a:r>
              <a:rPr spc="-20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spc="5" dirty="0"/>
              <a:t>c</a:t>
            </a:r>
            <a:r>
              <a:rPr spc="-10" dirty="0"/>
              <a:t>edu</a:t>
            </a:r>
            <a:r>
              <a:rPr dirty="0"/>
              <a:t>r</a:t>
            </a:r>
            <a:r>
              <a:rPr spc="-10" dirty="0"/>
              <a:t>e</a:t>
            </a:r>
            <a:r>
              <a:rPr dirty="0"/>
              <a:t>s</a:t>
            </a:r>
            <a:r>
              <a:rPr spc="-2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O</a:t>
            </a:r>
            <a:r>
              <a:rPr spc="5" dirty="0"/>
              <a:t>v</a:t>
            </a:r>
            <a:r>
              <a:rPr spc="-10" dirty="0"/>
              <a:t>e</a:t>
            </a:r>
            <a:r>
              <a:rPr dirty="0"/>
              <a:t>r</a:t>
            </a:r>
            <a:r>
              <a:rPr spc="5" dirty="0"/>
              <a:t>v</a:t>
            </a:r>
            <a:r>
              <a:rPr spc="-5" dirty="0"/>
              <a:t>i</a:t>
            </a:r>
            <a:r>
              <a:rPr spc="-10" dirty="0"/>
              <a:t>e</a:t>
            </a:r>
            <a:r>
              <a:rPr dirty="0"/>
              <a:t>w</a:t>
            </a:r>
            <a:r>
              <a:rPr spc="-250" dirty="0"/>
              <a:t> </a:t>
            </a:r>
            <a:r>
              <a:rPr sz="2000" dirty="0"/>
              <a:t>(5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25" dirty="0"/>
              <a:t> </a:t>
            </a:r>
            <a:r>
              <a:rPr sz="2000" dirty="0"/>
              <a:t>4)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965914" y="2077726"/>
            <a:ext cx="6919595" cy="25768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CC66"/>
                </a:solidFill>
                <a:latin typeface="Arial MT"/>
                <a:cs typeface="Arial MT"/>
              </a:rPr>
              <a:t>WriteStackFrame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procedure’s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frame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the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console.</a:t>
            </a:r>
            <a:endParaRPr sz="1800" dirty="0">
              <a:latin typeface="Arial MT"/>
              <a:cs typeface="Arial MT"/>
            </a:endParaRPr>
          </a:p>
          <a:p>
            <a:pPr marL="12700" marR="196850">
              <a:lnSpc>
                <a:spcPts val="1939"/>
              </a:lnSpc>
              <a:spcBef>
                <a:spcPts val="1090"/>
              </a:spcBef>
            </a:pP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WriteStackFrameName</a:t>
            </a:r>
            <a:r>
              <a:rPr sz="1800" spc="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procedure’s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stack frame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console.</a:t>
            </a:r>
            <a:endParaRPr sz="1800" dirty="0">
              <a:latin typeface="Arial MT"/>
              <a:cs typeface="Arial MT"/>
            </a:endParaRPr>
          </a:p>
          <a:p>
            <a:pPr marL="12700" marR="805180" indent="-635">
              <a:lnSpc>
                <a:spcPts val="3020"/>
              </a:lnSpc>
              <a:spcBef>
                <a:spcPts val="225"/>
              </a:spcBef>
            </a:pP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WriteString</a:t>
            </a:r>
            <a:r>
              <a:rPr sz="1800" spc="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null-terminated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console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window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CC66"/>
                </a:solidFill>
                <a:latin typeface="Arial MT"/>
                <a:cs typeface="Arial MT"/>
              </a:rPr>
              <a:t>WriteToFile</a:t>
            </a:r>
            <a:r>
              <a:rPr sz="1800" spc="-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buffer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endParaRPr sz="1800" dirty="0">
              <a:latin typeface="Arial MT"/>
              <a:cs typeface="Arial MT"/>
            </a:endParaRPr>
          </a:p>
          <a:p>
            <a:pPr marL="12700" marR="62230">
              <a:lnSpc>
                <a:spcPts val="1939"/>
              </a:lnSpc>
              <a:spcBef>
                <a:spcPts val="869"/>
              </a:spcBef>
            </a:pPr>
            <a:r>
              <a:rPr sz="1800" spc="-10" dirty="0">
                <a:solidFill>
                  <a:srgbClr val="FFCC66"/>
                </a:solidFill>
                <a:latin typeface="Arial MT"/>
                <a:cs typeface="Arial MT"/>
              </a:rPr>
              <a:t>WriteWindowsMsg</a:t>
            </a:r>
            <a:r>
              <a:rPr sz="1800" spc="6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Displays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recent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message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generated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MS-Windows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963" y="493074"/>
            <a:ext cx="287718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grpSp>
        <p:nvGrpSpPr>
          <p:cNvPr id="4" name="object 4"/>
          <p:cNvGrpSpPr/>
          <p:nvPr/>
        </p:nvGrpSpPr>
        <p:grpSpPr>
          <a:xfrm>
            <a:off x="909637" y="4567237"/>
            <a:ext cx="7172325" cy="1095375"/>
            <a:chOff x="909637" y="4567237"/>
            <a:chExt cx="7172325" cy="1095375"/>
          </a:xfrm>
        </p:grpSpPr>
        <p:sp>
          <p:nvSpPr>
            <p:cNvPr id="5" name="object 5"/>
            <p:cNvSpPr/>
            <p:nvPr/>
          </p:nvSpPr>
          <p:spPr>
            <a:xfrm>
              <a:off x="914400" y="4572000"/>
              <a:ext cx="7162800" cy="1085850"/>
            </a:xfrm>
            <a:custGeom>
              <a:avLst/>
              <a:gdLst/>
              <a:ahLst/>
              <a:cxnLst/>
              <a:rect l="l" t="t" r="r" b="b"/>
              <a:pathLst>
                <a:path w="7162800" h="1085850">
                  <a:moveTo>
                    <a:pt x="7162800" y="0"/>
                  </a:moveTo>
                  <a:lnTo>
                    <a:pt x="0" y="0"/>
                  </a:lnTo>
                  <a:lnTo>
                    <a:pt x="0" y="1085850"/>
                  </a:lnTo>
                  <a:lnTo>
                    <a:pt x="7162800" y="108585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4572000"/>
              <a:ext cx="7162800" cy="1085850"/>
            </a:xfrm>
            <a:custGeom>
              <a:avLst/>
              <a:gdLst/>
              <a:ahLst/>
              <a:cxnLst/>
              <a:rect l="l" t="t" r="r" b="b"/>
              <a:pathLst>
                <a:path w="7162800" h="1085850">
                  <a:moveTo>
                    <a:pt x="0" y="0"/>
                  </a:moveTo>
                  <a:lnTo>
                    <a:pt x="7162800" y="0"/>
                  </a:lnTo>
                  <a:lnTo>
                    <a:pt x="7162800" y="1085850"/>
                  </a:lnTo>
                  <a:lnTo>
                    <a:pt x="0" y="10858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1183640"/>
            <a:ext cx="7516495" cy="433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screen,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delay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500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milliseconds,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dump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registers and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flags.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17348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2192020" marR="3541395">
              <a:lnSpc>
                <a:spcPct val="100000"/>
              </a:lnSpc>
              <a:tabLst>
                <a:tab pos="2874010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call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Clrscr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 mov	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eax,500 </a:t>
            </a:r>
            <a:r>
              <a:rPr sz="1800" b="1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call Delay 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8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DumpRegs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FFCC66"/>
                </a:solidFill>
                <a:latin typeface="Arial MT"/>
                <a:cs typeface="Arial MT"/>
              </a:rPr>
              <a:t>Sample</a:t>
            </a:r>
            <a:r>
              <a:rPr sz="2100" spc="-4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CC66"/>
                </a:solidFill>
                <a:latin typeface="Arial MT"/>
                <a:cs typeface="Arial MT"/>
              </a:rPr>
              <a:t>output:</a:t>
            </a:r>
            <a:endParaRPr sz="2100">
              <a:latin typeface="Arial MT"/>
              <a:cs typeface="Arial MT"/>
            </a:endParaRPr>
          </a:p>
          <a:p>
            <a:pPr marL="469900" marR="393700" algn="just">
              <a:lnSpc>
                <a:spcPct val="120000"/>
              </a:lnSpc>
              <a:spcBef>
                <a:spcPts val="675"/>
              </a:spcBef>
            </a:pPr>
            <a:r>
              <a:rPr sz="1700" b="1" dirty="0">
                <a:solidFill>
                  <a:srgbClr val="FFFFFF"/>
                </a:solidFill>
                <a:latin typeface="Courier New"/>
                <a:cs typeface="Courier New"/>
              </a:rPr>
              <a:t>EAX=00000613 EBX=00000000 ECX=000000FF EDX=00000000 </a:t>
            </a:r>
            <a:r>
              <a:rPr sz="1700" b="1" spc="-10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ourier New"/>
                <a:cs typeface="Courier New"/>
              </a:rPr>
              <a:t>ESI=00000000 EDI=00000100 EBP=0000091E ESP=000000F6 </a:t>
            </a:r>
            <a:r>
              <a:rPr sz="1700" b="1" spc="-10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ourier New"/>
                <a:cs typeface="Courier New"/>
              </a:rPr>
              <a:t>EIP=00401026</a:t>
            </a:r>
            <a:r>
              <a:rPr sz="17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ourier New"/>
                <a:cs typeface="Courier New"/>
              </a:rPr>
              <a:t>EFL=00000286</a:t>
            </a: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ourier New"/>
                <a:cs typeface="Courier New"/>
              </a:rPr>
              <a:t>CF=0</a:t>
            </a:r>
            <a:r>
              <a:rPr sz="17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spc="5" dirty="0">
                <a:solidFill>
                  <a:srgbClr val="FFFFFF"/>
                </a:solidFill>
                <a:latin typeface="Courier New"/>
                <a:cs typeface="Courier New"/>
              </a:rPr>
              <a:t>SF=1</a:t>
            </a: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ourier New"/>
                <a:cs typeface="Courier New"/>
              </a:rPr>
              <a:t>ZF=0</a:t>
            </a:r>
            <a:r>
              <a:rPr sz="17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b="1" spc="5" dirty="0">
                <a:solidFill>
                  <a:srgbClr val="FFFFFF"/>
                </a:solidFill>
                <a:latin typeface="Courier New"/>
                <a:cs typeface="Courier New"/>
              </a:rPr>
              <a:t>OF=0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9392" y="533400"/>
            <a:ext cx="302958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2873" y="1183640"/>
            <a:ext cx="691959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Display a null-terminated string and move the cursor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beginning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screen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line.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 MT"/>
              <a:cs typeface="Arial MT"/>
            </a:endParaRPr>
          </a:p>
          <a:p>
            <a:pPr marL="7442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.data</a:t>
            </a:r>
            <a:endParaRPr sz="1800" dirty="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str1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BYTE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"Assembly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language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easy!",0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 dirty="0">
              <a:latin typeface="Courier New"/>
              <a:cs typeface="Courier New"/>
            </a:endParaRPr>
          </a:p>
          <a:p>
            <a:pPr marL="1201420" marR="2979420">
              <a:lnSpc>
                <a:spcPct val="100000"/>
              </a:lnSpc>
              <a:tabLst>
                <a:tab pos="1884045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edx,OFFSET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str1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800" b="1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WriteString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 call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Crlf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457200"/>
            <a:ext cx="3370963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spc="-10" dirty="0"/>
              <a:t>2a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92873" y="1183640"/>
            <a:ext cx="6919595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Display a null-terminated string and move the cursor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beginning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screen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(use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embedded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CR/LF)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287020">
              <a:lnSpc>
                <a:spcPct val="100000"/>
              </a:lnSpc>
              <a:spcBef>
                <a:spcPts val="1914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.data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str1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BYTE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"Assembly language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is easy!",0Dh,0Ah,0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744220" marR="3436620">
              <a:lnSpc>
                <a:spcPct val="100000"/>
              </a:lnSpc>
              <a:tabLst>
                <a:tab pos="1426845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edx,OFFSET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str1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WriteString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7360" y="402269"/>
            <a:ext cx="318198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3210" y="2469065"/>
          <a:ext cx="6130286" cy="1904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1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eax,IntVal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WriteBin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binary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WriteDec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decimal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hexadecimal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0739" y="955040"/>
            <a:ext cx="76657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Display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unsigned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binary,</a:t>
            </a:r>
            <a:r>
              <a:rPr sz="2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decimal,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hexadecimal,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separate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line.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IntVal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5105400"/>
            <a:ext cx="6096000" cy="9906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0000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0000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0000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0000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0000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0000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0010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0011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endParaRPr sz="1800">
              <a:latin typeface="Courier New"/>
              <a:cs typeface="Courier New"/>
            </a:endParaRPr>
          </a:p>
          <a:p>
            <a:pPr marL="13652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4612640"/>
            <a:ext cx="18167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CC66"/>
                </a:solidFill>
                <a:latin typeface="Arial MT"/>
                <a:cs typeface="Arial MT"/>
              </a:rPr>
              <a:t>Sample</a:t>
            </a:r>
            <a:r>
              <a:rPr sz="2100" spc="-7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CC66"/>
                </a:solidFill>
                <a:latin typeface="Arial MT"/>
                <a:cs typeface="Arial MT"/>
              </a:rPr>
              <a:t>output: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0519" y="537158"/>
            <a:ext cx="302958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183640"/>
            <a:ext cx="728154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Input a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user.</a:t>
            </a:r>
            <a:r>
              <a:rPr sz="2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EDX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points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ECX </a:t>
            </a:r>
            <a:r>
              <a:rPr sz="2100" spc="-5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specifies the maximum number of characters the user is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permitted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enter.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972819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.data</a:t>
            </a:r>
            <a:endParaRPr sz="18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BYTE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80</a:t>
            </a:r>
            <a:r>
              <a:rPr sz="18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DUP(0)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1430020">
              <a:lnSpc>
                <a:spcPct val="100000"/>
              </a:lnSpc>
              <a:tabLst>
                <a:tab pos="2112010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edx,OFFSET</a:t>
            </a: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endParaRPr sz="1800">
              <a:latin typeface="Courier New"/>
              <a:cs typeface="Courier New"/>
            </a:endParaRPr>
          </a:p>
          <a:p>
            <a:pPr marL="1430020" marR="2021205">
              <a:lnSpc>
                <a:spcPct val="100000"/>
              </a:lnSpc>
              <a:tabLst>
                <a:tab pos="2112010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ecx,SIZEOF fileName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– 1 </a:t>
            </a:r>
            <a:r>
              <a:rPr sz="1800" b="1" spc="-10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ReadString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5257800"/>
            <a:ext cx="6324600" cy="603250"/>
          </a:xfrm>
          <a:prstGeom prst="rect">
            <a:avLst/>
          </a:prstGeom>
          <a:ln w="9525">
            <a:solidFill>
              <a:srgbClr val="979797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20"/>
              </a:spcBef>
            </a:pP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null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byte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is automatically</a:t>
            </a:r>
            <a:r>
              <a:rPr sz="2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appended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8878" y="378356"/>
            <a:ext cx="303466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038860" y="2479040"/>
            <a:ext cx="184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</a:t>
            </a:r>
            <a:r>
              <a:rPr sz="18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ecx,10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6459" y="2753359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loop</a:t>
            </a:r>
            <a:r>
              <a:rPr sz="18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counter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19810" y="3352986"/>
          <a:ext cx="6995793" cy="135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1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L1:</a:t>
                      </a:r>
                      <a:r>
                        <a:rPr sz="1800" b="1" spc="-72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eax,100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ceiling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value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RandomRange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generate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random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WriteInt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signed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Crlf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goto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display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repeat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loop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0739" y="1107440"/>
            <a:ext cx="744791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Generate and display ten pseudorandom signed integers in the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range 0 – 99. Pass each integer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WriteInt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EAX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and display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separate</a:t>
            </a:r>
            <a:r>
              <a:rPr sz="2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line.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1355" y="536902"/>
            <a:ext cx="341058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273" y="1239521"/>
            <a:ext cx="7524750" cy="3561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Display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null-terminated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yellow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characters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blue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background.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 MT"/>
              <a:cs typeface="Arial MT"/>
            </a:endParaRPr>
          </a:p>
          <a:p>
            <a:pPr marL="820419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.data</a:t>
            </a:r>
            <a:endParaRPr sz="1800">
              <a:latin typeface="Courier New"/>
              <a:cs typeface="Courier New"/>
            </a:endParaRPr>
          </a:p>
          <a:p>
            <a:pPr marL="820419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str1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BYTE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"Color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output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easy!",0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820419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.code</a:t>
            </a:r>
            <a:endParaRPr sz="1800">
              <a:latin typeface="Courier New"/>
              <a:cs typeface="Courier New"/>
            </a:endParaRPr>
          </a:p>
          <a:p>
            <a:pPr marL="1277620" marR="2280285">
              <a:lnSpc>
                <a:spcPct val="100000"/>
              </a:lnSpc>
              <a:tabLst>
                <a:tab pos="1960245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eax,yellow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(blue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16)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SetTextColor</a:t>
            </a:r>
            <a:endParaRPr sz="1800">
              <a:latin typeface="Courier New"/>
              <a:cs typeface="Courier New"/>
            </a:endParaRPr>
          </a:p>
          <a:p>
            <a:pPr marL="1277620" marR="3508375">
              <a:lnSpc>
                <a:spcPct val="100000"/>
              </a:lnSpc>
              <a:tabLst>
                <a:tab pos="1960245" algn="l"/>
              </a:tabLst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mov	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edx,OFFSET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str1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call</a:t>
            </a:r>
            <a:r>
              <a:rPr sz="1800" b="1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WriteString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 call</a:t>
            </a:r>
            <a:r>
              <a:rPr sz="18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Crlf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5181600"/>
            <a:ext cx="7467600" cy="860425"/>
          </a:xfrm>
          <a:prstGeom prst="rect">
            <a:avLst/>
          </a:prstGeom>
          <a:ln w="9525">
            <a:solidFill>
              <a:srgbClr val="979797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91440" marR="209550">
              <a:lnSpc>
                <a:spcPct val="100000"/>
              </a:lnSpc>
              <a:spcBef>
                <a:spcPts val="102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background</a:t>
            </a:r>
            <a:r>
              <a:rPr sz="19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color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multiplied</a:t>
            </a:r>
            <a:r>
              <a:rPr sz="19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16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before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sz="19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added</a:t>
            </a:r>
            <a:r>
              <a:rPr sz="19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900" spc="-5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foreground</a:t>
            </a:r>
            <a:r>
              <a:rPr sz="19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Arial MT"/>
                <a:cs typeface="Arial MT"/>
              </a:rPr>
              <a:t>color.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433482"/>
            <a:ext cx="40018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Runtime</a:t>
            </a:r>
            <a:r>
              <a:rPr spc="-105" dirty="0"/>
              <a:t> </a:t>
            </a:r>
            <a:r>
              <a:rPr dirty="0"/>
              <a:t>Stack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12140" y="5985764"/>
            <a:ext cx="26314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SP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Real-address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mode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14600" y="2590800"/>
            <a:ext cx="3810000" cy="2971800"/>
            <a:chOff x="2514600" y="2590800"/>
            <a:chExt cx="3810000" cy="2971800"/>
          </a:xfrm>
        </p:grpSpPr>
        <p:sp>
          <p:nvSpPr>
            <p:cNvPr id="6" name="object 6"/>
            <p:cNvSpPr/>
            <p:nvPr/>
          </p:nvSpPr>
          <p:spPr>
            <a:xfrm>
              <a:off x="2514600" y="2590800"/>
              <a:ext cx="3810000" cy="2971800"/>
            </a:xfrm>
            <a:custGeom>
              <a:avLst/>
              <a:gdLst/>
              <a:ahLst/>
              <a:cxnLst/>
              <a:rect l="l" t="t" r="r" b="b"/>
              <a:pathLst>
                <a:path w="3810000" h="2971800">
                  <a:moveTo>
                    <a:pt x="3810000" y="0"/>
                  </a:moveTo>
                  <a:lnTo>
                    <a:pt x="0" y="0"/>
                  </a:lnTo>
                  <a:lnTo>
                    <a:pt x="0" y="2971800"/>
                  </a:lnTo>
                  <a:lnTo>
                    <a:pt x="3810000" y="29718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4867" y="3494159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396301" y="108976"/>
                  </a:moveTo>
                  <a:lnTo>
                    <a:pt x="108728" y="108976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396301" y="1089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4867" y="3494159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287573" y="0"/>
                  </a:moveTo>
                  <a:lnTo>
                    <a:pt x="0" y="0"/>
                  </a:lnTo>
                  <a:lnTo>
                    <a:pt x="108728" y="108976"/>
                  </a:lnTo>
                  <a:lnTo>
                    <a:pt x="1396301" y="108976"/>
                  </a:lnTo>
                  <a:lnTo>
                    <a:pt x="1287573" y="0"/>
                  </a:lnTo>
                  <a:close/>
                </a:path>
              </a:pathLst>
            </a:custGeom>
            <a:ln w="5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2441" y="3063988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08728" y="106108"/>
                  </a:lnTo>
                  <a:lnTo>
                    <a:pt x="108728" y="53914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42440" y="3063988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08728" y="106108"/>
                  </a:lnTo>
                  <a:lnTo>
                    <a:pt x="108728" y="539148"/>
                  </a:lnTo>
                  <a:close/>
                </a:path>
              </a:pathLst>
            </a:custGeom>
            <a:ln w="5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54867" y="3063988"/>
            <a:ext cx="1287780" cy="313547"/>
          </a:xfrm>
          <a:prstGeom prst="rect">
            <a:avLst/>
          </a:prstGeom>
          <a:solidFill>
            <a:srgbClr val="C1C1C1"/>
          </a:solidFill>
          <a:ln w="5734">
            <a:solidFill>
              <a:srgbClr val="000000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645"/>
              </a:spcBef>
            </a:pPr>
            <a:r>
              <a:rPr sz="1500" b="1" spc="-5" dirty="0">
                <a:solidFill>
                  <a:schemeClr val="bg1"/>
                </a:solidFill>
                <a:latin typeface="Arial"/>
                <a:cs typeface="Arial"/>
              </a:rPr>
              <a:t>00000006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51999" y="3290544"/>
            <a:ext cx="1922780" cy="2036445"/>
            <a:chOff x="3751999" y="3290544"/>
            <a:chExt cx="1922780" cy="2036445"/>
          </a:xfrm>
        </p:grpSpPr>
        <p:sp>
          <p:nvSpPr>
            <p:cNvPr id="13" name="object 13"/>
            <p:cNvSpPr/>
            <p:nvPr/>
          </p:nvSpPr>
          <p:spPr>
            <a:xfrm>
              <a:off x="3754867" y="3924329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396301" y="108979"/>
                  </a:moveTo>
                  <a:lnTo>
                    <a:pt x="108728" y="108979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396301" y="10897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4867" y="3924331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287573" y="0"/>
                  </a:moveTo>
                  <a:lnTo>
                    <a:pt x="0" y="0"/>
                  </a:lnTo>
                  <a:lnTo>
                    <a:pt x="108728" y="108976"/>
                  </a:lnTo>
                  <a:lnTo>
                    <a:pt x="1396301" y="108976"/>
                  </a:lnTo>
                  <a:lnTo>
                    <a:pt x="1287573" y="0"/>
                  </a:lnTo>
                  <a:close/>
                </a:path>
              </a:pathLst>
            </a:custGeom>
            <a:ln w="5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2441" y="3494162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68"/>
                  </a:lnTo>
                  <a:lnTo>
                    <a:pt x="0" y="0"/>
                  </a:lnTo>
                  <a:lnTo>
                    <a:pt x="108728" y="108973"/>
                  </a:lnTo>
                  <a:lnTo>
                    <a:pt x="108728" y="53914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42440" y="3494160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08728" y="108976"/>
                  </a:lnTo>
                  <a:lnTo>
                    <a:pt x="108728" y="539148"/>
                  </a:lnTo>
                  <a:close/>
                </a:path>
              </a:pathLst>
            </a:custGeom>
            <a:ln w="5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4867" y="3494160"/>
              <a:ext cx="1287780" cy="430530"/>
            </a:xfrm>
            <a:custGeom>
              <a:avLst/>
              <a:gdLst/>
              <a:ahLst/>
              <a:cxnLst/>
              <a:rect l="l" t="t" r="r" b="b"/>
              <a:pathLst>
                <a:path w="1287779" h="430529">
                  <a:moveTo>
                    <a:pt x="1287573" y="430168"/>
                  </a:moveTo>
                  <a:lnTo>
                    <a:pt x="0" y="430168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287573" y="430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4867" y="3494160"/>
              <a:ext cx="1287780" cy="430530"/>
            </a:xfrm>
            <a:custGeom>
              <a:avLst/>
              <a:gdLst/>
              <a:ahLst/>
              <a:cxnLst/>
              <a:rect l="l" t="t" r="r" b="b"/>
              <a:pathLst>
                <a:path w="1287779" h="430529">
                  <a:moveTo>
                    <a:pt x="1287573" y="430171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287573" y="430171"/>
                  </a:lnTo>
                  <a:close/>
                </a:path>
              </a:pathLst>
            </a:custGeom>
            <a:ln w="57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4867" y="4354502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396301" y="108976"/>
                  </a:moveTo>
                  <a:lnTo>
                    <a:pt x="108728" y="108976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396301" y="1089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4867" y="4354503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287573" y="0"/>
                  </a:moveTo>
                  <a:lnTo>
                    <a:pt x="0" y="0"/>
                  </a:lnTo>
                  <a:lnTo>
                    <a:pt x="108728" y="108976"/>
                  </a:lnTo>
                  <a:lnTo>
                    <a:pt x="1396301" y="108976"/>
                  </a:lnTo>
                  <a:lnTo>
                    <a:pt x="1287573" y="0"/>
                  </a:lnTo>
                  <a:close/>
                </a:path>
              </a:pathLst>
            </a:custGeom>
            <a:ln w="5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42441" y="3924331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08728" y="108976"/>
                  </a:lnTo>
                  <a:lnTo>
                    <a:pt x="108728" y="53914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42440" y="3924332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08728" y="108976"/>
                  </a:lnTo>
                  <a:lnTo>
                    <a:pt x="108728" y="539148"/>
                  </a:lnTo>
                  <a:close/>
                </a:path>
              </a:pathLst>
            </a:custGeom>
            <a:ln w="5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4867" y="3924331"/>
              <a:ext cx="1287780" cy="430530"/>
            </a:xfrm>
            <a:custGeom>
              <a:avLst/>
              <a:gdLst/>
              <a:ahLst/>
              <a:cxnLst/>
              <a:rect l="l" t="t" r="r" b="b"/>
              <a:pathLst>
                <a:path w="1287779" h="430529">
                  <a:moveTo>
                    <a:pt x="1287573" y="430171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287573" y="430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4867" y="3924331"/>
              <a:ext cx="1287780" cy="430530"/>
            </a:xfrm>
            <a:custGeom>
              <a:avLst/>
              <a:gdLst/>
              <a:ahLst/>
              <a:cxnLst/>
              <a:rect l="l" t="t" r="r" b="b"/>
              <a:pathLst>
                <a:path w="1287779" h="430529">
                  <a:moveTo>
                    <a:pt x="1287573" y="430171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287573" y="430171"/>
                  </a:lnTo>
                  <a:close/>
                </a:path>
              </a:pathLst>
            </a:custGeom>
            <a:ln w="57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14406" y="3356505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5">
                  <a:moveTo>
                    <a:pt x="260375" y="0"/>
                  </a:moveTo>
                  <a:lnTo>
                    <a:pt x="0" y="0"/>
                  </a:lnTo>
                </a:path>
              </a:pathLst>
            </a:custGeom>
            <a:ln w="5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9956" y="3290544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79">
                  <a:moveTo>
                    <a:pt x="131618" y="131919"/>
                  </a:moveTo>
                  <a:lnTo>
                    <a:pt x="0" y="65959"/>
                  </a:lnTo>
                  <a:lnTo>
                    <a:pt x="131618" y="0"/>
                  </a:lnTo>
                  <a:lnTo>
                    <a:pt x="131618" y="131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4867" y="4784674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396301" y="108976"/>
                  </a:moveTo>
                  <a:lnTo>
                    <a:pt x="108728" y="108976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396301" y="1089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4867" y="4784674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287573" y="0"/>
                  </a:moveTo>
                  <a:lnTo>
                    <a:pt x="0" y="0"/>
                  </a:lnTo>
                  <a:lnTo>
                    <a:pt x="108728" y="108976"/>
                  </a:lnTo>
                  <a:lnTo>
                    <a:pt x="1396301" y="108976"/>
                  </a:lnTo>
                  <a:lnTo>
                    <a:pt x="1287573" y="0"/>
                  </a:lnTo>
                  <a:close/>
                </a:path>
              </a:pathLst>
            </a:custGeom>
            <a:ln w="5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42441" y="4354503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08728" y="108976"/>
                  </a:lnTo>
                  <a:lnTo>
                    <a:pt x="108728" y="53914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2440" y="4354503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08728" y="108976"/>
                  </a:lnTo>
                  <a:lnTo>
                    <a:pt x="108728" y="539148"/>
                  </a:lnTo>
                  <a:close/>
                </a:path>
              </a:pathLst>
            </a:custGeom>
            <a:ln w="5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4867" y="4354503"/>
              <a:ext cx="1287780" cy="430530"/>
            </a:xfrm>
            <a:custGeom>
              <a:avLst/>
              <a:gdLst/>
              <a:ahLst/>
              <a:cxnLst/>
              <a:rect l="l" t="t" r="r" b="b"/>
              <a:pathLst>
                <a:path w="1287779" h="430529">
                  <a:moveTo>
                    <a:pt x="1287573" y="430171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287573" y="430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4867" y="4354503"/>
              <a:ext cx="1287780" cy="430530"/>
            </a:xfrm>
            <a:custGeom>
              <a:avLst/>
              <a:gdLst/>
              <a:ahLst/>
              <a:cxnLst/>
              <a:rect l="l" t="t" r="r" b="b"/>
              <a:pathLst>
                <a:path w="1287779" h="430529">
                  <a:moveTo>
                    <a:pt x="1287573" y="430171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287573" y="430171"/>
                  </a:lnTo>
                  <a:close/>
                </a:path>
              </a:pathLst>
            </a:custGeom>
            <a:ln w="57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4867" y="5214844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396301" y="108979"/>
                  </a:moveTo>
                  <a:lnTo>
                    <a:pt x="108728" y="108979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396301" y="10897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54867" y="5214846"/>
              <a:ext cx="1396365" cy="109220"/>
            </a:xfrm>
            <a:custGeom>
              <a:avLst/>
              <a:gdLst/>
              <a:ahLst/>
              <a:cxnLst/>
              <a:rect l="l" t="t" r="r" b="b"/>
              <a:pathLst>
                <a:path w="1396364" h="109220">
                  <a:moveTo>
                    <a:pt x="1287573" y="0"/>
                  </a:moveTo>
                  <a:lnTo>
                    <a:pt x="0" y="0"/>
                  </a:lnTo>
                  <a:lnTo>
                    <a:pt x="108728" y="108976"/>
                  </a:lnTo>
                  <a:lnTo>
                    <a:pt x="1396301" y="108976"/>
                  </a:lnTo>
                  <a:lnTo>
                    <a:pt x="1287573" y="0"/>
                  </a:lnTo>
                  <a:close/>
                </a:path>
              </a:pathLst>
            </a:custGeom>
            <a:ln w="5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42441" y="4784676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68"/>
                  </a:lnTo>
                  <a:lnTo>
                    <a:pt x="0" y="0"/>
                  </a:lnTo>
                  <a:lnTo>
                    <a:pt x="108728" y="108973"/>
                  </a:lnTo>
                  <a:lnTo>
                    <a:pt x="108728" y="53914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42440" y="4784675"/>
              <a:ext cx="109220" cy="539750"/>
            </a:xfrm>
            <a:custGeom>
              <a:avLst/>
              <a:gdLst/>
              <a:ahLst/>
              <a:cxnLst/>
              <a:rect l="l" t="t" r="r" b="b"/>
              <a:pathLst>
                <a:path w="109220" h="539750">
                  <a:moveTo>
                    <a:pt x="108728" y="539148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08728" y="108976"/>
                  </a:lnTo>
                  <a:lnTo>
                    <a:pt x="108728" y="539148"/>
                  </a:lnTo>
                  <a:close/>
                </a:path>
              </a:pathLst>
            </a:custGeom>
            <a:ln w="5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4867" y="4784674"/>
              <a:ext cx="1287780" cy="430530"/>
            </a:xfrm>
            <a:custGeom>
              <a:avLst/>
              <a:gdLst/>
              <a:ahLst/>
              <a:cxnLst/>
              <a:rect l="l" t="t" r="r" b="b"/>
              <a:pathLst>
                <a:path w="1287779" h="430529">
                  <a:moveTo>
                    <a:pt x="1287573" y="430168"/>
                  </a:moveTo>
                  <a:lnTo>
                    <a:pt x="0" y="430168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287573" y="430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54867" y="4784674"/>
              <a:ext cx="1287780" cy="430530"/>
            </a:xfrm>
            <a:custGeom>
              <a:avLst/>
              <a:gdLst/>
              <a:ahLst/>
              <a:cxnLst/>
              <a:rect l="l" t="t" r="r" b="b"/>
              <a:pathLst>
                <a:path w="1287779" h="430529">
                  <a:moveTo>
                    <a:pt x="1287573" y="430171"/>
                  </a:moveTo>
                  <a:lnTo>
                    <a:pt x="0" y="430171"/>
                  </a:lnTo>
                  <a:lnTo>
                    <a:pt x="0" y="0"/>
                  </a:lnTo>
                  <a:lnTo>
                    <a:pt x="1287573" y="0"/>
                  </a:lnTo>
                  <a:lnTo>
                    <a:pt x="1287573" y="430171"/>
                  </a:lnTo>
                  <a:close/>
                </a:path>
              </a:pathLst>
            </a:custGeom>
            <a:ln w="57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727890" y="3240564"/>
            <a:ext cx="412115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10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  <a:endParaRPr sz="1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32137" y="3131587"/>
            <a:ext cx="941069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solidFill>
                  <a:schemeClr val="bg1"/>
                </a:solidFill>
                <a:latin typeface="Courier New"/>
                <a:cs typeface="Courier New"/>
              </a:rPr>
              <a:t>00001000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4540" y="1095114"/>
            <a:ext cx="5995035" cy="1832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Managed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 CPU,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two registers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SS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(stack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segment)</a:t>
            </a:r>
            <a:endParaRPr sz="22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ESP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(stack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pointer)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 MT"/>
              <a:cs typeface="Arial MT"/>
            </a:endParaRPr>
          </a:p>
          <a:p>
            <a:pPr marR="1079500" algn="ctr">
              <a:lnSpc>
                <a:spcPct val="100000"/>
              </a:lnSpc>
            </a:pPr>
            <a:r>
              <a:rPr sz="1700" spc="-5" dirty="0">
                <a:solidFill>
                  <a:schemeClr val="bg1"/>
                </a:solidFill>
                <a:latin typeface="Arial MT"/>
                <a:cs typeface="Arial MT"/>
              </a:rPr>
              <a:t>Offset</a:t>
            </a:r>
            <a:endParaRPr sz="17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20691" y="3553155"/>
            <a:ext cx="952500" cy="15760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solidFill>
                  <a:schemeClr val="bg1"/>
                </a:solidFill>
                <a:latin typeface="Courier New"/>
                <a:cs typeface="Courier New"/>
              </a:rPr>
              <a:t>00000FFC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Courier New"/>
              <a:cs typeface="Courier New"/>
            </a:endParaRPr>
          </a:p>
          <a:p>
            <a:pPr marL="24130">
              <a:lnSpc>
                <a:spcPct val="100000"/>
              </a:lnSpc>
            </a:pPr>
            <a:r>
              <a:rPr sz="1500" b="1" dirty="0">
                <a:solidFill>
                  <a:schemeClr val="bg1"/>
                </a:solidFill>
                <a:latin typeface="Courier New"/>
                <a:cs typeface="Courier New"/>
              </a:rPr>
              <a:t>00000FF8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24130">
              <a:lnSpc>
                <a:spcPct val="100000"/>
              </a:lnSpc>
              <a:spcBef>
                <a:spcPts val="1520"/>
              </a:spcBef>
            </a:pPr>
            <a:r>
              <a:rPr sz="1500" b="1" dirty="0">
                <a:solidFill>
                  <a:schemeClr val="bg1"/>
                </a:solidFill>
                <a:latin typeface="Courier New"/>
                <a:cs typeface="Courier New"/>
              </a:rPr>
              <a:t>00000FF4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chemeClr val="bg1"/>
                </a:solidFill>
                <a:latin typeface="Courier New"/>
                <a:cs typeface="Courier New"/>
              </a:rPr>
              <a:t>00000FF0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What's</a:t>
            </a:r>
            <a:r>
              <a:rPr spc="-95" dirty="0"/>
              <a:t> </a:t>
            </a:r>
            <a:r>
              <a:rPr dirty="0"/>
              <a:t>Next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907539" y="1552448"/>
            <a:ext cx="4808220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Operations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Defining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Linking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 External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Irvine32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FFFFF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64-Bit</a:t>
            </a:r>
            <a:r>
              <a:rPr sz="2400" b="1" spc="-30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Assembly</a:t>
            </a:r>
            <a:r>
              <a:rPr sz="2400" b="1" spc="5" dirty="0">
                <a:solidFill>
                  <a:srgbClr val="FFCC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66"/>
                </a:solidFill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9762" y="459730"/>
            <a:ext cx="6633902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64-Bit</a:t>
            </a:r>
            <a:r>
              <a:rPr spc="-35" dirty="0"/>
              <a:t> </a:t>
            </a:r>
            <a:r>
              <a:rPr spc="-5" dirty="0"/>
              <a:t>Assembly</a:t>
            </a:r>
            <a:r>
              <a:rPr spc="-4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131222" y="1905000"/>
            <a:ext cx="411289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Irvine64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Calling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64-Bit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Subroutines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x64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Calling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Convention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66294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60" dirty="0"/>
              <a:t> </a:t>
            </a:r>
            <a:r>
              <a:rPr spc="-5" dirty="0"/>
              <a:t>Irvine64</a:t>
            </a:r>
            <a:r>
              <a:rPr spc="-60" dirty="0"/>
              <a:t> </a:t>
            </a:r>
            <a:r>
              <a:rPr spc="-5" dirty="0"/>
              <a:t>Library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108049"/>
            <a:ext cx="7600950" cy="42322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Crlf: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Writes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end-of-line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sequence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console.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Random64: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Generates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64-bit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pseudorandom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integer.</a:t>
            </a:r>
            <a:endParaRPr sz="2000">
              <a:latin typeface="Arial MT"/>
              <a:cs typeface="Arial MT"/>
            </a:endParaRPr>
          </a:p>
          <a:p>
            <a:pPr marL="355600" marR="8509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Randomize: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Seeds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generator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unique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value.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ReadInt64: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Reads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64-bit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signed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keyboard.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ReadString: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Reads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keyboard.</a:t>
            </a:r>
            <a:endParaRPr sz="2000">
              <a:latin typeface="Arial MT"/>
              <a:cs typeface="Arial MT"/>
            </a:endParaRPr>
          </a:p>
          <a:p>
            <a:pPr marL="355600" marR="52705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Str_compare: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Compares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two strings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way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CMP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instruction.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Str_copy: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Copies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location.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Str_length: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Returns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length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null-terminated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RAX.</a:t>
            </a:r>
            <a:endParaRPr sz="2000">
              <a:latin typeface="Arial MT"/>
              <a:cs typeface="Arial MT"/>
            </a:endParaRPr>
          </a:p>
          <a:p>
            <a:pPr marL="355600" marR="7239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WriteInt64: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contents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 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RAX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register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64-bit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signed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decimal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integer.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533400"/>
            <a:ext cx="731266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5" dirty="0"/>
              <a:t> </a:t>
            </a:r>
            <a:r>
              <a:rPr spc="-5" dirty="0"/>
              <a:t>Irvine64</a:t>
            </a:r>
            <a:r>
              <a:rPr spc="-40" dirty="0"/>
              <a:t> </a:t>
            </a:r>
            <a:r>
              <a:rPr spc="-5" dirty="0"/>
              <a:t>Library</a:t>
            </a:r>
            <a:r>
              <a:rPr spc="-15" dirty="0"/>
              <a:t> </a:t>
            </a:r>
            <a:r>
              <a:rPr sz="2400" spc="-5" dirty="0"/>
              <a:t>(cont'd)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320800"/>
            <a:ext cx="7604759" cy="1671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319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WriteHex64: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contents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RAX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register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64-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bit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hexadecimal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integer.</a:t>
            </a:r>
            <a:endParaRPr sz="20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WriteHexB: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contents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RAX register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8-bit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hexadecimal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integer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WriteString: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null-terminated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ASCII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248" y="637264"/>
            <a:ext cx="76199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Calling</a:t>
            </a:r>
            <a:r>
              <a:rPr spc="-15" dirty="0"/>
              <a:t> </a:t>
            </a:r>
            <a:r>
              <a:rPr spc="-5" dirty="0"/>
              <a:t>64-Bit</a:t>
            </a:r>
            <a:r>
              <a:rPr spc="-35" dirty="0"/>
              <a:t> </a:t>
            </a:r>
            <a:r>
              <a:rPr spc="-10" dirty="0"/>
              <a:t>Subroutines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777550" y="1335318"/>
            <a:ext cx="7039609" cy="1305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Place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four parameters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registers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Add PROTO directives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at 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top of your program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examples: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2794507"/>
            <a:ext cx="234632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ExitProcess</a:t>
            </a:r>
            <a:r>
              <a:rPr sz="18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PROTO </a:t>
            </a:r>
            <a:r>
              <a:rPr sz="1800" b="1" spc="-10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WriteHex64</a:t>
            </a:r>
            <a:r>
              <a:rPr sz="18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PROTO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7740" y="2794507"/>
            <a:ext cx="452818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located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in the</a:t>
            </a:r>
            <a:r>
              <a:rPr sz="18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Windows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API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 located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in the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Irvine64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library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44498"/>
            <a:ext cx="777239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55" dirty="0"/>
              <a:t> </a:t>
            </a:r>
            <a:r>
              <a:rPr dirty="0"/>
              <a:t>x64</a:t>
            </a:r>
            <a:r>
              <a:rPr spc="-50" dirty="0"/>
              <a:t> </a:t>
            </a:r>
            <a:r>
              <a:rPr spc="-5" dirty="0"/>
              <a:t>Calling</a:t>
            </a:r>
            <a:r>
              <a:rPr spc="-30" dirty="0"/>
              <a:t> </a:t>
            </a:r>
            <a:r>
              <a:rPr spc="-5" dirty="0"/>
              <a:t>Convention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095248"/>
            <a:ext cx="7452359" cy="43053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use this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64-bit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Windows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CALl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instruction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subtracts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RSP</a:t>
            </a:r>
            <a:endParaRPr sz="2400">
              <a:latin typeface="Arial MT"/>
              <a:cs typeface="Arial MT"/>
            </a:endParaRPr>
          </a:p>
          <a:p>
            <a:pPr marL="355600" marR="16065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four parameters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placed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RCX,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RDX,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R8,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R9</a:t>
            </a:r>
            <a:endParaRPr sz="2400">
              <a:latin typeface="Arial MT"/>
              <a:cs typeface="Arial MT"/>
            </a:endParaRPr>
          </a:p>
          <a:p>
            <a:pPr marL="355600" marR="63373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Caller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allocate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least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32 bytes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shadow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calling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subroutine,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pointer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aligned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16-byte boundary.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150"/>
              </a:spcBef>
            </a:pP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2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CallProc_64.asm</a:t>
            </a:r>
            <a:r>
              <a:rPr sz="2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2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program.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559204"/>
            <a:ext cx="301587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spc="-10" dirty="0"/>
              <a:t>umma</a:t>
            </a:r>
            <a:r>
              <a:rPr dirty="0"/>
              <a:t>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64540" y="1095248"/>
            <a:ext cx="7367270" cy="3651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Procedure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– named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block of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executable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Runtime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LIFO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holds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sz="2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addresses,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parameters,</a:t>
            </a:r>
            <a:r>
              <a:rPr sz="2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local variables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add value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remove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value from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2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Use the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Irvine32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I/O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conversion</a:t>
            </a:r>
            <a:endParaRPr sz="2400">
              <a:latin typeface="Arial MT"/>
              <a:cs typeface="Arial MT"/>
            </a:endParaRPr>
          </a:p>
          <a:p>
            <a:pPr marL="756285" marR="7302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Want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learn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more?</a:t>
            </a:r>
            <a:r>
              <a:rPr sz="22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Study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2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200" spc="-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ECFE02"/>
                </a:solidFill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ECFE02"/>
                </a:solidFill>
                <a:uFill>
                  <a:solidFill>
                    <a:srgbClr val="ECFE02"/>
                  </a:solidFill>
                </a:uFill>
                <a:latin typeface="Arial MT"/>
                <a:cs typeface="Arial MT"/>
              </a:rPr>
              <a:t>c:\Irvine\Examples\Lib32</a:t>
            </a:r>
            <a:r>
              <a:rPr sz="2200" spc="25" dirty="0">
                <a:solidFill>
                  <a:srgbClr val="ECFE02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folder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7514" y="3426967"/>
            <a:ext cx="4511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CC66"/>
                </a:solidFill>
                <a:latin typeface="Arial MT"/>
                <a:cs typeface="Arial MT"/>
              </a:rPr>
              <a:t>55</a:t>
            </a:r>
            <a:r>
              <a:rPr sz="3200" spc="-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C66"/>
                </a:solidFill>
                <a:latin typeface="Arial MT"/>
                <a:cs typeface="Arial MT"/>
              </a:rPr>
              <a:t>64</a:t>
            </a:r>
            <a:r>
              <a:rPr sz="3200" spc="-25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C66"/>
                </a:solidFill>
                <a:latin typeface="Arial MT"/>
                <a:cs typeface="Arial MT"/>
              </a:rPr>
              <a:t>67</a:t>
            </a:r>
            <a:r>
              <a:rPr sz="3200" spc="-3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C66"/>
                </a:solidFill>
                <a:latin typeface="Arial MT"/>
                <a:cs typeface="Arial MT"/>
              </a:rPr>
              <a:t>61</a:t>
            </a:r>
            <a:r>
              <a:rPr sz="3200" spc="-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C66"/>
                </a:solidFill>
                <a:latin typeface="Arial MT"/>
                <a:cs typeface="Arial MT"/>
              </a:rPr>
              <a:t>6E</a:t>
            </a:r>
            <a:r>
              <a:rPr sz="3200" spc="-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C66"/>
                </a:solidFill>
                <a:latin typeface="Arial MT"/>
                <a:cs typeface="Arial MT"/>
              </a:rPr>
              <a:t>67</a:t>
            </a:r>
            <a:r>
              <a:rPr sz="3200" spc="-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FCC66"/>
                </a:solidFill>
                <a:latin typeface="Arial MT"/>
                <a:cs typeface="Arial MT"/>
              </a:rPr>
              <a:t>65</a:t>
            </a:r>
            <a:r>
              <a:rPr sz="3200" spc="-20" dirty="0">
                <a:solidFill>
                  <a:srgbClr val="FFCC66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CC66"/>
                </a:solidFill>
                <a:latin typeface="Arial MT"/>
                <a:cs typeface="Arial MT"/>
              </a:rPr>
              <a:t>6E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8204" y="2518618"/>
            <a:ext cx="1289365" cy="6834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8782" y="436444"/>
            <a:ext cx="565349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PUSH O</a:t>
            </a:r>
            <a:r>
              <a:rPr spc="-10" dirty="0"/>
              <a:t>pe</a:t>
            </a:r>
            <a:r>
              <a:rPr dirty="0"/>
              <a:t>r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</a:t>
            </a:r>
            <a:r>
              <a:rPr dirty="0"/>
              <a:t>n</a:t>
            </a:r>
            <a:r>
              <a:rPr spc="-245" dirty="0"/>
              <a:t> </a:t>
            </a:r>
            <a:r>
              <a:rPr sz="2400" dirty="0"/>
              <a:t>(</a:t>
            </a:r>
            <a:r>
              <a:rPr sz="2400" spc="-5" dirty="0"/>
              <a:t>1</a:t>
            </a:r>
            <a:r>
              <a:rPr sz="2400" spc="-10" dirty="0"/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5" dirty="0"/>
              <a:t> </a:t>
            </a:r>
            <a:r>
              <a:rPr sz="2400" spc="-10" dirty="0"/>
              <a:t>2)</a:t>
            </a:r>
            <a:endParaRPr sz="2400" dirty="0"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168400"/>
            <a:ext cx="7518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32-bit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operation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decrements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pointer </a:t>
            </a:r>
            <a:r>
              <a:rPr sz="2400" spc="-6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copies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pointed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pointer.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6800" y="2590800"/>
            <a:ext cx="7239000" cy="2768600"/>
            <a:chOff x="1066800" y="2590800"/>
            <a:chExt cx="7239000" cy="2768600"/>
          </a:xfrm>
        </p:grpSpPr>
        <p:sp>
          <p:nvSpPr>
            <p:cNvPr id="8" name="object 8"/>
            <p:cNvSpPr/>
            <p:nvPr/>
          </p:nvSpPr>
          <p:spPr>
            <a:xfrm>
              <a:off x="1066800" y="2590800"/>
              <a:ext cx="7239000" cy="2768600"/>
            </a:xfrm>
            <a:custGeom>
              <a:avLst/>
              <a:gdLst/>
              <a:ahLst/>
              <a:cxnLst/>
              <a:rect l="l" t="t" r="r" b="b"/>
              <a:pathLst>
                <a:path w="7239000" h="2768600">
                  <a:moveTo>
                    <a:pt x="7239000" y="0"/>
                  </a:moveTo>
                  <a:lnTo>
                    <a:pt x="0" y="0"/>
                  </a:lnTo>
                  <a:lnTo>
                    <a:pt x="0" y="2768600"/>
                  </a:lnTo>
                  <a:lnTo>
                    <a:pt x="7239000" y="2768600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8204" y="3477298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327397" y="100924"/>
                  </a:moveTo>
                  <a:lnTo>
                    <a:pt x="103362" y="100924"/>
                  </a:lnTo>
                  <a:lnTo>
                    <a:pt x="0" y="0"/>
                  </a:lnTo>
                  <a:lnTo>
                    <a:pt x="1224034" y="0"/>
                  </a:lnTo>
                  <a:lnTo>
                    <a:pt x="1327397" y="10092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8203" y="3477298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224034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7" y="100924"/>
                  </a:lnTo>
                  <a:lnTo>
                    <a:pt x="1224034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22237" y="3068146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2236" y="3068145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98204" y="3068145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8201" y="3068145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07649" y="3131822"/>
            <a:ext cx="817880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5" dirty="0">
                <a:solidFill>
                  <a:schemeClr val="bg1"/>
                </a:solidFill>
                <a:latin typeface="Arial"/>
                <a:cs typeface="Arial"/>
              </a:rPr>
              <a:t>00000006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95475" y="3065421"/>
            <a:ext cx="5437505" cy="2152650"/>
            <a:chOff x="2295475" y="3065421"/>
            <a:chExt cx="5437505" cy="2152650"/>
          </a:xfrm>
        </p:grpSpPr>
        <p:sp>
          <p:nvSpPr>
            <p:cNvPr id="17" name="object 17"/>
            <p:cNvSpPr/>
            <p:nvPr/>
          </p:nvSpPr>
          <p:spPr>
            <a:xfrm>
              <a:off x="2298203" y="3886450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327396" y="100927"/>
                  </a:moveTo>
                  <a:lnTo>
                    <a:pt x="103362" y="100927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6" y="10092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98202" y="3886452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22237" y="3477301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49"/>
                  </a:lnTo>
                  <a:lnTo>
                    <a:pt x="0" y="0"/>
                  </a:lnTo>
                  <a:lnTo>
                    <a:pt x="103362" y="100921"/>
                  </a:lnTo>
                  <a:lnTo>
                    <a:pt x="103362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22236" y="3477300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8204" y="3477299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49"/>
                  </a:moveTo>
                  <a:lnTo>
                    <a:pt x="0" y="409149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98202" y="3477299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70301" y="3477300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327399" y="100924"/>
                  </a:moveTo>
                  <a:lnTo>
                    <a:pt x="103365" y="100924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9" y="10092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70303" y="3477300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94335" y="3068148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5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5" y="100924"/>
                  </a:lnTo>
                  <a:lnTo>
                    <a:pt x="103365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94337" y="3068148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70302" y="3068148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0302" y="3068148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85385" y="3703700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247526" y="0"/>
                  </a:moveTo>
                  <a:lnTo>
                    <a:pt x="0" y="0"/>
                  </a:lnTo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76582" y="3640963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29">
                  <a:moveTo>
                    <a:pt x="125123" y="125473"/>
                  </a:moveTo>
                  <a:lnTo>
                    <a:pt x="0" y="62736"/>
                  </a:lnTo>
                  <a:lnTo>
                    <a:pt x="125123" y="0"/>
                  </a:lnTo>
                  <a:lnTo>
                    <a:pt x="125123" y="125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70302" y="3886455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327399" y="100927"/>
                  </a:moveTo>
                  <a:lnTo>
                    <a:pt x="103365" y="100927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9" y="10092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70305" y="3886457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94337" y="3477306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5" y="510076"/>
                  </a:moveTo>
                  <a:lnTo>
                    <a:pt x="0" y="409149"/>
                  </a:lnTo>
                  <a:lnTo>
                    <a:pt x="0" y="0"/>
                  </a:lnTo>
                  <a:lnTo>
                    <a:pt x="103365" y="100921"/>
                  </a:lnTo>
                  <a:lnTo>
                    <a:pt x="103365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4338" y="3477304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70303" y="3477304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49"/>
                  </a:moveTo>
                  <a:lnTo>
                    <a:pt x="0" y="409149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4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70303" y="3477304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70303" y="4295610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327399" y="100924"/>
                  </a:moveTo>
                  <a:lnTo>
                    <a:pt x="103365" y="100924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9" y="10092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70305" y="4295611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94337" y="3886458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5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5" y="100924"/>
                  </a:lnTo>
                  <a:lnTo>
                    <a:pt x="103365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94338" y="3886458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70304" y="3886458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70304" y="3886458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70303" y="4704765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327399" y="100924"/>
                  </a:moveTo>
                  <a:lnTo>
                    <a:pt x="103365" y="100924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9" y="10092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70305" y="4704765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94337" y="4295613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5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5" y="100924"/>
                  </a:lnTo>
                  <a:lnTo>
                    <a:pt x="103365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4338" y="4295612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70304" y="4295612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70304" y="4295612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70303" y="5113917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327399" y="100927"/>
                  </a:moveTo>
                  <a:lnTo>
                    <a:pt x="103365" y="100927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9" y="10092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70305" y="5113918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4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94337" y="4704768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5" y="510076"/>
                  </a:moveTo>
                  <a:lnTo>
                    <a:pt x="0" y="409149"/>
                  </a:lnTo>
                  <a:lnTo>
                    <a:pt x="0" y="0"/>
                  </a:lnTo>
                  <a:lnTo>
                    <a:pt x="103365" y="100924"/>
                  </a:lnTo>
                  <a:lnTo>
                    <a:pt x="103365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94338" y="4704766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70304" y="4704766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49"/>
                  </a:moveTo>
                  <a:lnTo>
                    <a:pt x="0" y="409149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70304" y="4704766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3286" y="3319103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247526" y="0"/>
                  </a:moveTo>
                  <a:lnTo>
                    <a:pt x="0" y="0"/>
                  </a:lnTo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04483" y="3256366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29">
                  <a:moveTo>
                    <a:pt x="125123" y="125473"/>
                  </a:moveTo>
                  <a:lnTo>
                    <a:pt x="0" y="62736"/>
                  </a:lnTo>
                  <a:lnTo>
                    <a:pt x="125123" y="0"/>
                  </a:lnTo>
                  <a:lnTo>
                    <a:pt x="125123" y="125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8205" y="4295616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327396" y="100924"/>
                  </a:moveTo>
                  <a:lnTo>
                    <a:pt x="103362" y="100924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6" y="10092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98205" y="4295617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22239" y="3886464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22238" y="3886464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98207" y="3886464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98204" y="3886464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98205" y="4704771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327396" y="100924"/>
                  </a:moveTo>
                  <a:lnTo>
                    <a:pt x="103362" y="100924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6" y="10092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98205" y="4704770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22239" y="4295618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22238" y="4295618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98207" y="4295618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98204" y="4295618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98205" y="5113923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327396" y="100927"/>
                  </a:moveTo>
                  <a:lnTo>
                    <a:pt x="103362" y="100927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327396" y="10092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8205" y="5113924"/>
              <a:ext cx="1327785" cy="100965"/>
            </a:xfrm>
            <a:custGeom>
              <a:avLst/>
              <a:gdLst/>
              <a:ahLst/>
              <a:cxnLst/>
              <a:rect l="l" t="t" r="r" b="b"/>
              <a:pathLst>
                <a:path w="1327785" h="100964">
                  <a:moveTo>
                    <a:pt x="1224033" y="0"/>
                  </a:moveTo>
                  <a:lnTo>
                    <a:pt x="0" y="0"/>
                  </a:lnTo>
                  <a:lnTo>
                    <a:pt x="103362" y="100924"/>
                  </a:lnTo>
                  <a:lnTo>
                    <a:pt x="1327396" y="100924"/>
                  </a:lnTo>
                  <a:lnTo>
                    <a:pt x="1224033" y="0"/>
                  </a:lnTo>
                  <a:close/>
                </a:path>
              </a:pathLst>
            </a:custGeom>
            <a:ln w="54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22239" y="4704773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49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522238" y="4704772"/>
              <a:ext cx="103505" cy="510540"/>
            </a:xfrm>
            <a:custGeom>
              <a:avLst/>
              <a:gdLst/>
              <a:ahLst/>
              <a:cxnLst/>
              <a:rect l="l" t="t" r="r" b="b"/>
              <a:pathLst>
                <a:path w="103504" h="510539">
                  <a:moveTo>
                    <a:pt x="103362" y="510076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03362" y="100924"/>
                  </a:lnTo>
                  <a:lnTo>
                    <a:pt x="103362" y="510076"/>
                  </a:lnTo>
                  <a:close/>
                </a:path>
              </a:pathLst>
            </a:custGeom>
            <a:ln w="5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98207" y="4704771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49"/>
                  </a:moveTo>
                  <a:lnTo>
                    <a:pt x="0" y="409149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98204" y="4704771"/>
              <a:ext cx="1224280" cy="409575"/>
            </a:xfrm>
            <a:custGeom>
              <a:avLst/>
              <a:gdLst/>
              <a:ahLst/>
              <a:cxnLst/>
              <a:rect l="l" t="t" r="r" b="b"/>
              <a:pathLst>
                <a:path w="1224279" h="409575">
                  <a:moveTo>
                    <a:pt x="1224033" y="409152"/>
                  </a:moveTo>
                  <a:lnTo>
                    <a:pt x="0" y="409152"/>
                  </a:lnTo>
                  <a:lnTo>
                    <a:pt x="0" y="0"/>
                  </a:lnTo>
                  <a:lnTo>
                    <a:pt x="1224033" y="0"/>
                  </a:lnTo>
                  <a:lnTo>
                    <a:pt x="1224033" y="409152"/>
                  </a:lnTo>
                  <a:close/>
                </a:path>
              </a:pathLst>
            </a:custGeom>
            <a:ln w="5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795476" y="3590076"/>
            <a:ext cx="38036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spc="25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  <a:endParaRPr sz="1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10118" y="3950131"/>
            <a:ext cx="88328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00000FF8</a:t>
            </a:r>
            <a:endParaRPr sz="1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010118" y="4359285"/>
            <a:ext cx="88328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00000FF4</a:t>
            </a:r>
            <a:endParaRPr sz="1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10119" y="4768437"/>
            <a:ext cx="88328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00000FF0</a:t>
            </a:r>
            <a:endParaRPr sz="1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123375" y="3180930"/>
            <a:ext cx="38036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spc="25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  <a:endParaRPr sz="1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38018" y="3167293"/>
            <a:ext cx="88328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00001000</a:t>
            </a:r>
            <a:endParaRPr sz="1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534851" y="2657215"/>
            <a:ext cx="76263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spc="25" dirty="0">
                <a:solidFill>
                  <a:schemeClr val="bg1"/>
                </a:solidFill>
                <a:latin typeface="Arial MT"/>
                <a:cs typeface="Arial MT"/>
              </a:rPr>
              <a:t>BE</a:t>
            </a:r>
            <a:r>
              <a:rPr sz="1400" spc="20" dirty="0">
                <a:solidFill>
                  <a:schemeClr val="bg1"/>
                </a:solidFill>
                <a:latin typeface="Arial MT"/>
                <a:cs typeface="Arial MT"/>
              </a:rPr>
              <a:t>FO</a:t>
            </a:r>
            <a:r>
              <a:rPr sz="1400" spc="15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1400" spc="2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endParaRPr sz="1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38018" y="3565535"/>
            <a:ext cx="88328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00000FFC</a:t>
            </a:r>
            <a:endParaRPr sz="1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38018" y="3974688"/>
            <a:ext cx="88328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00000FF8</a:t>
            </a:r>
            <a:endParaRPr sz="1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38018" y="4383841"/>
            <a:ext cx="88328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00000FF4</a:t>
            </a:r>
            <a:endParaRPr sz="1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38018" y="4792993"/>
            <a:ext cx="883285" cy="2333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00000FF0</a:t>
            </a:r>
            <a:endParaRPr sz="14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010118" y="2681770"/>
            <a:ext cx="2004695" cy="112338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2540">
              <a:lnSpc>
                <a:spcPct val="100000"/>
              </a:lnSpc>
              <a:spcBef>
                <a:spcPts val="140"/>
              </a:spcBef>
            </a:pPr>
            <a:r>
              <a:rPr sz="1400" spc="25" dirty="0">
                <a:solidFill>
                  <a:schemeClr val="bg1"/>
                </a:solidFill>
                <a:latin typeface="Arial MT"/>
                <a:cs typeface="Arial MT"/>
              </a:rPr>
              <a:t>AFTER</a:t>
            </a:r>
            <a:endParaRPr sz="140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169035" algn="l"/>
              </a:tabLst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00001000	</a:t>
            </a:r>
            <a:r>
              <a:rPr sz="2100" b="1" spc="7" baseline="3968" dirty="0">
                <a:solidFill>
                  <a:schemeClr val="bg1"/>
                </a:solidFill>
                <a:latin typeface="Arial"/>
                <a:cs typeface="Arial"/>
              </a:rPr>
              <a:t>00000006</a:t>
            </a:r>
            <a:endParaRPr sz="2100" baseline="3968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5"/>
              </a:spcBef>
              <a:tabLst>
                <a:tab pos="1155700" algn="l"/>
              </a:tabLst>
            </a:pPr>
            <a:r>
              <a:rPr sz="1400" b="1" spc="15" dirty="0">
                <a:solidFill>
                  <a:schemeClr val="bg1"/>
                </a:solidFill>
                <a:latin typeface="Courier New"/>
                <a:cs typeface="Courier New"/>
              </a:rPr>
              <a:t>00000FF</a:t>
            </a:r>
            <a:r>
              <a:rPr sz="1400" b="1" spc="20" dirty="0">
                <a:solidFill>
                  <a:schemeClr val="bg1"/>
                </a:solidFill>
                <a:latin typeface="Courier New"/>
                <a:cs typeface="Courier New"/>
              </a:rPr>
              <a:t>C</a:t>
            </a:r>
            <a:r>
              <a:rPr sz="1400" b="1" dirty="0">
                <a:latin typeface="Courier New"/>
                <a:cs typeface="Courier New"/>
              </a:rPr>
              <a:t>	</a:t>
            </a:r>
            <a:r>
              <a:rPr sz="1400" b="1" spc="10" dirty="0">
                <a:solidFill>
                  <a:schemeClr val="bg1"/>
                </a:solidFill>
                <a:latin typeface="Arial"/>
                <a:cs typeface="Arial"/>
              </a:rPr>
              <a:t>000000A</a:t>
            </a:r>
            <a:r>
              <a:rPr sz="1400" b="1" spc="15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476504"/>
            <a:ext cx="6012053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PUSH O</a:t>
            </a:r>
            <a:r>
              <a:rPr spc="-10" dirty="0"/>
              <a:t>pe</a:t>
            </a:r>
            <a:r>
              <a:rPr dirty="0"/>
              <a:t>r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</a:t>
            </a:r>
            <a:r>
              <a:rPr dirty="0"/>
              <a:t>n</a:t>
            </a:r>
            <a:r>
              <a:rPr spc="-245" dirty="0"/>
              <a:t> </a:t>
            </a:r>
            <a:r>
              <a:rPr sz="2400" dirty="0"/>
              <a:t>(</a:t>
            </a:r>
            <a:r>
              <a:rPr sz="2400" spc="-5" dirty="0"/>
              <a:t>2</a:t>
            </a:r>
            <a:r>
              <a:rPr sz="2400" spc="-10" dirty="0"/>
              <a:t> </a:t>
            </a:r>
            <a:r>
              <a:rPr sz="2400" spc="-5" dirty="0"/>
              <a:t>o</a:t>
            </a:r>
            <a:r>
              <a:rPr sz="2400" dirty="0"/>
              <a:t>f</a:t>
            </a:r>
            <a:r>
              <a:rPr sz="2400" spc="-5" dirty="0"/>
              <a:t> </a:t>
            </a:r>
            <a:r>
              <a:rPr sz="2400" spc="-10" dirty="0"/>
              <a:t>2)</a:t>
            </a:r>
            <a:endParaRPr sz="2400" dirty="0"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1168400"/>
            <a:ext cx="640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Same stack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after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pushing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integers: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0800" y="1752600"/>
            <a:ext cx="3733800" cy="2764155"/>
            <a:chOff x="2590800" y="1752600"/>
            <a:chExt cx="3733800" cy="2764155"/>
          </a:xfrm>
        </p:grpSpPr>
        <p:sp>
          <p:nvSpPr>
            <p:cNvPr id="8" name="object 8"/>
            <p:cNvSpPr/>
            <p:nvPr/>
          </p:nvSpPr>
          <p:spPr>
            <a:xfrm>
              <a:off x="2590800" y="1752600"/>
              <a:ext cx="3733800" cy="2764155"/>
            </a:xfrm>
            <a:custGeom>
              <a:avLst/>
              <a:gdLst/>
              <a:ahLst/>
              <a:cxnLst/>
              <a:rect l="l" t="t" r="r" b="b"/>
              <a:pathLst>
                <a:path w="3733800" h="2764154">
                  <a:moveTo>
                    <a:pt x="3733800" y="0"/>
                  </a:moveTo>
                  <a:lnTo>
                    <a:pt x="0" y="0"/>
                  </a:lnTo>
                  <a:lnTo>
                    <a:pt x="0" y="2763837"/>
                  </a:lnTo>
                  <a:lnTo>
                    <a:pt x="3733800" y="2763837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1344" y="2563664"/>
              <a:ext cx="1376680" cy="104775"/>
            </a:xfrm>
            <a:custGeom>
              <a:avLst/>
              <a:gdLst/>
              <a:ahLst/>
              <a:cxnLst/>
              <a:rect l="l" t="t" r="r" b="b"/>
              <a:pathLst>
                <a:path w="1376679" h="104775">
                  <a:moveTo>
                    <a:pt x="1376485" y="104562"/>
                  </a:moveTo>
                  <a:lnTo>
                    <a:pt x="107185" y="104562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376485" y="10456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1344" y="2563664"/>
              <a:ext cx="1376680" cy="104775"/>
            </a:xfrm>
            <a:custGeom>
              <a:avLst/>
              <a:gdLst/>
              <a:ahLst/>
              <a:cxnLst/>
              <a:rect l="l" t="t" r="r" b="b"/>
              <a:pathLst>
                <a:path w="1376679" h="104775">
                  <a:moveTo>
                    <a:pt x="1269299" y="0"/>
                  </a:moveTo>
                  <a:lnTo>
                    <a:pt x="0" y="0"/>
                  </a:lnTo>
                  <a:lnTo>
                    <a:pt x="107185" y="104562"/>
                  </a:lnTo>
                  <a:lnTo>
                    <a:pt x="1376485" y="104562"/>
                  </a:lnTo>
                  <a:lnTo>
                    <a:pt x="1269299" y="0"/>
                  </a:lnTo>
                  <a:close/>
                </a:path>
              </a:pathLst>
            </a:custGeom>
            <a:ln w="5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60645" y="2139761"/>
              <a:ext cx="107314" cy="528955"/>
            </a:xfrm>
            <a:custGeom>
              <a:avLst/>
              <a:gdLst/>
              <a:ahLst/>
              <a:cxnLst/>
              <a:rect l="l" t="t" r="r" b="b"/>
              <a:pathLst>
                <a:path w="107314" h="528955">
                  <a:moveTo>
                    <a:pt x="107185" y="528463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4562"/>
                  </a:lnTo>
                  <a:lnTo>
                    <a:pt x="107185" y="528463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60644" y="2139762"/>
              <a:ext cx="107314" cy="528955"/>
            </a:xfrm>
            <a:custGeom>
              <a:avLst/>
              <a:gdLst/>
              <a:ahLst/>
              <a:cxnLst/>
              <a:rect l="l" t="t" r="r" b="b"/>
              <a:pathLst>
                <a:path w="107314" h="528955">
                  <a:moveTo>
                    <a:pt x="107185" y="528463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4562"/>
                  </a:lnTo>
                  <a:lnTo>
                    <a:pt x="107185" y="528463"/>
                  </a:lnTo>
                  <a:close/>
                </a:path>
              </a:pathLst>
            </a:custGeom>
            <a:ln w="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1345" y="2139759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80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91345" y="2139762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80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ln w="5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74686" y="2206188"/>
            <a:ext cx="91566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solidFill>
                  <a:schemeClr val="bg1"/>
                </a:solidFill>
                <a:latin typeface="Courier New"/>
                <a:cs typeface="Courier New"/>
              </a:rPr>
              <a:t>00000006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88485" y="2560797"/>
            <a:ext cx="1853564" cy="1167765"/>
            <a:chOff x="3888485" y="2560797"/>
            <a:chExt cx="1853564" cy="1167765"/>
          </a:xfrm>
        </p:grpSpPr>
        <p:sp>
          <p:nvSpPr>
            <p:cNvPr id="17" name="object 17"/>
            <p:cNvSpPr/>
            <p:nvPr/>
          </p:nvSpPr>
          <p:spPr>
            <a:xfrm>
              <a:off x="5482197" y="3662979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256680" y="0"/>
                  </a:moveTo>
                  <a:lnTo>
                    <a:pt x="0" y="0"/>
                  </a:lnTo>
                </a:path>
              </a:pathLst>
            </a:custGeom>
            <a:ln w="5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69371" y="359797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129750" y="129996"/>
                  </a:moveTo>
                  <a:lnTo>
                    <a:pt x="0" y="64998"/>
                  </a:lnTo>
                  <a:lnTo>
                    <a:pt x="129750" y="0"/>
                  </a:lnTo>
                  <a:lnTo>
                    <a:pt x="129750" y="129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91343" y="2987557"/>
              <a:ext cx="1376680" cy="104775"/>
            </a:xfrm>
            <a:custGeom>
              <a:avLst/>
              <a:gdLst/>
              <a:ahLst/>
              <a:cxnLst/>
              <a:rect l="l" t="t" r="r" b="b"/>
              <a:pathLst>
                <a:path w="1376679" h="104775">
                  <a:moveTo>
                    <a:pt x="1376484" y="104562"/>
                  </a:moveTo>
                  <a:lnTo>
                    <a:pt x="107185" y="104562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376484" y="10456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91343" y="2987557"/>
              <a:ext cx="1376680" cy="104775"/>
            </a:xfrm>
            <a:custGeom>
              <a:avLst/>
              <a:gdLst/>
              <a:ahLst/>
              <a:cxnLst/>
              <a:rect l="l" t="t" r="r" b="b"/>
              <a:pathLst>
                <a:path w="1376679" h="104775">
                  <a:moveTo>
                    <a:pt x="1269299" y="0"/>
                  </a:moveTo>
                  <a:lnTo>
                    <a:pt x="0" y="0"/>
                  </a:lnTo>
                  <a:lnTo>
                    <a:pt x="107185" y="104562"/>
                  </a:lnTo>
                  <a:lnTo>
                    <a:pt x="1376484" y="104562"/>
                  </a:lnTo>
                  <a:lnTo>
                    <a:pt x="1269299" y="0"/>
                  </a:lnTo>
                  <a:close/>
                </a:path>
              </a:pathLst>
            </a:custGeom>
            <a:ln w="5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0643" y="2563655"/>
              <a:ext cx="107314" cy="528955"/>
            </a:xfrm>
            <a:custGeom>
              <a:avLst/>
              <a:gdLst/>
              <a:ahLst/>
              <a:cxnLst/>
              <a:rect l="l" t="t" r="r" b="b"/>
              <a:pathLst>
                <a:path w="107314" h="528955">
                  <a:moveTo>
                    <a:pt x="107185" y="528463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4562"/>
                  </a:lnTo>
                  <a:lnTo>
                    <a:pt x="107185" y="528463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0642" y="2563655"/>
              <a:ext cx="107314" cy="528955"/>
            </a:xfrm>
            <a:custGeom>
              <a:avLst/>
              <a:gdLst/>
              <a:ahLst/>
              <a:cxnLst/>
              <a:rect l="l" t="t" r="r" b="b"/>
              <a:pathLst>
                <a:path w="107314" h="528955">
                  <a:moveTo>
                    <a:pt x="107185" y="528463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4562"/>
                  </a:lnTo>
                  <a:lnTo>
                    <a:pt x="107185" y="528463"/>
                  </a:lnTo>
                  <a:close/>
                </a:path>
              </a:pathLst>
            </a:custGeom>
            <a:ln w="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91344" y="2563655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80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1344" y="2563655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80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ln w="5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84010" y="3531585"/>
            <a:ext cx="39370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  <a:endParaRPr sz="15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5648" y="1804892"/>
            <a:ext cx="915669" cy="665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14"/>
              </a:spcBef>
            </a:pPr>
            <a:r>
              <a:rPr sz="1650" spc="5" dirty="0">
                <a:solidFill>
                  <a:schemeClr val="bg1"/>
                </a:solidFill>
                <a:latin typeface="Arial MT"/>
                <a:cs typeface="Arial MT"/>
              </a:rPr>
              <a:t>Offset</a:t>
            </a:r>
            <a:endParaRPr sz="1650" dirty="0">
              <a:solidFill>
                <a:schemeClr val="bg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sz="1500" b="1" spc="-15" dirty="0">
                <a:solidFill>
                  <a:schemeClr val="bg1"/>
                </a:solidFill>
                <a:latin typeface="Courier New"/>
                <a:cs typeface="Courier New"/>
              </a:rPr>
              <a:t>00001000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5649" y="2630085"/>
            <a:ext cx="91566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b="1" spc="-15" dirty="0">
                <a:solidFill>
                  <a:schemeClr val="bg1"/>
                </a:solidFill>
                <a:latin typeface="Courier New"/>
                <a:cs typeface="Courier New"/>
              </a:rPr>
              <a:t>00000FFC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95649" y="3053986"/>
            <a:ext cx="91566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b="1" spc="-15" dirty="0">
                <a:solidFill>
                  <a:schemeClr val="bg1"/>
                </a:solidFill>
                <a:latin typeface="Courier New"/>
                <a:cs typeface="Courier New"/>
              </a:rPr>
              <a:t>00000FF8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95649" y="3477887"/>
            <a:ext cx="91566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b="1" spc="-15" dirty="0">
                <a:solidFill>
                  <a:schemeClr val="bg1"/>
                </a:solidFill>
                <a:latin typeface="Courier New"/>
                <a:cs typeface="Courier New"/>
              </a:rPr>
              <a:t>00000FF4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95649" y="3901789"/>
            <a:ext cx="91566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b="1" spc="-15" dirty="0">
                <a:solidFill>
                  <a:schemeClr val="bg1"/>
                </a:solidFill>
                <a:latin typeface="Courier New"/>
                <a:cs typeface="Courier New"/>
              </a:rPr>
              <a:t>00000FF0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74688" y="2630082"/>
            <a:ext cx="91566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solidFill>
                  <a:schemeClr val="bg1"/>
                </a:solidFill>
                <a:latin typeface="Courier New"/>
                <a:cs typeface="Courier New"/>
              </a:rPr>
              <a:t>000000A5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88485" y="2984696"/>
            <a:ext cx="1382395" cy="534670"/>
            <a:chOff x="3888485" y="2984696"/>
            <a:chExt cx="1382395" cy="534670"/>
          </a:xfrm>
        </p:grpSpPr>
        <p:sp>
          <p:nvSpPr>
            <p:cNvPr id="33" name="object 33"/>
            <p:cNvSpPr/>
            <p:nvPr/>
          </p:nvSpPr>
          <p:spPr>
            <a:xfrm>
              <a:off x="3891343" y="3411454"/>
              <a:ext cx="1376680" cy="104775"/>
            </a:xfrm>
            <a:custGeom>
              <a:avLst/>
              <a:gdLst/>
              <a:ahLst/>
              <a:cxnLst/>
              <a:rect l="l" t="t" r="r" b="b"/>
              <a:pathLst>
                <a:path w="1376679" h="104775">
                  <a:moveTo>
                    <a:pt x="1376484" y="104562"/>
                  </a:moveTo>
                  <a:lnTo>
                    <a:pt x="107185" y="104562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376484" y="104562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91343" y="3411455"/>
              <a:ext cx="1376680" cy="104775"/>
            </a:xfrm>
            <a:custGeom>
              <a:avLst/>
              <a:gdLst/>
              <a:ahLst/>
              <a:cxnLst/>
              <a:rect l="l" t="t" r="r" b="b"/>
              <a:pathLst>
                <a:path w="1376679" h="104775">
                  <a:moveTo>
                    <a:pt x="1269299" y="0"/>
                  </a:moveTo>
                  <a:lnTo>
                    <a:pt x="0" y="0"/>
                  </a:lnTo>
                  <a:lnTo>
                    <a:pt x="107185" y="104562"/>
                  </a:lnTo>
                  <a:lnTo>
                    <a:pt x="1376484" y="104562"/>
                  </a:lnTo>
                  <a:lnTo>
                    <a:pt x="1269299" y="0"/>
                  </a:lnTo>
                  <a:close/>
                </a:path>
              </a:pathLst>
            </a:custGeom>
            <a:ln w="5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60643" y="2987555"/>
              <a:ext cx="107314" cy="528955"/>
            </a:xfrm>
            <a:custGeom>
              <a:avLst/>
              <a:gdLst/>
              <a:ahLst/>
              <a:cxnLst/>
              <a:rect l="l" t="t" r="r" b="b"/>
              <a:pathLst>
                <a:path w="107314" h="528954">
                  <a:moveTo>
                    <a:pt x="107185" y="528461"/>
                  </a:moveTo>
                  <a:lnTo>
                    <a:pt x="0" y="423898"/>
                  </a:lnTo>
                  <a:lnTo>
                    <a:pt x="0" y="0"/>
                  </a:lnTo>
                  <a:lnTo>
                    <a:pt x="107185" y="104559"/>
                  </a:lnTo>
                  <a:lnTo>
                    <a:pt x="107185" y="528461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60642" y="2987553"/>
              <a:ext cx="107314" cy="528955"/>
            </a:xfrm>
            <a:custGeom>
              <a:avLst/>
              <a:gdLst/>
              <a:ahLst/>
              <a:cxnLst/>
              <a:rect l="l" t="t" r="r" b="b"/>
              <a:pathLst>
                <a:path w="107314" h="528954">
                  <a:moveTo>
                    <a:pt x="107185" y="528463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4562"/>
                  </a:lnTo>
                  <a:lnTo>
                    <a:pt x="107185" y="528463"/>
                  </a:lnTo>
                  <a:close/>
                </a:path>
              </a:pathLst>
            </a:custGeom>
            <a:ln w="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91344" y="2987553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79">
                  <a:moveTo>
                    <a:pt x="1269299" y="423898"/>
                  </a:moveTo>
                  <a:lnTo>
                    <a:pt x="0" y="423898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89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91344" y="2987553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79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ln w="5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074688" y="3053980"/>
            <a:ext cx="91566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solidFill>
                  <a:schemeClr val="bg1"/>
                </a:solidFill>
                <a:latin typeface="Courier New"/>
                <a:cs typeface="Courier New"/>
              </a:rPr>
              <a:t>00000001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88486" y="3408595"/>
            <a:ext cx="1382395" cy="537210"/>
            <a:chOff x="3888486" y="3408595"/>
            <a:chExt cx="1382395" cy="537210"/>
          </a:xfrm>
        </p:grpSpPr>
        <p:sp>
          <p:nvSpPr>
            <p:cNvPr id="41" name="object 41"/>
            <p:cNvSpPr/>
            <p:nvPr/>
          </p:nvSpPr>
          <p:spPr>
            <a:xfrm>
              <a:off x="3891343" y="3835355"/>
              <a:ext cx="1376680" cy="107950"/>
            </a:xfrm>
            <a:custGeom>
              <a:avLst/>
              <a:gdLst/>
              <a:ahLst/>
              <a:cxnLst/>
              <a:rect l="l" t="t" r="r" b="b"/>
              <a:pathLst>
                <a:path w="1376679" h="107950">
                  <a:moveTo>
                    <a:pt x="1269299" y="0"/>
                  </a:moveTo>
                  <a:lnTo>
                    <a:pt x="0" y="0"/>
                  </a:lnTo>
                  <a:lnTo>
                    <a:pt x="107185" y="107388"/>
                  </a:lnTo>
                  <a:lnTo>
                    <a:pt x="1376484" y="107388"/>
                  </a:lnTo>
                  <a:lnTo>
                    <a:pt x="1269299" y="0"/>
                  </a:lnTo>
                </a:path>
              </a:pathLst>
            </a:custGeom>
            <a:ln w="5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60643" y="3411452"/>
              <a:ext cx="107314" cy="531495"/>
            </a:xfrm>
            <a:custGeom>
              <a:avLst/>
              <a:gdLst/>
              <a:ahLst/>
              <a:cxnLst/>
              <a:rect l="l" t="t" r="r" b="b"/>
              <a:pathLst>
                <a:path w="107314" h="531495">
                  <a:moveTo>
                    <a:pt x="107185" y="531289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4562"/>
                  </a:lnTo>
                  <a:lnTo>
                    <a:pt x="107185" y="53128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60643" y="3411452"/>
              <a:ext cx="107314" cy="531495"/>
            </a:xfrm>
            <a:custGeom>
              <a:avLst/>
              <a:gdLst/>
              <a:ahLst/>
              <a:cxnLst/>
              <a:rect l="l" t="t" r="r" b="b"/>
              <a:pathLst>
                <a:path w="107314" h="531495">
                  <a:moveTo>
                    <a:pt x="107185" y="531289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4562"/>
                  </a:lnTo>
                  <a:lnTo>
                    <a:pt x="107185" y="531289"/>
                  </a:lnTo>
                  <a:close/>
                </a:path>
              </a:pathLst>
            </a:custGeom>
            <a:ln w="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91344" y="3411450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79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344" y="3411452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79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ln w="5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074688" y="3477879"/>
            <a:ext cx="91566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solidFill>
                  <a:schemeClr val="bg1"/>
                </a:solidFill>
                <a:latin typeface="Courier New"/>
                <a:cs typeface="Courier New"/>
              </a:rPr>
              <a:t>00000002</a:t>
            </a:r>
            <a:endParaRPr sz="15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888518" y="3832526"/>
            <a:ext cx="1382395" cy="537210"/>
            <a:chOff x="3888518" y="3832526"/>
            <a:chExt cx="1382395" cy="537210"/>
          </a:xfrm>
        </p:grpSpPr>
        <p:sp>
          <p:nvSpPr>
            <p:cNvPr id="48" name="object 48"/>
            <p:cNvSpPr/>
            <p:nvPr/>
          </p:nvSpPr>
          <p:spPr>
            <a:xfrm>
              <a:off x="3891344" y="4259253"/>
              <a:ext cx="1376680" cy="107950"/>
            </a:xfrm>
            <a:custGeom>
              <a:avLst/>
              <a:gdLst/>
              <a:ahLst/>
              <a:cxnLst/>
              <a:rect l="l" t="t" r="r" b="b"/>
              <a:pathLst>
                <a:path w="1376679" h="107950">
                  <a:moveTo>
                    <a:pt x="1376484" y="107388"/>
                  </a:moveTo>
                  <a:lnTo>
                    <a:pt x="107185" y="107388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376484" y="107388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91344" y="4259253"/>
              <a:ext cx="1376680" cy="107950"/>
            </a:xfrm>
            <a:custGeom>
              <a:avLst/>
              <a:gdLst/>
              <a:ahLst/>
              <a:cxnLst/>
              <a:rect l="l" t="t" r="r" b="b"/>
              <a:pathLst>
                <a:path w="1376679" h="107950">
                  <a:moveTo>
                    <a:pt x="1269299" y="0"/>
                  </a:moveTo>
                  <a:lnTo>
                    <a:pt x="0" y="0"/>
                  </a:lnTo>
                  <a:lnTo>
                    <a:pt x="107185" y="107388"/>
                  </a:lnTo>
                  <a:lnTo>
                    <a:pt x="1376484" y="107388"/>
                  </a:lnTo>
                  <a:lnTo>
                    <a:pt x="1269299" y="0"/>
                  </a:lnTo>
                  <a:close/>
                </a:path>
              </a:pathLst>
            </a:custGeom>
            <a:ln w="5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60644" y="3835352"/>
              <a:ext cx="107314" cy="531495"/>
            </a:xfrm>
            <a:custGeom>
              <a:avLst/>
              <a:gdLst/>
              <a:ahLst/>
              <a:cxnLst/>
              <a:rect l="l" t="t" r="r" b="b"/>
              <a:pathLst>
                <a:path w="107314" h="531495">
                  <a:moveTo>
                    <a:pt x="107185" y="531289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7388"/>
                  </a:lnTo>
                  <a:lnTo>
                    <a:pt x="107185" y="531289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60643" y="3835351"/>
              <a:ext cx="107314" cy="531495"/>
            </a:xfrm>
            <a:custGeom>
              <a:avLst/>
              <a:gdLst/>
              <a:ahLst/>
              <a:cxnLst/>
              <a:rect l="l" t="t" r="r" b="b"/>
              <a:pathLst>
                <a:path w="107314" h="531495">
                  <a:moveTo>
                    <a:pt x="107185" y="531289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07185" y="107388"/>
                  </a:lnTo>
                  <a:lnTo>
                    <a:pt x="107185" y="531289"/>
                  </a:lnTo>
                  <a:close/>
                </a:path>
              </a:pathLst>
            </a:custGeom>
            <a:ln w="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345" y="3835351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79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91345" y="3835351"/>
              <a:ext cx="1269365" cy="424180"/>
            </a:xfrm>
            <a:custGeom>
              <a:avLst/>
              <a:gdLst/>
              <a:ahLst/>
              <a:cxnLst/>
              <a:rect l="l" t="t" r="r" b="b"/>
              <a:pathLst>
                <a:path w="1269364" h="424179">
                  <a:moveTo>
                    <a:pt x="1269299" y="423901"/>
                  </a:moveTo>
                  <a:lnTo>
                    <a:pt x="0" y="423901"/>
                  </a:lnTo>
                  <a:lnTo>
                    <a:pt x="0" y="0"/>
                  </a:lnTo>
                  <a:lnTo>
                    <a:pt x="1269299" y="0"/>
                  </a:lnTo>
                  <a:lnTo>
                    <a:pt x="1269299" y="423901"/>
                  </a:lnTo>
                  <a:close/>
                </a:path>
              </a:pathLst>
            </a:custGeom>
            <a:ln w="5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93139" y="4917440"/>
            <a:ext cx="6984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grows</a:t>
            </a: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downward.</a:t>
            </a:r>
            <a:r>
              <a:rPr sz="2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The area below 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ESP</a:t>
            </a:r>
            <a:r>
              <a:rPr sz="21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always </a:t>
            </a:r>
            <a:r>
              <a:rPr sz="2100" spc="-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available</a:t>
            </a:r>
            <a:r>
              <a:rPr sz="2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(unless the</a:t>
            </a: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 stack</a:t>
            </a: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 MT"/>
                <a:cs typeface="Arial MT"/>
              </a:rPr>
              <a:t>has overflowed).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3004" y="455851"/>
            <a:ext cx="443776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</a:t>
            </a:r>
            <a:r>
              <a:rPr spc="-110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108049"/>
            <a:ext cx="7179945" cy="1361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Copies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stack[ESP]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register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variable.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Adds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ESP,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where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either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4.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9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depends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attribute of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operand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receiving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819400"/>
            <a:ext cx="6705600" cy="2667000"/>
          </a:xfrm>
          <a:custGeom>
            <a:avLst/>
            <a:gdLst/>
            <a:ahLst/>
            <a:cxnLst/>
            <a:rect l="l" t="t" r="r" b="b"/>
            <a:pathLst>
              <a:path w="6705600" h="2667000">
                <a:moveTo>
                  <a:pt x="6705600" y="0"/>
                </a:moveTo>
                <a:lnTo>
                  <a:pt x="0" y="0"/>
                </a:lnTo>
                <a:lnTo>
                  <a:pt x="0" y="2667000"/>
                </a:lnTo>
                <a:lnTo>
                  <a:pt x="6705600" y="2667000"/>
                </a:lnTo>
                <a:lnTo>
                  <a:pt x="67056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5491" y="2916654"/>
            <a:ext cx="71564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chemeClr val="bg1"/>
                </a:solidFill>
                <a:latin typeface="Arial MT"/>
                <a:cs typeface="Arial MT"/>
              </a:rPr>
              <a:t>BE</a:t>
            </a:r>
            <a:r>
              <a:rPr sz="1350" spc="-5" dirty="0">
                <a:solidFill>
                  <a:schemeClr val="bg1"/>
                </a:solidFill>
                <a:latin typeface="Arial MT"/>
                <a:cs typeface="Arial MT"/>
              </a:rPr>
              <a:t>F</a:t>
            </a:r>
            <a:r>
              <a:rPr sz="1350" spc="-10" dirty="0">
                <a:solidFill>
                  <a:schemeClr val="bg1"/>
                </a:solidFill>
                <a:latin typeface="Arial MT"/>
                <a:cs typeface="Arial MT"/>
              </a:rPr>
              <a:t>O</a:t>
            </a:r>
            <a:r>
              <a:rPr sz="1350" spc="-15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r>
              <a:rPr sz="1350" spc="-5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8617" y="2916654"/>
            <a:ext cx="57467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350" spc="-5" dirty="0">
                <a:solidFill>
                  <a:schemeClr val="bg1"/>
                </a:solidFill>
                <a:latin typeface="Arial MT"/>
                <a:cs typeface="Arial MT"/>
              </a:rPr>
              <a:t>FT</a:t>
            </a:r>
            <a:r>
              <a:rPr sz="1350" dirty="0">
                <a:solidFill>
                  <a:schemeClr val="bg1"/>
                </a:solidFill>
                <a:latin typeface="Arial MT"/>
                <a:cs typeface="Arial MT"/>
              </a:rPr>
              <a:t>E</a:t>
            </a:r>
            <a:r>
              <a:rPr sz="1350" spc="-5" dirty="0">
                <a:solidFill>
                  <a:schemeClr val="bg1"/>
                </a:solidFill>
                <a:latin typeface="Arial MT"/>
                <a:cs typeface="Arial MT"/>
              </a:rPr>
              <a:t>R</a:t>
            </a:r>
            <a:endParaRPr sz="135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51130" y="3335924"/>
            <a:ext cx="5096510" cy="2018030"/>
            <a:chOff x="2251130" y="3335924"/>
            <a:chExt cx="5096510" cy="2018030"/>
          </a:xfrm>
        </p:grpSpPr>
        <p:sp>
          <p:nvSpPr>
            <p:cNvPr id="9" name="object 9"/>
            <p:cNvSpPr/>
            <p:nvPr/>
          </p:nvSpPr>
          <p:spPr>
            <a:xfrm>
              <a:off x="2253686" y="3722036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244142" y="94613"/>
                  </a:moveTo>
                  <a:lnTo>
                    <a:pt x="96882" y="94613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4142" y="94613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3687" y="3722037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147260" y="0"/>
                  </a:moveTo>
                  <a:lnTo>
                    <a:pt x="0" y="0"/>
                  </a:lnTo>
                  <a:lnTo>
                    <a:pt x="96879" y="94610"/>
                  </a:lnTo>
                  <a:lnTo>
                    <a:pt x="124414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0947" y="3338482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82" y="478167"/>
                  </a:moveTo>
                  <a:lnTo>
                    <a:pt x="0" y="383554"/>
                  </a:lnTo>
                  <a:lnTo>
                    <a:pt x="0" y="0"/>
                  </a:lnTo>
                  <a:lnTo>
                    <a:pt x="96882" y="94608"/>
                  </a:lnTo>
                  <a:lnTo>
                    <a:pt x="96882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0948" y="3338480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79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6879" y="94610"/>
                  </a:lnTo>
                  <a:lnTo>
                    <a:pt x="96879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3687" y="3338480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4"/>
                  </a:moveTo>
                  <a:lnTo>
                    <a:pt x="0" y="383554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3687" y="3338480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3686" y="4105594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244142" y="94610"/>
                  </a:moveTo>
                  <a:lnTo>
                    <a:pt x="96882" y="94610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4142" y="9461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53687" y="4105594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147260" y="0"/>
                  </a:moveTo>
                  <a:lnTo>
                    <a:pt x="0" y="0"/>
                  </a:lnTo>
                  <a:lnTo>
                    <a:pt x="96879" y="94610"/>
                  </a:lnTo>
                  <a:lnTo>
                    <a:pt x="124414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0947" y="3722037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82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6882" y="94613"/>
                  </a:lnTo>
                  <a:lnTo>
                    <a:pt x="96882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0948" y="3722037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79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6879" y="94610"/>
                  </a:lnTo>
                  <a:lnTo>
                    <a:pt x="96879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53687" y="3722037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3687" y="3722037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3685" y="4489152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244142" y="94610"/>
                  </a:moveTo>
                  <a:lnTo>
                    <a:pt x="96882" y="94610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4142" y="9461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3687" y="4489152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147260" y="0"/>
                  </a:moveTo>
                  <a:lnTo>
                    <a:pt x="0" y="0"/>
                  </a:lnTo>
                  <a:lnTo>
                    <a:pt x="96879" y="94610"/>
                  </a:lnTo>
                  <a:lnTo>
                    <a:pt x="124414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0946" y="4105595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82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6882" y="94610"/>
                  </a:lnTo>
                  <a:lnTo>
                    <a:pt x="96882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00947" y="4105595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79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6879" y="94610"/>
                  </a:lnTo>
                  <a:lnTo>
                    <a:pt x="96879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3687" y="4105595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3687" y="4105595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53685" y="4872708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244142" y="94613"/>
                  </a:moveTo>
                  <a:lnTo>
                    <a:pt x="96882" y="94613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4142" y="94613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53687" y="4872709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147260" y="0"/>
                  </a:moveTo>
                  <a:lnTo>
                    <a:pt x="0" y="0"/>
                  </a:lnTo>
                  <a:lnTo>
                    <a:pt x="96879" y="94610"/>
                  </a:lnTo>
                  <a:lnTo>
                    <a:pt x="124414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0946" y="4489153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82" y="478167"/>
                  </a:moveTo>
                  <a:lnTo>
                    <a:pt x="0" y="383554"/>
                  </a:lnTo>
                  <a:lnTo>
                    <a:pt x="0" y="0"/>
                  </a:lnTo>
                  <a:lnTo>
                    <a:pt x="96882" y="94608"/>
                  </a:lnTo>
                  <a:lnTo>
                    <a:pt x="96882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0947" y="4489152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79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6879" y="94610"/>
                  </a:lnTo>
                  <a:lnTo>
                    <a:pt x="96879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53687" y="4489152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4"/>
                  </a:moveTo>
                  <a:lnTo>
                    <a:pt x="0" y="383554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53687" y="4489152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53685" y="5256266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244142" y="94610"/>
                  </a:moveTo>
                  <a:lnTo>
                    <a:pt x="96882" y="94610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4142" y="9461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3687" y="5256266"/>
              <a:ext cx="1244600" cy="94615"/>
            </a:xfrm>
            <a:custGeom>
              <a:avLst/>
              <a:gdLst/>
              <a:ahLst/>
              <a:cxnLst/>
              <a:rect l="l" t="t" r="r" b="b"/>
              <a:pathLst>
                <a:path w="1244600" h="94614">
                  <a:moveTo>
                    <a:pt x="1147260" y="0"/>
                  </a:moveTo>
                  <a:lnTo>
                    <a:pt x="0" y="0"/>
                  </a:lnTo>
                  <a:lnTo>
                    <a:pt x="96879" y="94610"/>
                  </a:lnTo>
                  <a:lnTo>
                    <a:pt x="124414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00946" y="4872709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82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6882" y="94610"/>
                  </a:lnTo>
                  <a:lnTo>
                    <a:pt x="96882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00947" y="4872709"/>
              <a:ext cx="97155" cy="478790"/>
            </a:xfrm>
            <a:custGeom>
              <a:avLst/>
              <a:gdLst/>
              <a:ahLst/>
              <a:cxnLst/>
              <a:rect l="l" t="t" r="r" b="b"/>
              <a:pathLst>
                <a:path w="97154" h="478789">
                  <a:moveTo>
                    <a:pt x="96879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6879" y="94610"/>
                  </a:lnTo>
                  <a:lnTo>
                    <a:pt x="96879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53687" y="4872709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53687" y="4872709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3740" y="4711615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>
                  <a:moveTo>
                    <a:pt x="232001" y="0"/>
                  </a:moveTo>
                  <a:lnTo>
                    <a:pt x="0" y="0"/>
                  </a:lnTo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71762" y="4652802"/>
              <a:ext cx="117475" cy="118110"/>
            </a:xfrm>
            <a:custGeom>
              <a:avLst/>
              <a:gdLst/>
              <a:ahLst/>
              <a:cxnLst/>
              <a:rect l="l" t="t" r="r" b="b"/>
              <a:pathLst>
                <a:path w="117475" h="118110">
                  <a:moveTo>
                    <a:pt x="117275" y="117624"/>
                  </a:moveTo>
                  <a:lnTo>
                    <a:pt x="0" y="58812"/>
                  </a:lnTo>
                  <a:lnTo>
                    <a:pt x="117275" y="0"/>
                  </a:lnTo>
                  <a:lnTo>
                    <a:pt x="117275" y="117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98016" y="3722037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241590" y="94613"/>
                  </a:moveTo>
                  <a:lnTo>
                    <a:pt x="94330" y="94613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1590" y="94613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98017" y="3722038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147260" y="0"/>
                  </a:moveTo>
                  <a:lnTo>
                    <a:pt x="0" y="0"/>
                  </a:lnTo>
                  <a:lnTo>
                    <a:pt x="94330" y="94610"/>
                  </a:lnTo>
                  <a:lnTo>
                    <a:pt x="124159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45276" y="3338482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4"/>
                  </a:lnTo>
                  <a:lnTo>
                    <a:pt x="0" y="0"/>
                  </a:lnTo>
                  <a:lnTo>
                    <a:pt x="94330" y="94608"/>
                  </a:lnTo>
                  <a:lnTo>
                    <a:pt x="94330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45278" y="3338481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4330" y="94610"/>
                  </a:lnTo>
                  <a:lnTo>
                    <a:pt x="94330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98015" y="3338481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4"/>
                  </a:moveTo>
                  <a:lnTo>
                    <a:pt x="0" y="383554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4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98017" y="3338481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98015" y="4105595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241590" y="94610"/>
                  </a:moveTo>
                  <a:lnTo>
                    <a:pt x="94330" y="94610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1590" y="9461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98016" y="4105595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147260" y="0"/>
                  </a:moveTo>
                  <a:lnTo>
                    <a:pt x="0" y="0"/>
                  </a:lnTo>
                  <a:lnTo>
                    <a:pt x="94330" y="94610"/>
                  </a:lnTo>
                  <a:lnTo>
                    <a:pt x="124159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45275" y="3722038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4330" y="94613"/>
                  </a:lnTo>
                  <a:lnTo>
                    <a:pt x="94330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45277" y="3722038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4330" y="94610"/>
                  </a:lnTo>
                  <a:lnTo>
                    <a:pt x="94330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98014" y="3722038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98016" y="3722038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98014" y="4489153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241590" y="94610"/>
                  </a:moveTo>
                  <a:lnTo>
                    <a:pt x="94330" y="94610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1590" y="9461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98016" y="4489153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147260" y="0"/>
                  </a:moveTo>
                  <a:lnTo>
                    <a:pt x="0" y="0"/>
                  </a:lnTo>
                  <a:lnTo>
                    <a:pt x="94330" y="94610"/>
                  </a:lnTo>
                  <a:lnTo>
                    <a:pt x="124159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45275" y="4105596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4330" y="94610"/>
                  </a:lnTo>
                  <a:lnTo>
                    <a:pt x="94330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45276" y="4105596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4330" y="94610"/>
                  </a:lnTo>
                  <a:lnTo>
                    <a:pt x="94330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98013" y="4105595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98016" y="4105595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698014" y="4872708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241590" y="94613"/>
                  </a:moveTo>
                  <a:lnTo>
                    <a:pt x="94330" y="94613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1590" y="94613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98015" y="4872710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147260" y="0"/>
                  </a:moveTo>
                  <a:lnTo>
                    <a:pt x="0" y="0"/>
                  </a:lnTo>
                  <a:lnTo>
                    <a:pt x="94330" y="94610"/>
                  </a:lnTo>
                  <a:lnTo>
                    <a:pt x="124159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45274" y="4489154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4"/>
                  </a:lnTo>
                  <a:lnTo>
                    <a:pt x="0" y="0"/>
                  </a:lnTo>
                  <a:lnTo>
                    <a:pt x="94330" y="94608"/>
                  </a:lnTo>
                  <a:lnTo>
                    <a:pt x="94330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45275" y="4489153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4330" y="94610"/>
                  </a:lnTo>
                  <a:lnTo>
                    <a:pt x="94330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98013" y="4489153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4"/>
                  </a:moveTo>
                  <a:lnTo>
                    <a:pt x="0" y="383554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98015" y="4489153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98014" y="5256266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241590" y="94610"/>
                  </a:moveTo>
                  <a:lnTo>
                    <a:pt x="94330" y="94610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241590" y="9461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98015" y="5256267"/>
              <a:ext cx="1242060" cy="94615"/>
            </a:xfrm>
            <a:custGeom>
              <a:avLst/>
              <a:gdLst/>
              <a:ahLst/>
              <a:cxnLst/>
              <a:rect l="l" t="t" r="r" b="b"/>
              <a:pathLst>
                <a:path w="1242059" h="94614">
                  <a:moveTo>
                    <a:pt x="1147260" y="0"/>
                  </a:moveTo>
                  <a:lnTo>
                    <a:pt x="0" y="0"/>
                  </a:lnTo>
                  <a:lnTo>
                    <a:pt x="94330" y="94610"/>
                  </a:lnTo>
                  <a:lnTo>
                    <a:pt x="1241590" y="94610"/>
                  </a:lnTo>
                  <a:lnTo>
                    <a:pt x="1147260" y="0"/>
                  </a:lnTo>
                  <a:close/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45274" y="4872710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4330" y="94610"/>
                  </a:lnTo>
                  <a:lnTo>
                    <a:pt x="94330" y="478167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45275" y="4872710"/>
              <a:ext cx="94615" cy="478790"/>
            </a:xfrm>
            <a:custGeom>
              <a:avLst/>
              <a:gdLst/>
              <a:ahLst/>
              <a:cxnLst/>
              <a:rect l="l" t="t" r="r" b="b"/>
              <a:pathLst>
                <a:path w="94615" h="478789">
                  <a:moveTo>
                    <a:pt x="94330" y="47816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94330" y="94610"/>
                  </a:lnTo>
                  <a:lnTo>
                    <a:pt x="94330" y="478167"/>
                  </a:lnTo>
                  <a:close/>
                </a:path>
              </a:pathLst>
            </a:custGeom>
            <a:ln w="5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98013" y="4872710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98015" y="4872710"/>
              <a:ext cx="1147445" cy="384175"/>
            </a:xfrm>
            <a:custGeom>
              <a:avLst/>
              <a:gdLst/>
              <a:ahLst/>
              <a:cxnLst/>
              <a:rect l="l" t="t" r="r" b="b"/>
              <a:pathLst>
                <a:path w="1147445" h="384175">
                  <a:moveTo>
                    <a:pt x="1147260" y="383557"/>
                  </a:moveTo>
                  <a:lnTo>
                    <a:pt x="0" y="383557"/>
                  </a:lnTo>
                  <a:lnTo>
                    <a:pt x="0" y="0"/>
                  </a:lnTo>
                  <a:lnTo>
                    <a:pt x="1147260" y="0"/>
                  </a:lnTo>
                  <a:lnTo>
                    <a:pt x="1147260" y="383557"/>
                  </a:lnTo>
                  <a:close/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15519" y="4328059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232001" y="0"/>
                  </a:moveTo>
                  <a:lnTo>
                    <a:pt x="0" y="0"/>
                  </a:lnTo>
                </a:path>
              </a:pathLst>
            </a:custGeom>
            <a:ln w="5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13541" y="4269247"/>
              <a:ext cx="117475" cy="118110"/>
            </a:xfrm>
            <a:custGeom>
              <a:avLst/>
              <a:gdLst/>
              <a:ahLst/>
              <a:cxnLst/>
              <a:rect l="l" t="t" r="r" b="b"/>
              <a:pathLst>
                <a:path w="117475" h="118110">
                  <a:moveTo>
                    <a:pt x="117275" y="117624"/>
                  </a:moveTo>
                  <a:lnTo>
                    <a:pt x="0" y="58812"/>
                  </a:lnTo>
                  <a:lnTo>
                    <a:pt x="117275" y="0"/>
                  </a:lnTo>
                  <a:lnTo>
                    <a:pt x="117275" y="117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964380" y="4594077"/>
            <a:ext cx="3575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7406157" y="4210520"/>
            <a:ext cx="3575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chemeClr val="bg1"/>
                </a:solidFill>
                <a:latin typeface="Arial MT"/>
                <a:cs typeface="Arial MT"/>
              </a:rPr>
              <a:t>ESP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353714" y="3397428"/>
            <a:ext cx="18942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0000100</a:t>
            </a:r>
            <a:r>
              <a:rPr sz="1350" b="1" spc="-5" dirty="0">
                <a:solidFill>
                  <a:schemeClr val="bg1"/>
                </a:solidFill>
                <a:latin typeface="Courier New"/>
                <a:cs typeface="Courier New"/>
              </a:rPr>
              <a:t>0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00000006</a:t>
            </a:r>
            <a:endParaRPr sz="135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53714" y="3768168"/>
            <a:ext cx="18942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00000FF</a:t>
            </a:r>
            <a:r>
              <a:rPr sz="1350" b="1" spc="-5" dirty="0">
                <a:solidFill>
                  <a:schemeClr val="bg1"/>
                </a:solidFill>
                <a:latin typeface="Courier New"/>
                <a:cs typeface="Courier New"/>
              </a:rPr>
              <a:t>C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2025" b="1" spc="-15" baseline="-4115" dirty="0">
                <a:solidFill>
                  <a:schemeClr val="bg1"/>
                </a:solidFill>
                <a:latin typeface="Courier New"/>
                <a:cs typeface="Courier New"/>
              </a:rPr>
              <a:t>000000A5</a:t>
            </a:r>
            <a:endParaRPr sz="2025" baseline="-4115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353714" y="4151757"/>
            <a:ext cx="18942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00000FF</a:t>
            </a:r>
            <a:r>
              <a:rPr sz="1350" b="1" spc="-5" dirty="0">
                <a:solidFill>
                  <a:schemeClr val="bg1"/>
                </a:solidFill>
                <a:latin typeface="Courier New"/>
                <a:cs typeface="Courier New"/>
              </a:rPr>
              <a:t>8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2025" b="1" spc="-15" baseline="-4115" dirty="0">
                <a:solidFill>
                  <a:schemeClr val="bg1"/>
                </a:solidFill>
                <a:latin typeface="Courier New"/>
                <a:cs typeface="Courier New"/>
              </a:rPr>
              <a:t>00000001</a:t>
            </a:r>
            <a:endParaRPr sz="2025" baseline="-4115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53714" y="4535347"/>
            <a:ext cx="189420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00000FF</a:t>
            </a:r>
            <a:r>
              <a:rPr sz="1350" b="1" spc="-5" dirty="0">
                <a:solidFill>
                  <a:schemeClr val="bg1"/>
                </a:solidFill>
                <a:latin typeface="Courier New"/>
                <a:cs typeface="Courier New"/>
              </a:rPr>
              <a:t>4</a:t>
            </a:r>
            <a:r>
              <a:rPr sz="1350" b="1" dirty="0">
                <a:latin typeface="Courier New"/>
                <a:cs typeface="Courier New"/>
              </a:rPr>
              <a:t>	</a:t>
            </a:r>
            <a:r>
              <a:rPr sz="2025" b="1" spc="-15" baseline="-4115" dirty="0">
                <a:solidFill>
                  <a:schemeClr val="bg1"/>
                </a:solidFill>
                <a:latin typeface="Courier New"/>
                <a:cs typeface="Courier New"/>
              </a:rPr>
              <a:t>00000002</a:t>
            </a:r>
            <a:endParaRPr sz="2025" baseline="-4115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53714" y="4918936"/>
            <a:ext cx="82867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00000FF0</a:t>
            </a:r>
            <a:endParaRPr sz="135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95440" y="3397428"/>
            <a:ext cx="1894839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0000100</a:t>
            </a:r>
            <a:r>
              <a:rPr sz="1350" b="1" spc="-5" dirty="0">
                <a:solidFill>
                  <a:schemeClr val="bg1"/>
                </a:solidFill>
                <a:latin typeface="Courier New"/>
                <a:cs typeface="Courier New"/>
              </a:rPr>
              <a:t>0</a:t>
            </a:r>
            <a:r>
              <a:rPr sz="135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00000006</a:t>
            </a:r>
            <a:endParaRPr sz="135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95440" y="3768168"/>
            <a:ext cx="1894839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00000FF</a:t>
            </a:r>
            <a:r>
              <a:rPr sz="1350" b="1" spc="-5" dirty="0">
                <a:solidFill>
                  <a:schemeClr val="bg1"/>
                </a:solidFill>
                <a:latin typeface="Courier New"/>
                <a:cs typeface="Courier New"/>
              </a:rPr>
              <a:t>C</a:t>
            </a:r>
            <a:r>
              <a:rPr sz="135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sz="2025" b="1" spc="-15" baseline="-4115" dirty="0">
                <a:solidFill>
                  <a:schemeClr val="bg1"/>
                </a:solidFill>
                <a:latin typeface="Courier New"/>
                <a:cs typeface="Courier New"/>
              </a:rPr>
              <a:t>000000A5</a:t>
            </a:r>
            <a:endParaRPr sz="2025" baseline="-4115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95440" y="4151757"/>
            <a:ext cx="1894839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00000FF</a:t>
            </a:r>
            <a:r>
              <a:rPr sz="1350" b="1" spc="-5" dirty="0">
                <a:solidFill>
                  <a:schemeClr val="bg1"/>
                </a:solidFill>
                <a:latin typeface="Courier New"/>
                <a:cs typeface="Courier New"/>
              </a:rPr>
              <a:t>8</a:t>
            </a:r>
            <a:r>
              <a:rPr sz="1350" b="1" dirty="0">
                <a:solidFill>
                  <a:schemeClr val="bg1"/>
                </a:solidFill>
                <a:latin typeface="Courier New"/>
                <a:cs typeface="Courier New"/>
              </a:rPr>
              <a:t>	</a:t>
            </a:r>
            <a:r>
              <a:rPr sz="2025" b="1" spc="-15" baseline="-4115" dirty="0">
                <a:solidFill>
                  <a:schemeClr val="bg1"/>
                </a:solidFill>
                <a:latin typeface="Courier New"/>
                <a:cs typeface="Courier New"/>
              </a:rPr>
              <a:t>00000001</a:t>
            </a:r>
            <a:endParaRPr sz="2025" baseline="-4115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795440" y="4535347"/>
            <a:ext cx="82867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00000FF4</a:t>
            </a:r>
            <a:endParaRPr sz="135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95440" y="4918936"/>
            <a:ext cx="828675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solidFill>
                  <a:schemeClr val="bg1"/>
                </a:solidFill>
                <a:latin typeface="Courier New"/>
                <a:cs typeface="Courier New"/>
              </a:rPr>
              <a:t>00000FF0</a:t>
            </a:r>
            <a:endParaRPr sz="135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729" y="609600"/>
            <a:ext cx="712606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PUSH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dirty="0"/>
              <a:t>POP</a:t>
            </a:r>
            <a:r>
              <a:rPr spc="-2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Irvine,</a:t>
            </a:r>
            <a:r>
              <a:rPr spc="10" dirty="0"/>
              <a:t> </a:t>
            </a:r>
            <a:r>
              <a:rPr spc="-10" dirty="0"/>
              <a:t>Kip</a:t>
            </a:r>
            <a:r>
              <a:rPr spc="15" dirty="0"/>
              <a:t> </a:t>
            </a:r>
            <a:r>
              <a:rPr spc="-5" dirty="0"/>
              <a:t>R.</a:t>
            </a:r>
            <a:r>
              <a:rPr dirty="0"/>
              <a:t> </a:t>
            </a:r>
            <a:r>
              <a:rPr spc="-5" dirty="0"/>
              <a:t>Assembly</a:t>
            </a:r>
            <a:r>
              <a:rPr spc="-10" dirty="0"/>
              <a:t> Language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x86</a:t>
            </a:r>
            <a:r>
              <a:rPr spc="-10" dirty="0"/>
              <a:t> </a:t>
            </a:r>
            <a:r>
              <a:rPr spc="-5" dirty="0"/>
              <a:t>Processors</a:t>
            </a:r>
            <a:r>
              <a:rPr spc="-15" dirty="0"/>
              <a:t> </a:t>
            </a:r>
            <a:r>
              <a:rPr spc="-10" dirty="0"/>
              <a:t>7/e,</a:t>
            </a:r>
            <a:r>
              <a:rPr spc="5" dirty="0"/>
              <a:t> </a:t>
            </a:r>
            <a:r>
              <a:rPr spc="-10" dirty="0"/>
              <a:t>2014.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39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440939" y="1323714"/>
            <a:ext cx="2454275" cy="29146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syntax: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r/m16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r/m32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PUSH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Arial"/>
                <a:cs typeface="Arial"/>
              </a:rPr>
              <a:t>imm32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syntax: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r/m16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POP</a:t>
            </a:r>
            <a:r>
              <a:rPr sz="22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Arial"/>
                <a:cs typeface="Arial"/>
              </a:rPr>
              <a:t>r/m32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29</TotalTime>
  <Words>3734</Words>
  <Application>Microsoft Office PowerPoint</Application>
  <PresentationFormat>On-screen Show (4:3)</PresentationFormat>
  <Paragraphs>712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MT</vt:lpstr>
      <vt:lpstr>Bookman Old Style</vt:lpstr>
      <vt:lpstr>Courier New</vt:lpstr>
      <vt:lpstr>Rockwell</vt:lpstr>
      <vt:lpstr>Times New Roman</vt:lpstr>
      <vt:lpstr>Damask</vt:lpstr>
      <vt:lpstr>Assembly Language for x86 Processors</vt:lpstr>
      <vt:lpstr>Chapter Overview</vt:lpstr>
      <vt:lpstr>Stack Operations</vt:lpstr>
      <vt:lpstr>Runtime Stack</vt:lpstr>
      <vt:lpstr>Runtime Stack</vt:lpstr>
      <vt:lpstr>PUSH Operation (1 of 2)</vt:lpstr>
      <vt:lpstr>PUSH Operation (2 of 2)</vt:lpstr>
      <vt:lpstr>POP Operation</vt:lpstr>
      <vt:lpstr>PUSH and POP Instructions</vt:lpstr>
      <vt:lpstr>Using PUSH and POP</vt:lpstr>
      <vt:lpstr>Example: Nested Loop</vt:lpstr>
      <vt:lpstr>Example: Reversing a String</vt:lpstr>
      <vt:lpstr>PowerPoint Presentation</vt:lpstr>
      <vt:lpstr>Your turn . . .</vt:lpstr>
      <vt:lpstr>Related Instructions</vt:lpstr>
      <vt:lpstr>Your Turn . . .</vt:lpstr>
      <vt:lpstr>What's Next</vt:lpstr>
      <vt:lpstr>Defining and Using Procedures</vt:lpstr>
      <vt:lpstr>Creating Procedures</vt:lpstr>
      <vt:lpstr>Documenting Procedures</vt:lpstr>
      <vt:lpstr>Example: SumOf Procedure</vt:lpstr>
      <vt:lpstr>CALL and RET Instructions</vt:lpstr>
      <vt:lpstr>CALL-RET Example (1 of 2)</vt:lpstr>
      <vt:lpstr>CALL-RET Example (2 of 2)</vt:lpstr>
      <vt:lpstr>Nested Procedure Calls</vt:lpstr>
      <vt:lpstr>Local and Global Labels</vt:lpstr>
      <vt:lpstr>Procedure Parameters (1 of 3)</vt:lpstr>
      <vt:lpstr>Procedure Parameters (2 of 3)</vt:lpstr>
      <vt:lpstr>Procedure Parameters (3 of 3)</vt:lpstr>
      <vt:lpstr>USES Operator</vt:lpstr>
      <vt:lpstr>When not to push a register</vt:lpstr>
      <vt:lpstr>What's Next</vt:lpstr>
      <vt:lpstr>Linking to an External Library</vt:lpstr>
      <vt:lpstr>What is a Link Library?</vt:lpstr>
      <vt:lpstr>How The Linker Works</vt:lpstr>
      <vt:lpstr>What's Next</vt:lpstr>
      <vt:lpstr>Calling Irvine32 Library Procedures</vt:lpstr>
      <vt:lpstr>Library Procedures - Overview (1 of 4)</vt:lpstr>
      <vt:lpstr>Library Procedures - Overview (2 of 4)</vt:lpstr>
      <vt:lpstr>Library Procedures - Overview (3 of 4)</vt:lpstr>
      <vt:lpstr>Library Procedures - Overview (4 of 4)</vt:lpstr>
      <vt:lpstr>Library Procedures - Overview (5 of 4)</vt:lpstr>
      <vt:lpstr>Example 1</vt:lpstr>
      <vt:lpstr>Example 2</vt:lpstr>
      <vt:lpstr>Example 2a</vt:lpstr>
      <vt:lpstr>Example 3</vt:lpstr>
      <vt:lpstr>Example 4</vt:lpstr>
      <vt:lpstr>Example 5</vt:lpstr>
      <vt:lpstr>Example 6</vt:lpstr>
      <vt:lpstr>What's Next</vt:lpstr>
      <vt:lpstr>64-Bit Assembly Programming</vt:lpstr>
      <vt:lpstr>The Irvine64 Library</vt:lpstr>
      <vt:lpstr>The Irvine64 Library (cont'd)</vt:lpstr>
      <vt:lpstr>Calling 64-Bit Subroutines</vt:lpstr>
      <vt:lpstr>The x64 Calling Convention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Procedures</dc:subject>
  <dc:creator>Kip Irvine</dc:creator>
  <cp:lastModifiedBy>Administrator</cp:lastModifiedBy>
  <cp:revision>46</cp:revision>
  <dcterms:created xsi:type="dcterms:W3CDTF">2022-09-11T08:12:33Z</dcterms:created>
  <dcterms:modified xsi:type="dcterms:W3CDTF">2023-11-23T03:43:27Z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2016-10-17T00:00:00Z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2022-09-11T00:00:00Z</vt:filetime>
  </property>
</Properties>
</file>