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6" r:id="rId2"/>
    <p:sldId id="257" r:id="rId3"/>
    <p:sldId id="261" r:id="rId4"/>
    <p:sldId id="262" r:id="rId5"/>
    <p:sldId id="263" r:id="rId6"/>
    <p:sldId id="264" r:id="rId7"/>
    <p:sldId id="265" r:id="rId8"/>
    <p:sldId id="268" r:id="rId9"/>
    <p:sldId id="266" r:id="rId10"/>
    <p:sldId id="267" r:id="rId11"/>
    <p:sldId id="269" r:id="rId12"/>
    <p:sldId id="270" r:id="rId13"/>
    <p:sldId id="272" r:id="rId14"/>
    <p:sldId id="273" r:id="rId15"/>
    <p:sldId id="274" r:id="rId16"/>
    <p:sldId id="275" r:id="rId17"/>
    <p:sldId id="276" r:id="rId18"/>
    <p:sldId id="277" r:id="rId19"/>
  </p:sldIdLst>
  <p:sldSz cx="9144000" cy="5143500" type="screen16x9"/>
  <p:notesSz cx="6858000" cy="9144000"/>
  <p:embeddedFontLst>
    <p:embeddedFont>
      <p:font typeface="Cambria" panose="02040503050406030204" pitchFamily="18" charset="0"/>
      <p:regular r:id="rId21"/>
      <p:bold r:id="rId22"/>
      <p:italic r:id="rId23"/>
      <p:boldItalic r:id="rId24"/>
    </p:embeddedFont>
    <p:embeddedFont>
      <p:font typeface="Lora" panose="020B0604020202020204" charset="0"/>
      <p:regular r:id="rId25"/>
      <p:bold r:id="rId26"/>
      <p:italic r:id="rId27"/>
      <p:boldItalic r:id="rId28"/>
    </p:embeddedFont>
    <p:embeddedFont>
      <p:font typeface="Quattrocento Sans"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7CC47D-7B52-4C79-BF14-48F3DDF53F86}">
  <a:tblStyle styleId="{587CC47D-7B52-4C79-BF14-48F3DDF53F8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41" autoAdjust="0"/>
  </p:normalViewPr>
  <p:slideViewPr>
    <p:cSldViewPr snapToGrid="0">
      <p:cViewPr varScale="1">
        <p:scale>
          <a:sx n="69" d="100"/>
          <a:sy n="69" d="100"/>
        </p:scale>
        <p:origin x="77"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113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217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0516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4128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371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5343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7792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784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5219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eagle ford formation is one of the most productive source rocks in Texas. It’s called a shale but technically it’s a mixed carbonate clastic sedimentary sequence. To goes all the way South west to the Mexico border and these are the active drilling areas as you can see in the figure.</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50708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0962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6339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974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264397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495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Thermohaline_circulati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fool.com/investing/2019/04/13/3-top-oil-stocks-for-the-coming-boom-in-the-eagle.aspx"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632298" y="1745412"/>
            <a:ext cx="8068789" cy="13785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High-resolution stratigraphy and facies architecture of the Upper Cretaceous (Cenomanian-Turonian) Eagle Ford Group, Central Texas</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BB278CFF-506E-4BFD-BCD8-05798B912947}"/>
              </a:ext>
            </a:extLst>
          </p:cNvPr>
          <p:cNvSpPr txBox="1"/>
          <p:nvPr/>
        </p:nvSpPr>
        <p:spPr>
          <a:xfrm>
            <a:off x="-131647" y="4083915"/>
            <a:ext cx="9026739" cy="1059585"/>
          </a:xfrm>
          <a:prstGeom prst="rect">
            <a:avLst/>
          </a:prstGeom>
          <a:noFill/>
        </p:spPr>
        <p:txBody>
          <a:bodyPr wrap="square" rtlCol="0">
            <a:spAutoFit/>
          </a:bodyPr>
          <a:lstStyle/>
          <a:p>
            <a:pPr>
              <a:lnSpc>
                <a:spcPct val="200000"/>
              </a:lnSpc>
            </a:pPr>
            <a:r>
              <a:rPr lang="en-US" sz="1100" dirty="0">
                <a:latin typeface="Lora" panose="020B0604020202020204" charset="0"/>
                <a:ea typeface="SimSun" panose="02010600030101010101" pitchFamily="2" charset="-122"/>
                <a:cs typeface="Times New Roman" panose="02020603050405020304" pitchFamily="18" charset="0"/>
              </a:rPr>
              <a:t>	Fairbanks, M., Ruppel. S., &amp; Rowe. H., (2016). High-resolution stratigraphy and facies </a:t>
            </a:r>
          </a:p>
          <a:p>
            <a:pPr marL="457200">
              <a:lnSpc>
                <a:spcPct val="200000"/>
              </a:lnSpc>
            </a:pPr>
            <a:r>
              <a:rPr lang="en-US" sz="1100" dirty="0">
                <a:latin typeface="Lora" panose="020B0604020202020204" charset="0"/>
                <a:ea typeface="SimSun" panose="02010600030101010101" pitchFamily="2" charset="-122"/>
                <a:cs typeface="Times New Roman" panose="02020603050405020304" pitchFamily="18" charset="0"/>
              </a:rPr>
              <a:t>  		architecture of the Upper Cretaceous (Cenomanian–Turonian) Eagle Ford Group, </a:t>
            </a:r>
          </a:p>
          <a:p>
            <a:pPr marL="457200">
              <a:lnSpc>
                <a:spcPct val="200000"/>
              </a:lnSpc>
            </a:pPr>
            <a:r>
              <a:rPr lang="en-US" sz="1100" dirty="0">
                <a:latin typeface="Lora" panose="020B0604020202020204" charset="0"/>
                <a:ea typeface="SimSun" panose="02010600030101010101" pitchFamily="2" charset="-122"/>
                <a:cs typeface="Times New Roman" panose="02020603050405020304" pitchFamily="18" charset="0"/>
              </a:rPr>
              <a:t>		Central Texas. </a:t>
            </a:r>
            <a:r>
              <a:rPr lang="en-US" sz="1100" i="1" dirty="0">
                <a:latin typeface="Lora" panose="020B0604020202020204" charset="0"/>
                <a:ea typeface="SimSun" panose="02010600030101010101" pitchFamily="2" charset="-122"/>
                <a:cs typeface="Times New Roman" panose="02020603050405020304" pitchFamily="18" charset="0"/>
              </a:rPr>
              <a:t>AAPG Bulletin</a:t>
            </a:r>
            <a:r>
              <a:rPr lang="en-US" sz="1100" dirty="0">
                <a:latin typeface="Lora" panose="020B0604020202020204" charset="0"/>
                <a:ea typeface="SimSun" panose="02010600030101010101" pitchFamily="2" charset="-122"/>
                <a:cs typeface="Times New Roman" panose="02020603050405020304" pitchFamily="18" charset="0"/>
              </a:rPr>
              <a:t> ; 100 (3): 379–403.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93900" y="162778"/>
            <a:ext cx="3657600" cy="599440"/>
          </a:xfrm>
          <a:prstGeom prst="rect">
            <a:avLst/>
          </a:prstGeom>
        </p:spPr>
        <p:txBody>
          <a:bodyPr spcFirstLastPara="1" wrap="square" lIns="91425" tIns="91425" rIns="91425" bIns="91425" anchor="ctr" anchorCtr="0">
            <a:noAutofit/>
          </a:bodyPr>
          <a:lstStyle/>
          <a:p>
            <a:pPr lvl="0"/>
            <a:r>
              <a:rPr lang="en-US" dirty="0"/>
              <a:t>Cyclicity and Facies Continuity</a:t>
            </a:r>
            <a:endParaRPr dirty="0">
              <a:highlight>
                <a:srgbClr val="FFCD00"/>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2" name="Picture 1">
            <a:extLst>
              <a:ext uri="{FF2B5EF4-FFF2-40B4-BE49-F238E27FC236}">
                <a16:creationId xmlns:a16="http://schemas.microsoft.com/office/drawing/2014/main" id="{45203E9F-4D51-4286-8FD8-A05873B3DA57}"/>
              </a:ext>
            </a:extLst>
          </p:cNvPr>
          <p:cNvPicPr>
            <a:picLocks noChangeAspect="1"/>
          </p:cNvPicPr>
          <p:nvPr/>
        </p:nvPicPr>
        <p:blipFill>
          <a:blip r:embed="rId3"/>
          <a:stretch>
            <a:fillRect/>
          </a:stretch>
        </p:blipFill>
        <p:spPr>
          <a:xfrm>
            <a:off x="4785641" y="140593"/>
            <a:ext cx="3526880" cy="4805304"/>
          </a:xfrm>
          <a:prstGeom prst="rect">
            <a:avLst/>
          </a:prstGeom>
        </p:spPr>
      </p:pic>
      <p:sp>
        <p:nvSpPr>
          <p:cNvPr id="3" name="Oval 2">
            <a:extLst>
              <a:ext uri="{FF2B5EF4-FFF2-40B4-BE49-F238E27FC236}">
                <a16:creationId xmlns:a16="http://schemas.microsoft.com/office/drawing/2014/main" id="{50095627-22D4-4070-9778-971B05BC82D3}"/>
              </a:ext>
            </a:extLst>
          </p:cNvPr>
          <p:cNvSpPr/>
          <p:nvPr/>
        </p:nvSpPr>
        <p:spPr>
          <a:xfrm>
            <a:off x="6549081" y="2907957"/>
            <a:ext cx="535459" cy="4777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34E883E-054F-4822-8AE8-9C3785D9E910}"/>
              </a:ext>
            </a:extLst>
          </p:cNvPr>
          <p:cNvSpPr/>
          <p:nvPr/>
        </p:nvSpPr>
        <p:spPr>
          <a:xfrm>
            <a:off x="6965929" y="2866768"/>
            <a:ext cx="535459" cy="4777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E641751-D594-4B46-83E2-344C79BB4455}"/>
              </a:ext>
            </a:extLst>
          </p:cNvPr>
          <p:cNvSpPr/>
          <p:nvPr/>
        </p:nvSpPr>
        <p:spPr>
          <a:xfrm>
            <a:off x="5596774" y="3064476"/>
            <a:ext cx="458037" cy="407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2C55BFB-5590-4C75-9944-E7BA8EEC57C4}"/>
              </a:ext>
            </a:extLst>
          </p:cNvPr>
          <p:cNvSpPr/>
          <p:nvPr/>
        </p:nvSpPr>
        <p:spPr>
          <a:xfrm>
            <a:off x="5235394" y="2977979"/>
            <a:ext cx="458037" cy="407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125;p17">
            <a:extLst>
              <a:ext uri="{FF2B5EF4-FFF2-40B4-BE49-F238E27FC236}">
                <a16:creationId xmlns:a16="http://schemas.microsoft.com/office/drawing/2014/main" id="{A58D8871-83F4-4291-A725-4363F9D02981}"/>
              </a:ext>
            </a:extLst>
          </p:cNvPr>
          <p:cNvSpPr txBox="1">
            <a:spLocks/>
          </p:cNvSpPr>
          <p:nvPr/>
        </p:nvSpPr>
        <p:spPr>
          <a:xfrm>
            <a:off x="193900" y="1199784"/>
            <a:ext cx="3128881" cy="45449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indent="-457200">
              <a:buClr>
                <a:schemeClr val="dk1"/>
              </a:buClr>
              <a:buSzPts val="1100"/>
            </a:pPr>
            <a:r>
              <a:rPr lang="en-US" sz="1600" dirty="0">
                <a:latin typeface="Lora" panose="020B0604020202020204" charset="0"/>
              </a:rPr>
              <a:t>Analyze continuity of facies in the cores</a:t>
            </a:r>
          </a:p>
          <a:p>
            <a:pPr indent="-457200">
              <a:buClr>
                <a:schemeClr val="dk1"/>
              </a:buClr>
              <a:buSzPts val="1100"/>
            </a:pPr>
            <a:r>
              <a:rPr lang="en-US" sz="1600" dirty="0">
                <a:latin typeface="Lora" panose="020B0604020202020204" charset="0"/>
              </a:rPr>
              <a:t>High degree of facies discontinuity even in close spacing</a:t>
            </a:r>
          </a:p>
          <a:p>
            <a:pPr indent="-457200">
              <a:buClr>
                <a:schemeClr val="dk1"/>
              </a:buClr>
              <a:buSzPts val="1100"/>
            </a:pPr>
            <a:r>
              <a:rPr lang="en-US" sz="1600" dirty="0">
                <a:latin typeface="Lora" panose="020B0604020202020204" charset="0"/>
              </a:rPr>
              <a:t>Core 514 (nodular foraminifera packstone-grainstone vs Core 500</a:t>
            </a:r>
          </a:p>
          <a:p>
            <a:pPr indent="-457200">
              <a:buClr>
                <a:schemeClr val="dk1"/>
              </a:buClr>
              <a:buSzPts val="1100"/>
            </a:pPr>
            <a:r>
              <a:rPr lang="en-US" sz="1600" dirty="0">
                <a:latin typeface="Lora" panose="020B0604020202020204" charset="0"/>
              </a:rPr>
              <a:t>Core204 (Argillaceous mudrock) vs Core 302</a:t>
            </a:r>
          </a:p>
          <a:p>
            <a:pPr indent="-457200">
              <a:buClr>
                <a:schemeClr val="dk1"/>
              </a:buClr>
              <a:buSzPts val="1100"/>
            </a:pPr>
            <a:r>
              <a:rPr lang="en-US" sz="1600" dirty="0">
                <a:latin typeface="Lora" panose="020B0604020202020204" charset="0"/>
              </a:rPr>
              <a:t>Cyclicity in Bouldin Member</a:t>
            </a:r>
          </a:p>
          <a:p>
            <a:pPr indent="-457200">
              <a:buClr>
                <a:schemeClr val="dk1"/>
              </a:buClr>
              <a:buSzPts val="1100"/>
            </a:pPr>
            <a:endParaRPr lang="en-US" sz="1600" dirty="0">
              <a:latin typeface="Lora" panose="020B0604020202020204" charset="0"/>
            </a:endParaRPr>
          </a:p>
          <a:p>
            <a:pPr marL="0" indent="0">
              <a:buFont typeface="Quattrocento Sans"/>
              <a:buNone/>
            </a:pPr>
            <a:endParaRPr lang="en-US" sz="1600" dirty="0">
              <a:latin typeface="Lora" panose="020B0604020202020204" charset="0"/>
            </a:endParaRPr>
          </a:p>
        </p:txBody>
      </p:sp>
      <p:sp>
        <p:nvSpPr>
          <p:cNvPr id="12" name="Rectangle 11">
            <a:extLst>
              <a:ext uri="{FF2B5EF4-FFF2-40B4-BE49-F238E27FC236}">
                <a16:creationId xmlns:a16="http://schemas.microsoft.com/office/drawing/2014/main" id="{C18374E9-AE4D-488D-8514-40047C7AF056}"/>
              </a:ext>
            </a:extLst>
          </p:cNvPr>
          <p:cNvSpPr/>
          <p:nvPr/>
        </p:nvSpPr>
        <p:spPr>
          <a:xfrm>
            <a:off x="2620162" y="4819135"/>
            <a:ext cx="4751622" cy="307777"/>
          </a:xfrm>
          <a:prstGeom prst="rect">
            <a:avLst/>
          </a:prstGeom>
        </p:spPr>
        <p:txBody>
          <a:bodyPr wrap="none">
            <a:spAutoFit/>
          </a:bodyPr>
          <a:lstStyle/>
          <a:p>
            <a:pPr algn="ctr"/>
            <a:r>
              <a:rPr lang="en-US" i="1" dirty="0">
                <a:latin typeface="Cambria" panose="02040503050406030204" pitchFamily="18" charset="0"/>
                <a:ea typeface="Cambria" panose="02040503050406030204" pitchFamily="18" charset="0"/>
              </a:rPr>
              <a:t>Figure 5. </a:t>
            </a:r>
            <a:r>
              <a:rPr lang="en-US" dirty="0">
                <a:latin typeface="Cambria" panose="02040503050406030204" pitchFamily="18" charset="0"/>
                <a:ea typeface="Cambria" panose="02040503050406030204" pitchFamily="18" charset="0"/>
              </a:rPr>
              <a:t>Correlation chart(</a:t>
            </a:r>
            <a:r>
              <a:rPr lang="en-US" dirty="0">
                <a:latin typeface="Times New Roman" panose="02020603050405020304" pitchFamily="18" charset="0"/>
                <a:ea typeface="SimSun" panose="02010600030101010101" pitchFamily="2" charset="-122"/>
              </a:rPr>
              <a:t>Fairbanks, Ruppel &amp; Rowe, 2016</a:t>
            </a:r>
            <a:r>
              <a:rPr lang="en-US"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2441234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93900" y="162778"/>
            <a:ext cx="4180392" cy="599440"/>
          </a:xfrm>
          <a:prstGeom prst="rect">
            <a:avLst/>
          </a:prstGeom>
        </p:spPr>
        <p:txBody>
          <a:bodyPr spcFirstLastPara="1" wrap="square" lIns="91425" tIns="91425" rIns="91425" bIns="91425" anchor="ctr" anchorCtr="0">
            <a:noAutofit/>
          </a:bodyPr>
          <a:lstStyle/>
          <a:p>
            <a:pPr lvl="0"/>
            <a:r>
              <a:rPr lang="en-US" dirty="0"/>
              <a:t>Chemostratigraphic Analysis</a:t>
            </a:r>
            <a:endParaRPr dirty="0">
              <a:highlight>
                <a:srgbClr val="FFCD00"/>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1" name="Google Shape;125;p17">
            <a:extLst>
              <a:ext uri="{FF2B5EF4-FFF2-40B4-BE49-F238E27FC236}">
                <a16:creationId xmlns:a16="http://schemas.microsoft.com/office/drawing/2014/main" id="{A58D8871-83F4-4291-A725-4363F9D02981}"/>
              </a:ext>
            </a:extLst>
          </p:cNvPr>
          <p:cNvSpPr txBox="1">
            <a:spLocks/>
          </p:cNvSpPr>
          <p:nvPr/>
        </p:nvSpPr>
        <p:spPr>
          <a:xfrm>
            <a:off x="553432" y="1273925"/>
            <a:ext cx="8178676" cy="45449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indent="-457200">
              <a:buClr>
                <a:schemeClr val="dk1"/>
              </a:buClr>
              <a:buSzPts val="1100"/>
            </a:pPr>
            <a:r>
              <a:rPr lang="en-US" sz="1600" dirty="0">
                <a:latin typeface="Lora" panose="020B0604020202020204" charset="0"/>
              </a:rPr>
              <a:t>Trace elements tells ocean chemistry and are used as proxies for water anoxia and are immobile</a:t>
            </a:r>
          </a:p>
          <a:p>
            <a:pPr indent="-457200">
              <a:buClr>
                <a:schemeClr val="dk1"/>
              </a:buClr>
              <a:buSzPts val="1100"/>
            </a:pPr>
            <a:r>
              <a:rPr lang="en-US" sz="1600" dirty="0">
                <a:latin typeface="Lora" panose="020B0604020202020204" charset="0"/>
              </a:rPr>
              <a:t>Mo (molybdenum is used for the study) because of its high enrichment in organic facies</a:t>
            </a:r>
          </a:p>
          <a:p>
            <a:pPr indent="-457200">
              <a:buClr>
                <a:schemeClr val="dk1"/>
              </a:buClr>
              <a:buSzPts val="1100"/>
            </a:pPr>
            <a:r>
              <a:rPr lang="en-US" sz="1600" dirty="0">
                <a:latin typeface="Lora" panose="020B0604020202020204" charset="0"/>
              </a:rPr>
              <a:t>Mo is high in anoxic marine systems and its found in high concentration in Bouldin Member of the Eagle ford. </a:t>
            </a:r>
          </a:p>
          <a:p>
            <a:pPr indent="-457200">
              <a:buClr>
                <a:schemeClr val="dk1"/>
              </a:buClr>
              <a:buSzPts val="1100"/>
            </a:pPr>
            <a:endParaRPr lang="en-US" sz="1600" dirty="0">
              <a:latin typeface="Lora" panose="020B0604020202020204" charset="0"/>
            </a:endParaRPr>
          </a:p>
          <a:p>
            <a:pPr marL="0" indent="0">
              <a:buFont typeface="Quattrocento Sans"/>
              <a:buNone/>
            </a:pPr>
            <a:endParaRPr lang="en-US" sz="1600" dirty="0">
              <a:latin typeface="Lora" panose="020B0604020202020204" charset="0"/>
            </a:endParaRPr>
          </a:p>
        </p:txBody>
      </p:sp>
    </p:spTree>
    <p:extLst>
      <p:ext uri="{BB962C8B-B14F-4D97-AF65-F5344CB8AC3E}">
        <p14:creationId xmlns:p14="http://schemas.microsoft.com/office/powerpoint/2010/main" val="236359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93900" y="162778"/>
            <a:ext cx="5177170" cy="599440"/>
          </a:xfrm>
          <a:prstGeom prst="rect">
            <a:avLst/>
          </a:prstGeom>
        </p:spPr>
        <p:txBody>
          <a:bodyPr spcFirstLastPara="1" wrap="square" lIns="91425" tIns="91425" rIns="91425" bIns="91425" anchor="ctr" anchorCtr="0">
            <a:noAutofit/>
          </a:bodyPr>
          <a:lstStyle/>
          <a:p>
            <a:pPr lvl="0"/>
            <a:r>
              <a:rPr lang="en-US" dirty="0"/>
              <a:t>Regional cored surface wells correlation </a:t>
            </a:r>
            <a:endParaRPr dirty="0">
              <a:highlight>
                <a:srgbClr val="FFCD00"/>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1" name="Google Shape;125;p17">
            <a:extLst>
              <a:ext uri="{FF2B5EF4-FFF2-40B4-BE49-F238E27FC236}">
                <a16:creationId xmlns:a16="http://schemas.microsoft.com/office/drawing/2014/main" id="{A58D8871-83F4-4291-A725-4363F9D02981}"/>
              </a:ext>
            </a:extLst>
          </p:cNvPr>
          <p:cNvSpPr txBox="1">
            <a:spLocks/>
          </p:cNvSpPr>
          <p:nvPr/>
        </p:nvSpPr>
        <p:spPr>
          <a:xfrm>
            <a:off x="5807343" y="993838"/>
            <a:ext cx="3128881" cy="45449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indent="-457200">
              <a:buClr>
                <a:schemeClr val="dk1"/>
              </a:buClr>
              <a:buSzPts val="1100"/>
            </a:pPr>
            <a:r>
              <a:rPr lang="en-US" sz="1600" dirty="0">
                <a:latin typeface="Lora" panose="020B0604020202020204" charset="0"/>
              </a:rPr>
              <a:t>The units thicken as we go shallow towards San Marcos arch</a:t>
            </a:r>
          </a:p>
          <a:p>
            <a:pPr indent="-457200">
              <a:buClr>
                <a:schemeClr val="dk1"/>
              </a:buClr>
              <a:buSzPts val="1100"/>
            </a:pPr>
            <a:r>
              <a:rPr lang="en-US" sz="1600" dirty="0">
                <a:latin typeface="Lora" panose="020B0604020202020204" charset="0"/>
              </a:rPr>
              <a:t>There is a facies change in the units</a:t>
            </a:r>
          </a:p>
          <a:p>
            <a:pPr indent="-457200">
              <a:buClr>
                <a:schemeClr val="dk1"/>
              </a:buClr>
              <a:buSzPts val="1100"/>
            </a:pPr>
            <a:r>
              <a:rPr lang="en-US" sz="1600" dirty="0">
                <a:latin typeface="Lora" panose="020B0604020202020204" charset="0"/>
              </a:rPr>
              <a:t>Bouldin member contains low energy facies</a:t>
            </a:r>
          </a:p>
          <a:p>
            <a:pPr indent="-457200">
              <a:buClr>
                <a:schemeClr val="dk1"/>
              </a:buClr>
              <a:buSzPts val="1100"/>
            </a:pPr>
            <a:r>
              <a:rPr lang="en-US" sz="1600" dirty="0">
                <a:latin typeface="Lora" panose="020B0604020202020204" charset="0"/>
              </a:rPr>
              <a:t>Reduce of planktonic activity as we go Shallow</a:t>
            </a:r>
          </a:p>
          <a:p>
            <a:pPr indent="-457200">
              <a:buClr>
                <a:schemeClr val="dk1"/>
              </a:buClr>
              <a:buSzPts val="1100"/>
            </a:pPr>
            <a:r>
              <a:rPr lang="en-US" sz="1600" dirty="0">
                <a:latin typeface="Lora" panose="020B0604020202020204" charset="0"/>
              </a:rPr>
              <a:t>Unconformity becomes conformity as we go towards Austin, Texas</a:t>
            </a:r>
          </a:p>
          <a:p>
            <a:pPr indent="-457200">
              <a:buClr>
                <a:schemeClr val="dk1"/>
              </a:buClr>
              <a:buSzPts val="1100"/>
            </a:pPr>
            <a:endParaRPr lang="en-US" sz="1600" dirty="0">
              <a:latin typeface="Lora" panose="020B0604020202020204" charset="0"/>
            </a:endParaRPr>
          </a:p>
          <a:p>
            <a:pPr marL="0" indent="0">
              <a:buFont typeface="Quattrocento Sans"/>
              <a:buNone/>
            </a:pPr>
            <a:endParaRPr lang="en-US" sz="1600" dirty="0">
              <a:latin typeface="Lora" panose="020B0604020202020204" charset="0"/>
            </a:endParaRPr>
          </a:p>
        </p:txBody>
      </p:sp>
      <p:sp>
        <p:nvSpPr>
          <p:cNvPr id="12" name="Rectangle 11">
            <a:extLst>
              <a:ext uri="{FF2B5EF4-FFF2-40B4-BE49-F238E27FC236}">
                <a16:creationId xmlns:a16="http://schemas.microsoft.com/office/drawing/2014/main" id="{C18374E9-AE4D-488D-8514-40047C7AF056}"/>
              </a:ext>
            </a:extLst>
          </p:cNvPr>
          <p:cNvSpPr/>
          <p:nvPr/>
        </p:nvSpPr>
        <p:spPr>
          <a:xfrm>
            <a:off x="2620162" y="4819135"/>
            <a:ext cx="4751622" cy="307777"/>
          </a:xfrm>
          <a:prstGeom prst="rect">
            <a:avLst/>
          </a:prstGeom>
        </p:spPr>
        <p:txBody>
          <a:bodyPr wrap="none">
            <a:spAutoFit/>
          </a:bodyPr>
          <a:lstStyle/>
          <a:p>
            <a:pPr algn="ctr"/>
            <a:r>
              <a:rPr lang="en-US" i="1" dirty="0">
                <a:latin typeface="Cambria" panose="02040503050406030204" pitchFamily="18" charset="0"/>
                <a:ea typeface="Cambria" panose="02040503050406030204" pitchFamily="18" charset="0"/>
              </a:rPr>
              <a:t>Figure 6. </a:t>
            </a:r>
            <a:r>
              <a:rPr lang="en-US" dirty="0">
                <a:latin typeface="Cambria" panose="02040503050406030204" pitchFamily="18" charset="0"/>
                <a:ea typeface="Cambria" panose="02040503050406030204" pitchFamily="18" charset="0"/>
              </a:rPr>
              <a:t>Correlation chart(</a:t>
            </a:r>
            <a:r>
              <a:rPr lang="en-US" dirty="0">
                <a:latin typeface="Times New Roman" panose="02020603050405020304" pitchFamily="18" charset="0"/>
                <a:ea typeface="SimSun" panose="02010600030101010101" pitchFamily="2" charset="-122"/>
              </a:rPr>
              <a:t>Fairbanks, Ruppel &amp; Rowe, 2016</a:t>
            </a:r>
            <a:r>
              <a:rPr lang="en-US" dirty="0">
                <a:latin typeface="Cambria" panose="02040503050406030204" pitchFamily="18" charset="0"/>
                <a:ea typeface="Cambria" panose="02040503050406030204" pitchFamily="18" charset="0"/>
              </a:rPr>
              <a:t>)</a:t>
            </a:r>
          </a:p>
        </p:txBody>
      </p:sp>
      <p:pic>
        <p:nvPicPr>
          <p:cNvPr id="5" name="Picture 4">
            <a:extLst>
              <a:ext uri="{FF2B5EF4-FFF2-40B4-BE49-F238E27FC236}">
                <a16:creationId xmlns:a16="http://schemas.microsoft.com/office/drawing/2014/main" id="{5A71EAD1-6EE9-4F0F-8244-2071DDA1326E}"/>
              </a:ext>
            </a:extLst>
          </p:cNvPr>
          <p:cNvPicPr>
            <a:picLocks noChangeAspect="1"/>
          </p:cNvPicPr>
          <p:nvPr/>
        </p:nvPicPr>
        <p:blipFill>
          <a:blip r:embed="rId3"/>
          <a:stretch>
            <a:fillRect/>
          </a:stretch>
        </p:blipFill>
        <p:spPr>
          <a:xfrm>
            <a:off x="555729" y="634702"/>
            <a:ext cx="4014383" cy="4184433"/>
          </a:xfrm>
          <a:prstGeom prst="rect">
            <a:avLst/>
          </a:prstGeom>
        </p:spPr>
      </p:pic>
    </p:spTree>
    <p:extLst>
      <p:ext uri="{BB962C8B-B14F-4D97-AF65-F5344CB8AC3E}">
        <p14:creationId xmlns:p14="http://schemas.microsoft.com/office/powerpoint/2010/main" val="3447277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2" name="Picture 1">
            <a:extLst>
              <a:ext uri="{FF2B5EF4-FFF2-40B4-BE49-F238E27FC236}">
                <a16:creationId xmlns:a16="http://schemas.microsoft.com/office/drawing/2014/main" id="{88B9CE3C-A98C-41CA-89D9-D8DC3A669570}"/>
              </a:ext>
            </a:extLst>
          </p:cNvPr>
          <p:cNvPicPr>
            <a:picLocks noChangeAspect="1"/>
          </p:cNvPicPr>
          <p:nvPr/>
        </p:nvPicPr>
        <p:blipFill>
          <a:blip r:embed="rId3"/>
          <a:stretch>
            <a:fillRect/>
          </a:stretch>
        </p:blipFill>
        <p:spPr>
          <a:xfrm>
            <a:off x="3653226" y="762218"/>
            <a:ext cx="2928473" cy="3493156"/>
          </a:xfrm>
          <a:prstGeom prst="rect">
            <a:avLst/>
          </a:prstGeom>
        </p:spPr>
      </p:pic>
      <p:sp>
        <p:nvSpPr>
          <p:cNvPr id="124" name="Google Shape;124;p17"/>
          <p:cNvSpPr txBox="1">
            <a:spLocks noGrp="1"/>
          </p:cNvSpPr>
          <p:nvPr>
            <p:ph type="title"/>
          </p:nvPr>
        </p:nvSpPr>
        <p:spPr>
          <a:xfrm>
            <a:off x="193900" y="162778"/>
            <a:ext cx="4378100" cy="599440"/>
          </a:xfrm>
          <a:prstGeom prst="rect">
            <a:avLst/>
          </a:prstGeom>
        </p:spPr>
        <p:txBody>
          <a:bodyPr spcFirstLastPara="1" wrap="square" lIns="91425" tIns="91425" rIns="91425" bIns="91425" anchor="ctr" anchorCtr="0">
            <a:noAutofit/>
          </a:bodyPr>
          <a:lstStyle/>
          <a:p>
            <a:pPr lvl="0"/>
            <a:r>
              <a:rPr lang="en-US" dirty="0"/>
              <a:t>Gama Ray and TOC Correlations</a:t>
            </a:r>
            <a:endParaRPr dirty="0">
              <a:highlight>
                <a:srgbClr val="FFCD00"/>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1" name="Google Shape;125;p17">
            <a:extLst>
              <a:ext uri="{FF2B5EF4-FFF2-40B4-BE49-F238E27FC236}">
                <a16:creationId xmlns:a16="http://schemas.microsoft.com/office/drawing/2014/main" id="{A58D8871-83F4-4291-A725-4363F9D02981}"/>
              </a:ext>
            </a:extLst>
          </p:cNvPr>
          <p:cNvSpPr txBox="1">
            <a:spLocks/>
          </p:cNvSpPr>
          <p:nvPr/>
        </p:nvSpPr>
        <p:spPr>
          <a:xfrm>
            <a:off x="6119683" y="1045055"/>
            <a:ext cx="3128881" cy="45449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indent="-457200">
              <a:buClr>
                <a:schemeClr val="dk1"/>
              </a:buClr>
              <a:buSzPts val="1100"/>
            </a:pPr>
            <a:r>
              <a:rPr lang="en-US" sz="1400" dirty="0">
                <a:latin typeface="Lora" panose="020B0604020202020204" charset="0"/>
              </a:rPr>
              <a:t>Discrepancy between GR and CRG in Bouldin</a:t>
            </a:r>
          </a:p>
          <a:p>
            <a:pPr indent="-457200">
              <a:buClr>
                <a:schemeClr val="dk1"/>
              </a:buClr>
              <a:buSzPts val="1100"/>
            </a:pPr>
            <a:r>
              <a:rPr lang="en-US" sz="1400" dirty="0">
                <a:latin typeface="Lora" panose="020B0604020202020204" charset="0"/>
              </a:rPr>
              <a:t>TOC content high in unnamed unit</a:t>
            </a:r>
          </a:p>
          <a:p>
            <a:pPr indent="-457200">
              <a:buClr>
                <a:schemeClr val="dk1"/>
              </a:buClr>
              <a:buSzPts val="1100"/>
            </a:pPr>
            <a:r>
              <a:rPr lang="en-US" sz="1400" dirty="0">
                <a:latin typeface="Lora" panose="020B0604020202020204" charset="0"/>
              </a:rPr>
              <a:t>CRG tell high carbonate in Bouldin vs unnamed unit but looking at GR its incorrect</a:t>
            </a:r>
          </a:p>
          <a:p>
            <a:pPr indent="-457200">
              <a:buClr>
                <a:schemeClr val="dk1"/>
              </a:buClr>
              <a:buSzPts val="1100"/>
            </a:pPr>
            <a:r>
              <a:rPr lang="en-US" sz="1400" dirty="0">
                <a:latin typeface="Lora" panose="020B0604020202020204" charset="0"/>
              </a:rPr>
              <a:t>Spectral  GR log are important </a:t>
            </a:r>
          </a:p>
          <a:p>
            <a:pPr indent="-457200">
              <a:buClr>
                <a:schemeClr val="dk1"/>
              </a:buClr>
              <a:buSzPts val="1100"/>
            </a:pPr>
            <a:endParaRPr lang="en-US" sz="1600" dirty="0">
              <a:latin typeface="Lora" panose="020B0604020202020204" charset="0"/>
            </a:endParaRPr>
          </a:p>
          <a:p>
            <a:pPr indent="-457200">
              <a:buClr>
                <a:schemeClr val="dk1"/>
              </a:buClr>
              <a:buSzPts val="1100"/>
            </a:pPr>
            <a:endParaRPr lang="en-US" sz="1600" dirty="0">
              <a:latin typeface="Lora" panose="020B0604020202020204" charset="0"/>
            </a:endParaRPr>
          </a:p>
          <a:p>
            <a:pPr indent="-457200">
              <a:buClr>
                <a:schemeClr val="dk1"/>
              </a:buClr>
              <a:buSzPts val="1100"/>
            </a:pPr>
            <a:endParaRPr lang="en-US" sz="1600" dirty="0">
              <a:latin typeface="Lora" panose="020B0604020202020204" charset="0"/>
            </a:endParaRPr>
          </a:p>
          <a:p>
            <a:pPr marL="0" indent="0">
              <a:buFont typeface="Quattrocento Sans"/>
              <a:buNone/>
            </a:pPr>
            <a:endParaRPr lang="en-US" sz="1600" dirty="0">
              <a:latin typeface="Lora" panose="020B0604020202020204" charset="0"/>
            </a:endParaRPr>
          </a:p>
        </p:txBody>
      </p:sp>
      <p:sp>
        <p:nvSpPr>
          <p:cNvPr id="12" name="Rectangle 11">
            <a:extLst>
              <a:ext uri="{FF2B5EF4-FFF2-40B4-BE49-F238E27FC236}">
                <a16:creationId xmlns:a16="http://schemas.microsoft.com/office/drawing/2014/main" id="{C18374E9-AE4D-488D-8514-40047C7AF056}"/>
              </a:ext>
            </a:extLst>
          </p:cNvPr>
          <p:cNvSpPr/>
          <p:nvPr/>
        </p:nvSpPr>
        <p:spPr>
          <a:xfrm>
            <a:off x="2328402" y="4446729"/>
            <a:ext cx="4769255" cy="307777"/>
          </a:xfrm>
          <a:prstGeom prst="rect">
            <a:avLst/>
          </a:prstGeom>
        </p:spPr>
        <p:txBody>
          <a:bodyPr wrap="none">
            <a:spAutoFit/>
          </a:bodyPr>
          <a:lstStyle/>
          <a:p>
            <a:pPr algn="ctr"/>
            <a:r>
              <a:rPr lang="en-US" i="1" dirty="0">
                <a:latin typeface="Cambria" panose="02040503050406030204" pitchFamily="18" charset="0"/>
                <a:ea typeface="Cambria" panose="02040503050406030204" pitchFamily="18" charset="0"/>
              </a:rPr>
              <a:t>Figure 7. GR and TOC chart </a:t>
            </a:r>
            <a:r>
              <a:rPr lang="en-US" dirty="0">
                <a:latin typeface="Cambria" panose="02040503050406030204" pitchFamily="18" charset="0"/>
                <a:ea typeface="Cambria" panose="02040503050406030204" pitchFamily="18" charset="0"/>
              </a:rPr>
              <a:t>(</a:t>
            </a:r>
            <a:r>
              <a:rPr lang="en-US" dirty="0">
                <a:latin typeface="Times New Roman" panose="02020603050405020304" pitchFamily="18" charset="0"/>
                <a:ea typeface="SimSun" panose="02010600030101010101" pitchFamily="2" charset="-122"/>
              </a:rPr>
              <a:t>Fairbanks, Ruppel &amp; Rowe, 2016</a:t>
            </a:r>
            <a:r>
              <a:rPr lang="en-US" dirty="0">
                <a:latin typeface="Cambria" panose="02040503050406030204" pitchFamily="18" charset="0"/>
                <a:ea typeface="Cambria" panose="02040503050406030204" pitchFamily="18" charset="0"/>
              </a:rPr>
              <a:t>)</a:t>
            </a:r>
          </a:p>
        </p:txBody>
      </p:sp>
      <p:pic>
        <p:nvPicPr>
          <p:cNvPr id="6" name="Picture 5">
            <a:extLst>
              <a:ext uri="{FF2B5EF4-FFF2-40B4-BE49-F238E27FC236}">
                <a16:creationId xmlns:a16="http://schemas.microsoft.com/office/drawing/2014/main" id="{9B93E284-A601-43E2-A6F7-DDB59BDE10BA}"/>
              </a:ext>
            </a:extLst>
          </p:cNvPr>
          <p:cNvPicPr>
            <a:picLocks noChangeAspect="1"/>
          </p:cNvPicPr>
          <p:nvPr/>
        </p:nvPicPr>
        <p:blipFill>
          <a:blip r:embed="rId4"/>
          <a:stretch>
            <a:fillRect/>
          </a:stretch>
        </p:blipFill>
        <p:spPr>
          <a:xfrm>
            <a:off x="0" y="828935"/>
            <a:ext cx="3834805" cy="3485629"/>
          </a:xfrm>
          <a:prstGeom prst="rect">
            <a:avLst/>
          </a:prstGeom>
        </p:spPr>
      </p:pic>
      <p:sp>
        <p:nvSpPr>
          <p:cNvPr id="3" name="Rectangle 2">
            <a:extLst>
              <a:ext uri="{FF2B5EF4-FFF2-40B4-BE49-F238E27FC236}">
                <a16:creationId xmlns:a16="http://schemas.microsoft.com/office/drawing/2014/main" id="{D6D9289B-09FD-42D5-9D76-E535D36700C0}"/>
              </a:ext>
            </a:extLst>
          </p:cNvPr>
          <p:cNvSpPr/>
          <p:nvPr/>
        </p:nvSpPr>
        <p:spPr>
          <a:xfrm>
            <a:off x="2171765" y="4685041"/>
            <a:ext cx="5027688" cy="307777"/>
          </a:xfrm>
          <a:prstGeom prst="rect">
            <a:avLst/>
          </a:prstGeom>
        </p:spPr>
        <p:txBody>
          <a:bodyPr wrap="square">
            <a:spAutoFit/>
          </a:bodyPr>
          <a:lstStyle/>
          <a:p>
            <a:pPr algn="ctr"/>
            <a:r>
              <a:rPr lang="en-US" i="1" dirty="0">
                <a:latin typeface="Cambria" panose="02040503050406030204" pitchFamily="18" charset="0"/>
                <a:ea typeface="Cambria" panose="02040503050406030204" pitchFamily="18" charset="0"/>
              </a:rPr>
              <a:t>Figure 8: TOC chart in Eagle ford (</a:t>
            </a:r>
            <a:r>
              <a:rPr lang="en-US" dirty="0">
                <a:latin typeface="Times New Roman" panose="02020603050405020304" pitchFamily="18" charset="0"/>
                <a:ea typeface="SimSun" panose="02010600030101010101" pitchFamily="2" charset="-122"/>
                <a:cs typeface="Times New Roman" panose="02020603050405020304" pitchFamily="18" charset="0"/>
              </a:rPr>
              <a:t>Corbett &amp;Watkins</a:t>
            </a:r>
            <a:r>
              <a:rPr lang="en-US" dirty="0">
                <a:latin typeface="Times New Roman" panose="02020603050405020304" pitchFamily="18" charset="0"/>
                <a:ea typeface="SimSun" panose="02010600030101010101" pitchFamily="2" charset="-122"/>
              </a:rPr>
              <a:t> 2013</a:t>
            </a:r>
            <a:r>
              <a:rPr lang="en-US"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92900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93900" y="162778"/>
            <a:ext cx="4378100" cy="599440"/>
          </a:xfrm>
          <a:prstGeom prst="rect">
            <a:avLst/>
          </a:prstGeom>
        </p:spPr>
        <p:txBody>
          <a:bodyPr spcFirstLastPara="1" wrap="square" lIns="91425" tIns="91425" rIns="91425" bIns="91425" anchor="ctr" anchorCtr="0">
            <a:noAutofit/>
          </a:bodyPr>
          <a:lstStyle/>
          <a:p>
            <a:pPr lvl="0"/>
            <a:r>
              <a:rPr lang="en-US" dirty="0"/>
              <a:t>Discussion:</a:t>
            </a:r>
            <a:endParaRPr dirty="0">
              <a:highlight>
                <a:srgbClr val="FFCD00"/>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1" name="Google Shape;125;p17">
            <a:extLst>
              <a:ext uri="{FF2B5EF4-FFF2-40B4-BE49-F238E27FC236}">
                <a16:creationId xmlns:a16="http://schemas.microsoft.com/office/drawing/2014/main" id="{A58D8871-83F4-4291-A725-4363F9D02981}"/>
              </a:ext>
            </a:extLst>
          </p:cNvPr>
          <p:cNvSpPr txBox="1">
            <a:spLocks/>
          </p:cNvSpPr>
          <p:nvPr/>
        </p:nvSpPr>
        <p:spPr>
          <a:xfrm>
            <a:off x="2496594" y="894983"/>
            <a:ext cx="3128881" cy="45449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indent="-457200">
              <a:buClr>
                <a:schemeClr val="dk1"/>
              </a:buClr>
              <a:buSzPts val="1100"/>
            </a:pPr>
            <a:endParaRPr lang="en-US" sz="1600" dirty="0">
              <a:latin typeface="Lora" panose="020B0604020202020204" charset="0"/>
            </a:endParaRPr>
          </a:p>
          <a:p>
            <a:pPr marL="0" indent="0">
              <a:buFont typeface="Quattrocento Sans"/>
              <a:buNone/>
            </a:pPr>
            <a:endParaRPr lang="en-US" sz="1600" dirty="0">
              <a:latin typeface="Lora" panose="020B0604020202020204" charset="0"/>
            </a:endParaRPr>
          </a:p>
        </p:txBody>
      </p:sp>
      <p:sp>
        <p:nvSpPr>
          <p:cNvPr id="6" name="Google Shape;125;p17">
            <a:extLst>
              <a:ext uri="{FF2B5EF4-FFF2-40B4-BE49-F238E27FC236}">
                <a16:creationId xmlns:a16="http://schemas.microsoft.com/office/drawing/2014/main" id="{CAB2E7C6-35CB-406F-BB0D-0C086A8C9DBF}"/>
              </a:ext>
            </a:extLst>
          </p:cNvPr>
          <p:cNvSpPr txBox="1">
            <a:spLocks/>
          </p:cNvSpPr>
          <p:nvPr/>
        </p:nvSpPr>
        <p:spPr>
          <a:xfrm>
            <a:off x="2253417" y="1388962"/>
            <a:ext cx="4853439" cy="30325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indent="-457200">
              <a:buClr>
                <a:schemeClr val="dk1"/>
              </a:buClr>
              <a:buSzPts val="1100"/>
            </a:pPr>
            <a:r>
              <a:rPr lang="en-US" sz="1600" dirty="0">
                <a:latin typeface="Lora" panose="020B0604020202020204" charset="0"/>
              </a:rPr>
              <a:t>Bouldin member has greatest degree of anoxic environment when deposited but they have high energy facies</a:t>
            </a:r>
          </a:p>
          <a:p>
            <a:pPr indent="-457200">
              <a:buClr>
                <a:schemeClr val="dk1"/>
              </a:buClr>
              <a:buSzPts val="1100"/>
            </a:pPr>
            <a:r>
              <a:rPr lang="en-US" sz="1600" dirty="0">
                <a:latin typeface="Lora" panose="020B0604020202020204" charset="0"/>
              </a:rPr>
              <a:t>High U content but low TOC</a:t>
            </a:r>
          </a:p>
          <a:p>
            <a:pPr indent="-457200">
              <a:buClr>
                <a:schemeClr val="dk1"/>
              </a:buClr>
              <a:buSzPts val="1100"/>
            </a:pPr>
            <a:r>
              <a:rPr lang="en-US" sz="1600" dirty="0">
                <a:latin typeface="Lora" panose="020B0604020202020204" charset="0"/>
              </a:rPr>
              <a:t>Study demonstrates that This is due to carbonate dilution where high supply of planktonic sediments and bottom reworking has caused increased amount of carbonate due to which TOC is only preserved a little</a:t>
            </a:r>
          </a:p>
          <a:p>
            <a:pPr indent="-457200">
              <a:buClr>
                <a:schemeClr val="dk1"/>
              </a:buClr>
              <a:buSzPts val="1100"/>
            </a:pPr>
            <a:endParaRPr lang="en-US" sz="1600" dirty="0">
              <a:latin typeface="Lora" panose="020B0604020202020204" charset="0"/>
            </a:endParaRPr>
          </a:p>
          <a:p>
            <a:pPr indent="-457200">
              <a:buClr>
                <a:schemeClr val="dk1"/>
              </a:buClr>
              <a:buSzPts val="1100"/>
            </a:pPr>
            <a:endParaRPr lang="en-US" sz="1600" dirty="0">
              <a:latin typeface="Lora" panose="020B0604020202020204" charset="0"/>
            </a:endParaRPr>
          </a:p>
          <a:p>
            <a:pPr marL="0" indent="0">
              <a:buFont typeface="Quattrocento Sans"/>
              <a:buNone/>
            </a:pPr>
            <a:endParaRPr lang="en-US" sz="1600" dirty="0">
              <a:latin typeface="Lora" panose="020B0604020202020204" charset="0"/>
            </a:endParaRPr>
          </a:p>
        </p:txBody>
      </p:sp>
    </p:spTree>
    <p:extLst>
      <p:ext uri="{BB962C8B-B14F-4D97-AF65-F5344CB8AC3E}">
        <p14:creationId xmlns:p14="http://schemas.microsoft.com/office/powerpoint/2010/main" val="2547741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93900" y="162778"/>
            <a:ext cx="4378100" cy="599440"/>
          </a:xfrm>
          <a:prstGeom prst="rect">
            <a:avLst/>
          </a:prstGeom>
        </p:spPr>
        <p:txBody>
          <a:bodyPr spcFirstLastPara="1" wrap="square" lIns="91425" tIns="91425" rIns="91425" bIns="91425" anchor="ctr" anchorCtr="0">
            <a:noAutofit/>
          </a:bodyPr>
          <a:lstStyle/>
          <a:p>
            <a:pPr lvl="0"/>
            <a:r>
              <a:rPr lang="en-US" dirty="0"/>
              <a:t>Definitions:</a:t>
            </a:r>
            <a:endParaRPr dirty="0">
              <a:highlight>
                <a:srgbClr val="FFCD00"/>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6" name="Google Shape;125;p17">
            <a:extLst>
              <a:ext uri="{FF2B5EF4-FFF2-40B4-BE49-F238E27FC236}">
                <a16:creationId xmlns:a16="http://schemas.microsoft.com/office/drawing/2014/main" id="{EA9EBCD3-9DB0-4F4A-B49D-D761E0B8F826}"/>
              </a:ext>
            </a:extLst>
          </p:cNvPr>
          <p:cNvSpPr txBox="1">
            <a:spLocks/>
          </p:cNvSpPr>
          <p:nvPr/>
        </p:nvSpPr>
        <p:spPr>
          <a:xfrm>
            <a:off x="52073" y="1380335"/>
            <a:ext cx="8675367" cy="34863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buClr>
                <a:schemeClr val="dk1"/>
              </a:buClr>
              <a:buSzPts val="1100"/>
              <a:buNone/>
            </a:pPr>
            <a:endParaRPr lang="en-US" sz="1400" dirty="0">
              <a:latin typeface="Lora" panose="020B0604020202020204" charset="0"/>
            </a:endParaRPr>
          </a:p>
          <a:p>
            <a:pPr indent="-457200">
              <a:buClr>
                <a:schemeClr val="dk1"/>
              </a:buClr>
              <a:buSzPts val="1100"/>
            </a:pPr>
            <a:r>
              <a:rPr lang="en-US" sz="1400" dirty="0">
                <a:latin typeface="Lora" panose="020B0604020202020204" charset="0"/>
              </a:rPr>
              <a:t> </a:t>
            </a:r>
            <a:r>
              <a:rPr lang="en-US" sz="1200" b="1" dirty="0">
                <a:solidFill>
                  <a:srgbClr val="222222"/>
                </a:solidFill>
                <a:latin typeface="Lora" panose="020B0604020202020204" charset="0"/>
              </a:rPr>
              <a:t>Thermohaline</a:t>
            </a:r>
            <a:r>
              <a:rPr lang="en-US" sz="1200" dirty="0">
                <a:solidFill>
                  <a:srgbClr val="222222"/>
                </a:solidFill>
                <a:latin typeface="Lora" panose="020B0604020202020204" charset="0"/>
              </a:rPr>
              <a:t> circulation (THC) is a part of the large-scale ocean circulation that is driven by global density gradients created by surface heat and freshwater fluxes.</a:t>
            </a:r>
          </a:p>
          <a:p>
            <a:pPr indent="-457200">
              <a:buClr>
                <a:schemeClr val="dk1"/>
              </a:buClr>
              <a:buSzPts val="1100"/>
            </a:pPr>
            <a:r>
              <a:rPr lang="en-US" sz="1200" dirty="0">
                <a:solidFill>
                  <a:srgbClr val="222222"/>
                </a:solidFill>
                <a:latin typeface="Lora" panose="020B0604020202020204" charset="0"/>
              </a:rPr>
              <a:t> </a:t>
            </a:r>
            <a:r>
              <a:rPr lang="en-US" sz="1200" b="1" dirty="0">
                <a:solidFill>
                  <a:srgbClr val="222222"/>
                </a:solidFill>
                <a:latin typeface="Lora" panose="020B0604020202020204" charset="0"/>
              </a:rPr>
              <a:t>Coriolis forces </a:t>
            </a:r>
            <a:r>
              <a:rPr lang="en-US" sz="1200" dirty="0">
                <a:solidFill>
                  <a:srgbClr val="222222"/>
                </a:solidFill>
                <a:latin typeface="Lora" panose="020B0604020202020204" charset="0"/>
              </a:rPr>
              <a:t>an effect whereby a mass moving in a rotating system experiences a force (the </a:t>
            </a:r>
            <a:r>
              <a:rPr lang="en-US" sz="1200" i="1" dirty="0">
                <a:solidFill>
                  <a:srgbClr val="222222"/>
                </a:solidFill>
                <a:latin typeface="Lora" panose="020B0604020202020204" charset="0"/>
              </a:rPr>
              <a:t>Coriolis force</a:t>
            </a:r>
            <a:r>
              <a:rPr lang="en-US" sz="1200" dirty="0">
                <a:solidFill>
                  <a:srgbClr val="222222"/>
                </a:solidFill>
                <a:latin typeface="Lora" panose="020B0604020202020204" charset="0"/>
              </a:rPr>
              <a:t> ) acting perpendicular to the direction of motion and to the axis of rotation</a:t>
            </a:r>
          </a:p>
          <a:p>
            <a:pPr marL="0" indent="0">
              <a:buClr>
                <a:schemeClr val="dk1"/>
              </a:buClr>
              <a:buSzPts val="1100"/>
              <a:buNone/>
            </a:pPr>
            <a:endParaRPr lang="en-US" sz="1200" b="1" dirty="0">
              <a:solidFill>
                <a:srgbClr val="222222"/>
              </a:solidFill>
              <a:latin typeface="Lora" panose="020B0604020202020204" charset="0"/>
            </a:endParaRPr>
          </a:p>
          <a:p>
            <a:pPr marL="0" indent="0">
              <a:buClr>
                <a:schemeClr val="dk1"/>
              </a:buClr>
              <a:buSzPts val="1100"/>
              <a:buNone/>
            </a:pPr>
            <a:r>
              <a:rPr lang="en-US" sz="1200" dirty="0">
                <a:solidFill>
                  <a:srgbClr val="333333"/>
                </a:solidFill>
                <a:latin typeface="Lora" panose="020B0604020202020204" charset="0"/>
              </a:rPr>
              <a:t>Thermohaline circulation. (2019, March 25). Retrieved from </a:t>
            </a:r>
            <a:r>
              <a:rPr lang="en-US" sz="1200" dirty="0">
                <a:solidFill>
                  <a:srgbClr val="333333"/>
                </a:solidFill>
                <a:latin typeface="Lora" panose="020B0604020202020204" charset="0"/>
                <a:hlinkClick r:id="rId3"/>
              </a:rPr>
              <a:t>https://en.wikipedia.org/wiki/Thermohaline_circulation</a:t>
            </a:r>
            <a:endParaRPr lang="en-US" sz="1200" dirty="0">
              <a:solidFill>
                <a:srgbClr val="333333"/>
              </a:solidFill>
              <a:latin typeface="Lora" panose="020B0604020202020204" charset="0"/>
            </a:endParaRPr>
          </a:p>
          <a:p>
            <a:pPr marL="0" indent="0">
              <a:buClr>
                <a:schemeClr val="dk1"/>
              </a:buClr>
              <a:buSzPts val="1100"/>
              <a:buNone/>
            </a:pPr>
            <a:r>
              <a:rPr lang="en-US" sz="1200" dirty="0">
                <a:solidFill>
                  <a:srgbClr val="333333"/>
                </a:solidFill>
                <a:latin typeface="Lora" panose="020B0604020202020204" charset="0"/>
              </a:rPr>
              <a:t>Coriolis force. (2019, May 06). Retrieved from https://en.wikipedia.org/wiki/Coriolis_force</a:t>
            </a:r>
            <a:endParaRPr lang="en-US" sz="1200" b="1" dirty="0">
              <a:latin typeface="Lora" panose="020B0604020202020204" charset="0"/>
            </a:endParaRPr>
          </a:p>
          <a:p>
            <a:pPr indent="-457200">
              <a:buClr>
                <a:schemeClr val="dk1"/>
              </a:buClr>
              <a:buSzPts val="1100"/>
            </a:pPr>
            <a:endParaRPr lang="en-US" sz="1600" dirty="0">
              <a:latin typeface="Lora" panose="020B0604020202020204" charset="0"/>
            </a:endParaRPr>
          </a:p>
          <a:p>
            <a:pPr indent="-457200">
              <a:buClr>
                <a:schemeClr val="dk1"/>
              </a:buClr>
              <a:buSzPts val="1100"/>
            </a:pPr>
            <a:endParaRPr lang="en-US" sz="1600" dirty="0">
              <a:latin typeface="Lora" panose="020B0604020202020204" charset="0"/>
            </a:endParaRPr>
          </a:p>
          <a:p>
            <a:pPr marL="0" indent="0">
              <a:buFont typeface="Quattrocento Sans"/>
              <a:buNone/>
            </a:pPr>
            <a:endParaRPr lang="en-US" sz="1600" dirty="0">
              <a:latin typeface="Lora" panose="020B0604020202020204" charset="0"/>
            </a:endParaRPr>
          </a:p>
        </p:txBody>
      </p:sp>
    </p:spTree>
    <p:extLst>
      <p:ext uri="{BB962C8B-B14F-4D97-AF65-F5344CB8AC3E}">
        <p14:creationId xmlns:p14="http://schemas.microsoft.com/office/powerpoint/2010/main" val="1942332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93900" y="162778"/>
            <a:ext cx="4378100" cy="599440"/>
          </a:xfrm>
          <a:prstGeom prst="rect">
            <a:avLst/>
          </a:prstGeom>
        </p:spPr>
        <p:txBody>
          <a:bodyPr spcFirstLastPara="1" wrap="square" lIns="91425" tIns="91425" rIns="91425" bIns="91425" anchor="ctr" anchorCtr="0">
            <a:noAutofit/>
          </a:bodyPr>
          <a:lstStyle/>
          <a:p>
            <a:pPr lvl="0"/>
            <a:r>
              <a:rPr lang="en-US" dirty="0"/>
              <a:t>Relevance to Oil Industry</a:t>
            </a:r>
            <a:endParaRPr dirty="0">
              <a:highlight>
                <a:srgbClr val="FFCD00"/>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1" name="Google Shape;125;p17">
            <a:extLst>
              <a:ext uri="{FF2B5EF4-FFF2-40B4-BE49-F238E27FC236}">
                <a16:creationId xmlns:a16="http://schemas.microsoft.com/office/drawing/2014/main" id="{A58D8871-83F4-4291-A725-4363F9D02981}"/>
              </a:ext>
            </a:extLst>
          </p:cNvPr>
          <p:cNvSpPr txBox="1">
            <a:spLocks/>
          </p:cNvSpPr>
          <p:nvPr/>
        </p:nvSpPr>
        <p:spPr>
          <a:xfrm>
            <a:off x="1232305" y="3150586"/>
            <a:ext cx="6316924" cy="13510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indent="-457200">
              <a:buClr>
                <a:schemeClr val="dk1"/>
              </a:buClr>
              <a:buSzPts val="1100"/>
            </a:pPr>
            <a:r>
              <a:rPr lang="en-US" sz="1600" dirty="0">
                <a:latin typeface="Lora" panose="020B0604020202020204" charset="0"/>
              </a:rPr>
              <a:t>Eagle ford Shale Deflation problem</a:t>
            </a:r>
          </a:p>
          <a:p>
            <a:pPr indent="-457200">
              <a:buClr>
                <a:schemeClr val="dk1"/>
              </a:buClr>
              <a:buSzPts val="1100"/>
            </a:pPr>
            <a:r>
              <a:rPr lang="en-US" sz="1600" dirty="0">
                <a:latin typeface="Lora" panose="020B0604020202020204" charset="0"/>
              </a:rPr>
              <a:t>High-resolution facies studies can help find better spots to perforate and increase production</a:t>
            </a:r>
          </a:p>
          <a:p>
            <a:pPr indent="-457200">
              <a:buClr>
                <a:schemeClr val="dk1"/>
              </a:buClr>
              <a:buSzPts val="1100"/>
            </a:pPr>
            <a:endParaRPr lang="en-US" sz="1600" dirty="0">
              <a:latin typeface="Lora" panose="020B0604020202020204" charset="0"/>
            </a:endParaRPr>
          </a:p>
          <a:p>
            <a:pPr marL="0" indent="0">
              <a:buFont typeface="Quattrocento Sans"/>
              <a:buNone/>
            </a:pPr>
            <a:endParaRPr lang="en-US" sz="1600" dirty="0">
              <a:latin typeface="Lora" panose="020B0604020202020204" charset="0"/>
            </a:endParaRPr>
          </a:p>
        </p:txBody>
      </p:sp>
      <p:sp>
        <p:nvSpPr>
          <p:cNvPr id="12" name="Rectangle 11">
            <a:extLst>
              <a:ext uri="{FF2B5EF4-FFF2-40B4-BE49-F238E27FC236}">
                <a16:creationId xmlns:a16="http://schemas.microsoft.com/office/drawing/2014/main" id="{C18374E9-AE4D-488D-8514-40047C7AF056}"/>
              </a:ext>
            </a:extLst>
          </p:cNvPr>
          <p:cNvSpPr/>
          <p:nvPr/>
        </p:nvSpPr>
        <p:spPr>
          <a:xfrm>
            <a:off x="2931954" y="4819135"/>
            <a:ext cx="4128053" cy="307777"/>
          </a:xfrm>
          <a:prstGeom prst="rect">
            <a:avLst/>
          </a:prstGeom>
        </p:spPr>
        <p:txBody>
          <a:bodyPr wrap="none">
            <a:spAutoFit/>
          </a:bodyPr>
          <a:lstStyle/>
          <a:p>
            <a:pPr algn="ctr"/>
            <a:r>
              <a:rPr lang="en-US" i="1" dirty="0">
                <a:latin typeface="Cambria" panose="02040503050406030204" pitchFamily="18" charset="0"/>
                <a:ea typeface="Cambria" panose="02040503050406030204" pitchFamily="18" charset="0"/>
              </a:rPr>
              <a:t>Figure 9. Facilities in Eagle ford shale</a:t>
            </a:r>
            <a:r>
              <a:rPr lang="en-US" dirty="0">
                <a:latin typeface="Cambria" panose="02040503050406030204" pitchFamily="18" charset="0"/>
                <a:ea typeface="Cambria" panose="02040503050406030204" pitchFamily="18" charset="0"/>
              </a:rPr>
              <a:t>(</a:t>
            </a:r>
            <a:r>
              <a:rPr lang="en-US" dirty="0">
                <a:latin typeface="Times New Roman" panose="02020603050405020304" pitchFamily="18" charset="0"/>
                <a:ea typeface="SimSun" panose="02010600030101010101" pitchFamily="2" charset="-122"/>
              </a:rPr>
              <a:t>DiLallo, 2016</a:t>
            </a:r>
            <a:r>
              <a:rPr lang="en-US" dirty="0">
                <a:latin typeface="Cambria" panose="02040503050406030204" pitchFamily="18" charset="0"/>
                <a:ea typeface="Cambria" panose="02040503050406030204" pitchFamily="18" charset="0"/>
              </a:rPr>
              <a:t>)</a:t>
            </a:r>
          </a:p>
        </p:txBody>
      </p:sp>
      <p:pic>
        <p:nvPicPr>
          <p:cNvPr id="2" name="Picture 1">
            <a:extLst>
              <a:ext uri="{FF2B5EF4-FFF2-40B4-BE49-F238E27FC236}">
                <a16:creationId xmlns:a16="http://schemas.microsoft.com/office/drawing/2014/main" id="{47D7CEB7-9B6B-439E-99BF-39CD62CEB343}"/>
              </a:ext>
            </a:extLst>
          </p:cNvPr>
          <p:cNvPicPr>
            <a:picLocks noChangeAspect="1"/>
          </p:cNvPicPr>
          <p:nvPr/>
        </p:nvPicPr>
        <p:blipFill>
          <a:blip r:embed="rId3"/>
          <a:stretch>
            <a:fillRect/>
          </a:stretch>
        </p:blipFill>
        <p:spPr>
          <a:xfrm>
            <a:off x="2301318" y="889686"/>
            <a:ext cx="3931034" cy="2260900"/>
          </a:xfrm>
          <a:prstGeom prst="rect">
            <a:avLst/>
          </a:prstGeom>
        </p:spPr>
      </p:pic>
    </p:spTree>
    <p:extLst>
      <p:ext uri="{BB962C8B-B14F-4D97-AF65-F5344CB8AC3E}">
        <p14:creationId xmlns:p14="http://schemas.microsoft.com/office/powerpoint/2010/main" val="2655801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93900" y="162778"/>
            <a:ext cx="4378100" cy="599440"/>
          </a:xfrm>
          <a:prstGeom prst="rect">
            <a:avLst/>
          </a:prstGeom>
        </p:spPr>
        <p:txBody>
          <a:bodyPr spcFirstLastPara="1" wrap="square" lIns="91425" tIns="91425" rIns="91425" bIns="91425" anchor="ctr" anchorCtr="0">
            <a:noAutofit/>
          </a:bodyPr>
          <a:lstStyle/>
          <a:p>
            <a:pPr lvl="0"/>
            <a:r>
              <a:rPr lang="en-US" dirty="0"/>
              <a:t>References</a:t>
            </a:r>
            <a:endParaRPr dirty="0">
              <a:highlight>
                <a:srgbClr val="FFCD00"/>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6" name="Content Placeholder 2">
            <a:extLst>
              <a:ext uri="{FF2B5EF4-FFF2-40B4-BE49-F238E27FC236}">
                <a16:creationId xmlns:a16="http://schemas.microsoft.com/office/drawing/2014/main" id="{7661800B-027F-447D-AA15-343ABDB6198F}"/>
              </a:ext>
            </a:extLst>
          </p:cNvPr>
          <p:cNvSpPr txBox="1">
            <a:spLocks/>
          </p:cNvSpPr>
          <p:nvPr/>
        </p:nvSpPr>
        <p:spPr>
          <a:xfrm>
            <a:off x="189422" y="613459"/>
            <a:ext cx="8760678" cy="4205676"/>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640080">
              <a:buFont typeface="Quattrocento Sans"/>
              <a:buNone/>
            </a:pPr>
            <a:r>
              <a:rPr lang="en-US" sz="1200" b="1" dirty="0">
                <a:latin typeface="Lora" panose="020B0604020202020204" charset="0"/>
                <a:ea typeface="Cambria" panose="02040503050406030204" pitchFamily="18" charset="0"/>
              </a:rPr>
              <a:t>Primary Paper</a:t>
            </a:r>
          </a:p>
          <a:p>
            <a:pPr marL="0" indent="0">
              <a:lnSpc>
                <a:spcPct val="200000"/>
              </a:lnSpc>
              <a:spcBef>
                <a:spcPts val="0"/>
              </a:spcBef>
              <a:buNone/>
            </a:pPr>
            <a:r>
              <a:rPr lang="en-US" sz="1200" dirty="0">
                <a:latin typeface="Lora" panose="020B0604020202020204" charset="0"/>
                <a:ea typeface="SimSun" panose="02010600030101010101" pitchFamily="2" charset="-122"/>
                <a:cs typeface="Times New Roman" panose="02020603050405020304" pitchFamily="18" charset="0"/>
              </a:rPr>
              <a:t>Fairbanks, M., Ruppel. S., &amp; Rowe. H., (2016). High-resolution stratigraphy and facies architecture of the Upper Cretaceous (Cenomanian–Turonian) Eagle Ford Group, Central Texas. </a:t>
            </a:r>
            <a:r>
              <a:rPr lang="en-US" sz="1200" i="1" dirty="0">
                <a:latin typeface="Lora" panose="020B0604020202020204" charset="0"/>
                <a:ea typeface="SimSun" panose="02010600030101010101" pitchFamily="2" charset="-122"/>
                <a:cs typeface="Times New Roman" panose="02020603050405020304" pitchFamily="18" charset="0"/>
              </a:rPr>
              <a:t>AAPG Bulletin</a:t>
            </a:r>
            <a:r>
              <a:rPr lang="en-US" sz="1200" dirty="0">
                <a:latin typeface="Lora" panose="020B0604020202020204" charset="0"/>
                <a:ea typeface="SimSun" panose="02010600030101010101" pitchFamily="2" charset="-122"/>
                <a:cs typeface="Times New Roman" panose="02020603050405020304" pitchFamily="18" charset="0"/>
              </a:rPr>
              <a:t> ; 100 (3): 379–403.</a:t>
            </a:r>
            <a:endParaRPr lang="en-US" sz="1200" b="1" dirty="0">
              <a:latin typeface="Lora" panose="020B0604020202020204" charset="0"/>
              <a:ea typeface="Cambria" panose="02040503050406030204" pitchFamily="18" charset="0"/>
            </a:endParaRPr>
          </a:p>
          <a:p>
            <a:pPr marL="0" indent="0">
              <a:buFont typeface="Quattrocento Sans"/>
              <a:buNone/>
            </a:pPr>
            <a:r>
              <a:rPr lang="en-US" sz="1200" b="1" dirty="0">
                <a:latin typeface="Lora" panose="020B0604020202020204" charset="0"/>
                <a:ea typeface="Cambria" panose="02040503050406030204" pitchFamily="18" charset="0"/>
              </a:rPr>
              <a:t>Two Required Additional Refereed Journal Articles</a:t>
            </a:r>
          </a:p>
          <a:p>
            <a:pPr marL="0" indent="0">
              <a:lnSpc>
                <a:spcPct val="200000"/>
              </a:lnSpc>
              <a:spcBef>
                <a:spcPts val="0"/>
              </a:spcBef>
              <a:buNone/>
            </a:pPr>
            <a:r>
              <a:rPr lang="en-US" sz="1200" dirty="0">
                <a:latin typeface="Lora" panose="020B0604020202020204" charset="0"/>
                <a:ea typeface="SimSun" panose="02010600030101010101" pitchFamily="2" charset="-122"/>
                <a:cs typeface="Times New Roman" panose="02020603050405020304" pitchFamily="18" charset="0"/>
              </a:rPr>
              <a:t>Harbor, R. L., (2011). Facies characterization and stratigraphic architecture of organic- rich </a:t>
            </a:r>
            <a:r>
              <a:rPr lang="en-US" sz="1200" dirty="0" err="1">
                <a:latin typeface="Lora" panose="020B0604020202020204" charset="0"/>
                <a:ea typeface="SimSun" panose="02010600030101010101" pitchFamily="2" charset="-122"/>
                <a:cs typeface="Times New Roman" panose="02020603050405020304" pitchFamily="18" charset="0"/>
              </a:rPr>
              <a:t>mudrocks</a:t>
            </a:r>
            <a:r>
              <a:rPr lang="en-US" sz="1200" dirty="0">
                <a:latin typeface="Lora" panose="020B0604020202020204" charset="0"/>
                <a:ea typeface="SimSun" panose="02010600030101010101" pitchFamily="2" charset="-122"/>
                <a:cs typeface="Times New Roman" panose="02020603050405020304" pitchFamily="18" charset="0"/>
              </a:rPr>
              <a:t>, Upper Cretaceous Eagle Ford Formation, South Texas, M.S. thesis, The University of Texas at Austin, Austin, Texas, 184 p.</a:t>
            </a:r>
          </a:p>
          <a:p>
            <a:pPr marL="0" indent="0">
              <a:lnSpc>
                <a:spcPct val="200000"/>
              </a:lnSpc>
              <a:spcBef>
                <a:spcPts val="0"/>
              </a:spcBef>
              <a:buNone/>
            </a:pPr>
            <a:r>
              <a:rPr lang="en-US" sz="1200" dirty="0">
                <a:latin typeface="Lora" panose="020B0604020202020204" charset="0"/>
                <a:ea typeface="SimSun" panose="02010600030101010101" pitchFamily="2" charset="-122"/>
                <a:cs typeface="Times New Roman" panose="02020603050405020304" pitchFamily="18" charset="0"/>
              </a:rPr>
              <a:t>Corbett, J. M., and D. K. Watkins, (2013). Calcareous nannofossil paleoecology of the mid- Cretaceous Western Interior Seaway and evidence of </a:t>
            </a:r>
            <a:r>
              <a:rPr lang="en-US" sz="1200" dirty="0" err="1">
                <a:latin typeface="Lora" panose="020B0604020202020204" charset="0"/>
                <a:ea typeface="SimSun" panose="02010600030101010101" pitchFamily="2" charset="-122"/>
                <a:cs typeface="Times New Roman" panose="02020603050405020304" pitchFamily="18" charset="0"/>
              </a:rPr>
              <a:t>oligotrphic</a:t>
            </a:r>
            <a:r>
              <a:rPr lang="en-US" sz="1200" dirty="0">
                <a:latin typeface="Lora" panose="020B0604020202020204" charset="0"/>
                <a:ea typeface="SimSun" panose="02010600030101010101" pitchFamily="2" charset="-122"/>
                <a:cs typeface="Times New Roman" panose="02020603050405020304" pitchFamily="18" charset="0"/>
              </a:rPr>
              <a:t> surface waters during OAE2: </a:t>
            </a:r>
            <a:r>
              <a:rPr lang="en-US" sz="1200" dirty="0" err="1">
                <a:latin typeface="Lora" panose="020B0604020202020204" charset="0"/>
                <a:ea typeface="SimSun" panose="02010600030101010101" pitchFamily="2" charset="-122"/>
                <a:cs typeface="Times New Roman" panose="02020603050405020304" pitchFamily="18" charset="0"/>
              </a:rPr>
              <a:t>Palaeogeography</a:t>
            </a:r>
            <a:r>
              <a:rPr lang="en-US" sz="1200" dirty="0">
                <a:latin typeface="Lora" panose="020B0604020202020204" charset="0"/>
                <a:ea typeface="SimSun" panose="02010600030101010101" pitchFamily="2" charset="-122"/>
                <a:cs typeface="Times New Roman" panose="02020603050405020304" pitchFamily="18" charset="0"/>
              </a:rPr>
              <a:t>, </a:t>
            </a:r>
            <a:r>
              <a:rPr lang="en-US" sz="1200" dirty="0" err="1">
                <a:latin typeface="Lora" panose="020B0604020202020204" charset="0"/>
                <a:ea typeface="SimSun" panose="02010600030101010101" pitchFamily="2" charset="-122"/>
                <a:cs typeface="Times New Roman" panose="02020603050405020304" pitchFamily="18" charset="0"/>
              </a:rPr>
              <a:t>Palaeoclimatology</a:t>
            </a:r>
            <a:r>
              <a:rPr lang="en-US" sz="1200" dirty="0">
                <a:latin typeface="Lora" panose="020B0604020202020204" charset="0"/>
                <a:ea typeface="SimSun" panose="02010600030101010101" pitchFamily="2" charset="-122"/>
                <a:cs typeface="Times New Roman" panose="02020603050405020304" pitchFamily="18" charset="0"/>
              </a:rPr>
              <a:t>, </a:t>
            </a:r>
            <a:r>
              <a:rPr lang="en-US" sz="1200" dirty="0" err="1">
                <a:latin typeface="Lora" panose="020B0604020202020204" charset="0"/>
                <a:ea typeface="SimSun" panose="02010600030101010101" pitchFamily="2" charset="-122"/>
                <a:cs typeface="Times New Roman" panose="02020603050405020304" pitchFamily="18" charset="0"/>
              </a:rPr>
              <a:t>Palaeoecology</a:t>
            </a:r>
            <a:r>
              <a:rPr lang="en-US" sz="1200" dirty="0">
                <a:latin typeface="Lora" panose="020B0604020202020204" charset="0"/>
                <a:ea typeface="SimSun" panose="02010600030101010101" pitchFamily="2" charset="-122"/>
                <a:cs typeface="Times New Roman" panose="02020603050405020304" pitchFamily="18" charset="0"/>
              </a:rPr>
              <a:t>, v. 392, p. 510–523.</a:t>
            </a:r>
            <a:r>
              <a:rPr lang="en-US" sz="1200" dirty="0">
                <a:latin typeface="Lora" panose="020B0604020202020204" charset="0"/>
                <a:ea typeface="Cambria" panose="02040503050406030204" pitchFamily="18" charset="0"/>
              </a:rPr>
              <a:t>	</a:t>
            </a:r>
            <a:endParaRPr lang="en-US" sz="1200" b="1" dirty="0">
              <a:latin typeface="Lora" panose="020B0604020202020204" charset="0"/>
              <a:ea typeface="Cambria" panose="02040503050406030204" pitchFamily="18" charset="0"/>
            </a:endParaRPr>
          </a:p>
          <a:p>
            <a:pPr marL="0" indent="0">
              <a:buFont typeface="Quattrocento Sans"/>
              <a:buNone/>
            </a:pPr>
            <a:r>
              <a:rPr lang="en-US" sz="1200" b="1" dirty="0">
                <a:latin typeface="Lora" panose="020B0604020202020204" charset="0"/>
                <a:ea typeface="Cambria" panose="02040503050406030204" pitchFamily="18" charset="0"/>
              </a:rPr>
              <a:t>One Required Events Reference</a:t>
            </a:r>
          </a:p>
          <a:p>
            <a:pPr marL="0" indent="0">
              <a:lnSpc>
                <a:spcPct val="200000"/>
              </a:lnSpc>
              <a:spcBef>
                <a:spcPts val="0"/>
              </a:spcBef>
              <a:buNone/>
            </a:pPr>
            <a:r>
              <a:rPr lang="en-US" sz="1200" dirty="0">
                <a:latin typeface="Lora" panose="020B0604020202020204" charset="0"/>
                <a:ea typeface="SimSun" panose="02010600030101010101" pitchFamily="2" charset="-122"/>
                <a:cs typeface="Times New Roman" panose="02020603050405020304" pitchFamily="18" charset="0"/>
              </a:rPr>
              <a:t>DiLallo, M., (2019). Top Oil Stocks for the Coming Boom in the Eagle Ford Shale. </a:t>
            </a:r>
            <a:r>
              <a:rPr lang="en-US" sz="1200" i="1" dirty="0">
                <a:latin typeface="Lora" panose="020B0604020202020204" charset="0"/>
                <a:ea typeface="SimSun" panose="02010600030101010101" pitchFamily="2" charset="-122"/>
                <a:cs typeface="Times New Roman" panose="02020603050405020304" pitchFamily="18" charset="0"/>
              </a:rPr>
              <a:t>The Motley Fool</a:t>
            </a:r>
            <a:r>
              <a:rPr lang="en-US" sz="1200" dirty="0">
                <a:latin typeface="Lora" panose="020B0604020202020204" charset="0"/>
                <a:ea typeface="SimSun" panose="02010600030101010101" pitchFamily="2" charset="-122"/>
                <a:cs typeface="Times New Roman" panose="02020603050405020304" pitchFamily="18" charset="0"/>
              </a:rPr>
              <a:t>, 2019. Retrieved from </a:t>
            </a:r>
            <a:r>
              <a:rPr lang="en-US" sz="1200" u="sng" dirty="0">
                <a:latin typeface="Lora" panose="020B0604020202020204" charset="0"/>
                <a:ea typeface="SimSun" panose="02010600030101010101" pitchFamily="2" charset="-122"/>
                <a:cs typeface="Times New Roman" panose="02020603050405020304" pitchFamily="18" charset="0"/>
                <a:hlinkClick r:id="rId3"/>
              </a:rPr>
              <a:t>https://www.fool.com/investing/2019/04/13/3-top-oil-stocks-for-the-coming-boom-in-the-eagle.aspx</a:t>
            </a:r>
            <a:endParaRPr lang="en-US" sz="1200" dirty="0">
              <a:latin typeface="Lora" panose="020B0604020202020204" charset="0"/>
              <a:ea typeface="SimSun" panose="02010600030101010101" pitchFamily="2" charset="-122"/>
              <a:cs typeface="Times New Roman" panose="02020603050405020304" pitchFamily="18" charset="0"/>
            </a:endParaRPr>
          </a:p>
          <a:p>
            <a:pPr marL="0" indent="0">
              <a:buNone/>
            </a:pPr>
            <a:r>
              <a:rPr lang="en-US" sz="1200" b="1" dirty="0">
                <a:latin typeface="Lora" panose="020B0604020202020204" charset="0"/>
                <a:ea typeface="Cambria" panose="02040503050406030204" pitchFamily="18" charset="0"/>
              </a:rPr>
              <a:t>Additional References</a:t>
            </a:r>
            <a:br>
              <a:rPr lang="en-US" sz="1200" b="1" dirty="0">
                <a:latin typeface="Lora" panose="020B0604020202020204" charset="0"/>
                <a:ea typeface="Cambria" panose="02040503050406030204" pitchFamily="18" charset="0"/>
              </a:rPr>
            </a:br>
            <a:br>
              <a:rPr lang="en-US" sz="1200" b="1" dirty="0">
                <a:latin typeface="Lora" panose="020B0604020202020204" charset="0"/>
                <a:ea typeface="Cambria" panose="02040503050406030204" pitchFamily="18" charset="0"/>
              </a:rPr>
            </a:br>
            <a:br>
              <a:rPr lang="en-US" sz="1200" b="1" dirty="0">
                <a:latin typeface="Lora" panose="020B0604020202020204" charset="0"/>
                <a:ea typeface="Cambria" panose="02040503050406030204" pitchFamily="18" charset="0"/>
              </a:rPr>
            </a:br>
            <a:r>
              <a:rPr lang="en-US" sz="1200" dirty="0">
                <a:latin typeface="Lora" panose="020B0604020202020204" charset="0"/>
                <a:ea typeface="SimSun" panose="02010600030101010101" pitchFamily="2" charset="-122"/>
                <a:cs typeface="Times New Roman" panose="02020603050405020304" pitchFamily="18" charset="0"/>
              </a:rPr>
              <a:t>DiLallo, M., (2019). Top Oil Stocks for the Coming Boom in the Eagle Ford Shale. </a:t>
            </a:r>
            <a:r>
              <a:rPr lang="en-US" sz="1200" i="1" dirty="0">
                <a:latin typeface="Lora" panose="020B0604020202020204" charset="0"/>
                <a:ea typeface="SimSun" panose="02010600030101010101" pitchFamily="2" charset="-122"/>
                <a:cs typeface="Times New Roman" panose="02020603050405020304" pitchFamily="18" charset="0"/>
              </a:rPr>
              <a:t>The Motley Fool</a:t>
            </a:r>
            <a:r>
              <a:rPr lang="en-US" sz="1200" dirty="0">
                <a:latin typeface="Lora" panose="020B0604020202020204" charset="0"/>
                <a:ea typeface="SimSun" panose="02010600030101010101" pitchFamily="2" charset="-122"/>
                <a:cs typeface="Times New Roman" panose="02020603050405020304" pitchFamily="18" charset="0"/>
              </a:rPr>
              <a:t>, 2019. Retrieved from </a:t>
            </a:r>
            <a:r>
              <a:rPr lang="en-US" sz="1200" u="sng" dirty="0">
                <a:latin typeface="Lora" panose="020B0604020202020204" charset="0"/>
                <a:ea typeface="SimSun" panose="02010600030101010101" pitchFamily="2" charset="-122"/>
                <a:cs typeface="Times New Roman" panose="02020603050405020304" pitchFamily="18" charset="0"/>
                <a:hlinkClick r:id="rId3"/>
              </a:rPr>
              <a:t>https://www.fool.com/investing/2019/04/13/3-top-oil-stocks-for-the-coming-boom-in-the-eagle.aspx</a:t>
            </a:r>
            <a:endParaRPr lang="en-US" sz="1200" dirty="0">
              <a:latin typeface="Lora" panose="020B0604020202020204" charset="0"/>
              <a:ea typeface="SimSun" panose="02010600030101010101" pitchFamily="2" charset="-122"/>
              <a:cs typeface="Times New Roman" panose="02020603050405020304" pitchFamily="18" charset="0"/>
            </a:endParaRPr>
          </a:p>
          <a:p>
            <a:pPr marL="0" indent="0">
              <a:buFont typeface="Quattrocento Sans"/>
              <a:buNone/>
            </a:pPr>
            <a:endParaRPr lang="en-US" sz="1200" b="1" dirty="0">
              <a:latin typeface="Cambria" panose="02040503050406030204" pitchFamily="18" charset="0"/>
              <a:ea typeface="Cambria" panose="02040503050406030204" pitchFamily="18" charset="0"/>
            </a:endParaRPr>
          </a:p>
          <a:p>
            <a:pPr marL="0" indent="0">
              <a:buFont typeface="Quattrocento Sans"/>
              <a:buNone/>
            </a:pPr>
            <a:endParaRPr lang="en-US" sz="1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75775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3708182" y="1972310"/>
            <a:ext cx="4378100" cy="599440"/>
          </a:xfrm>
          <a:prstGeom prst="rect">
            <a:avLst/>
          </a:prstGeom>
        </p:spPr>
        <p:txBody>
          <a:bodyPr spcFirstLastPara="1" wrap="square" lIns="91425" tIns="91425" rIns="91425" bIns="91425" anchor="ctr" anchorCtr="0">
            <a:noAutofit/>
          </a:bodyPr>
          <a:lstStyle/>
          <a:p>
            <a:pPr lvl="0"/>
            <a:r>
              <a:rPr lang="en-US" dirty="0"/>
              <a:t>Thank you</a:t>
            </a:r>
            <a:endParaRPr dirty="0">
              <a:highlight>
                <a:srgbClr val="FFCD00"/>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1834781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163500"/>
            <a:ext cx="9144000" cy="979800"/>
          </a:xfrm>
          <a:prstGeom prst="rect">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2" name="Google Shape;125;p17">
            <a:extLst>
              <a:ext uri="{FF2B5EF4-FFF2-40B4-BE49-F238E27FC236}">
                <a16:creationId xmlns:a16="http://schemas.microsoft.com/office/drawing/2014/main" id="{50D9C7D9-F682-474B-91D6-95ADF64DD827}"/>
              </a:ext>
            </a:extLst>
          </p:cNvPr>
          <p:cNvSpPr txBox="1">
            <a:spLocks noGrp="1"/>
          </p:cNvSpPr>
          <p:nvPr>
            <p:ph type="body" idx="1"/>
          </p:nvPr>
        </p:nvSpPr>
        <p:spPr>
          <a:xfrm>
            <a:off x="1359655" y="841874"/>
            <a:ext cx="6809700" cy="3112200"/>
          </a:xfrm>
          <a:prstGeom prst="rect">
            <a:avLst/>
          </a:prstGeom>
        </p:spPr>
        <p:txBody>
          <a:bodyPr spcFirstLastPara="1" wrap="square" lIns="91425" tIns="91425" rIns="91425" bIns="91425" anchor="t" anchorCtr="0">
            <a:noAutofit/>
          </a:bodyPr>
          <a:lstStyle/>
          <a:p>
            <a:pPr lvl="0" indent="-457200" algn="l" rtl="0">
              <a:spcBef>
                <a:spcPts val="600"/>
              </a:spcBef>
              <a:spcAft>
                <a:spcPts val="0"/>
              </a:spcAft>
              <a:buClr>
                <a:schemeClr val="dk1"/>
              </a:buClr>
              <a:buSzPts val="1100"/>
              <a:buFont typeface="Arial"/>
              <a:buAutoNum type="arabicParenR"/>
            </a:pPr>
            <a:r>
              <a:rPr lang="en-US" sz="1600" b="1" dirty="0">
                <a:latin typeface="Lora" panose="020B0604020202020204" charset="0"/>
              </a:rPr>
              <a:t>Introduction</a:t>
            </a:r>
          </a:p>
          <a:p>
            <a:pPr lvl="0" indent="-457200" algn="l" rtl="0">
              <a:spcBef>
                <a:spcPts val="600"/>
              </a:spcBef>
              <a:spcAft>
                <a:spcPts val="0"/>
              </a:spcAft>
              <a:buClr>
                <a:schemeClr val="dk1"/>
              </a:buClr>
              <a:buSzPts val="1100"/>
              <a:buFont typeface="Arial"/>
              <a:buAutoNum type="arabicParenR"/>
            </a:pPr>
            <a:r>
              <a:rPr lang="en-US" sz="1600" b="1" dirty="0">
                <a:latin typeface="Lora" panose="020B0604020202020204" charset="0"/>
              </a:rPr>
              <a:t>Regional Geology</a:t>
            </a:r>
          </a:p>
          <a:p>
            <a:pPr lvl="0" indent="-457200" algn="l" rtl="0">
              <a:spcBef>
                <a:spcPts val="600"/>
              </a:spcBef>
              <a:spcAft>
                <a:spcPts val="0"/>
              </a:spcAft>
              <a:buClr>
                <a:schemeClr val="dk1"/>
              </a:buClr>
              <a:buSzPts val="1100"/>
              <a:buFont typeface="Arial"/>
              <a:buAutoNum type="arabicParenR"/>
            </a:pPr>
            <a:r>
              <a:rPr lang="en-US" sz="1600" b="1" dirty="0">
                <a:latin typeface="Lora" panose="020B0604020202020204" charset="0"/>
              </a:rPr>
              <a:t>Study Area</a:t>
            </a:r>
          </a:p>
          <a:p>
            <a:pPr lvl="0" indent="-457200" algn="l" rtl="0">
              <a:spcBef>
                <a:spcPts val="600"/>
              </a:spcBef>
              <a:spcAft>
                <a:spcPts val="0"/>
              </a:spcAft>
              <a:buClr>
                <a:schemeClr val="dk1"/>
              </a:buClr>
              <a:buSzPts val="1100"/>
              <a:buFont typeface="Arial"/>
              <a:buAutoNum type="arabicParenR"/>
            </a:pPr>
            <a:r>
              <a:rPr lang="en-US" sz="1600" b="1" dirty="0">
                <a:latin typeface="Lora" panose="020B0604020202020204" charset="0"/>
              </a:rPr>
              <a:t>Results: Facies &amp; Stratigraphy</a:t>
            </a:r>
          </a:p>
          <a:p>
            <a:pPr lvl="0" indent="-457200" algn="l" rtl="0">
              <a:spcBef>
                <a:spcPts val="600"/>
              </a:spcBef>
              <a:spcAft>
                <a:spcPts val="0"/>
              </a:spcAft>
              <a:buClr>
                <a:schemeClr val="dk1"/>
              </a:buClr>
              <a:buSzPts val="1100"/>
              <a:buFont typeface="Arial"/>
              <a:buAutoNum type="arabicParenR"/>
            </a:pPr>
            <a:r>
              <a:rPr lang="en-US" sz="1600" b="1" dirty="0">
                <a:latin typeface="Lora" panose="020B0604020202020204" charset="0"/>
              </a:rPr>
              <a:t>Cyclicity and Chemostratigraphic Analysis</a:t>
            </a:r>
          </a:p>
          <a:p>
            <a:pPr lvl="0" indent="-457200" algn="l" rtl="0">
              <a:spcBef>
                <a:spcPts val="600"/>
              </a:spcBef>
              <a:spcAft>
                <a:spcPts val="0"/>
              </a:spcAft>
              <a:buClr>
                <a:schemeClr val="dk1"/>
              </a:buClr>
              <a:buSzPts val="1100"/>
              <a:buFont typeface="Arial"/>
              <a:buAutoNum type="arabicParenR"/>
            </a:pPr>
            <a:r>
              <a:rPr lang="en-US" sz="1600" b="1" dirty="0">
                <a:latin typeface="Lora" panose="020B0604020202020204" charset="0"/>
              </a:rPr>
              <a:t>Regional Correlation</a:t>
            </a:r>
          </a:p>
          <a:p>
            <a:pPr lvl="0" indent="-457200" algn="l" rtl="0">
              <a:spcBef>
                <a:spcPts val="600"/>
              </a:spcBef>
              <a:spcAft>
                <a:spcPts val="0"/>
              </a:spcAft>
              <a:buClr>
                <a:schemeClr val="dk1"/>
              </a:buClr>
              <a:buSzPts val="1100"/>
              <a:buFont typeface="Arial"/>
              <a:buAutoNum type="arabicParenR"/>
            </a:pPr>
            <a:r>
              <a:rPr lang="en-US" sz="1600" b="1" dirty="0">
                <a:latin typeface="Lora" panose="020B0604020202020204" charset="0"/>
              </a:rPr>
              <a:t>Gama Ray and TOC Correlation</a:t>
            </a:r>
          </a:p>
          <a:p>
            <a:pPr lvl="0" indent="-457200" algn="l" rtl="0">
              <a:spcBef>
                <a:spcPts val="600"/>
              </a:spcBef>
              <a:spcAft>
                <a:spcPts val="0"/>
              </a:spcAft>
              <a:buClr>
                <a:schemeClr val="dk1"/>
              </a:buClr>
              <a:buSzPts val="1100"/>
              <a:buFont typeface="Arial"/>
              <a:buAutoNum type="arabicParenR"/>
            </a:pPr>
            <a:r>
              <a:rPr lang="en-US" sz="1600" b="1" dirty="0">
                <a:latin typeface="Lora" panose="020B0604020202020204" charset="0"/>
              </a:rPr>
              <a:t>Discussion</a:t>
            </a:r>
          </a:p>
          <a:p>
            <a:pPr lvl="0" indent="-457200" algn="l" rtl="0">
              <a:spcBef>
                <a:spcPts val="600"/>
              </a:spcBef>
              <a:spcAft>
                <a:spcPts val="0"/>
              </a:spcAft>
              <a:buClr>
                <a:schemeClr val="dk1"/>
              </a:buClr>
              <a:buSzPts val="1100"/>
              <a:buFont typeface="Arial"/>
              <a:buAutoNum type="arabicParenR"/>
            </a:pPr>
            <a:r>
              <a:rPr lang="en-US" sz="1600" b="1" dirty="0">
                <a:latin typeface="Lora" panose="020B0604020202020204" charset="0"/>
              </a:rPr>
              <a:t>Definitions</a:t>
            </a:r>
          </a:p>
          <a:p>
            <a:pPr lvl="0" indent="-457200" algn="l" rtl="0">
              <a:spcBef>
                <a:spcPts val="600"/>
              </a:spcBef>
              <a:spcAft>
                <a:spcPts val="0"/>
              </a:spcAft>
              <a:buClr>
                <a:schemeClr val="dk1"/>
              </a:buClr>
              <a:buSzPts val="1100"/>
              <a:buFont typeface="Arial"/>
              <a:buAutoNum type="arabicParenR"/>
            </a:pPr>
            <a:endParaRPr lang="en-US" dirty="0">
              <a:latin typeface="Lora" panose="020B0604020202020204" charset="0"/>
            </a:endParaRPr>
          </a:p>
          <a:p>
            <a:pPr lvl="0" indent="-457200" algn="l" rtl="0">
              <a:spcBef>
                <a:spcPts val="600"/>
              </a:spcBef>
              <a:spcAft>
                <a:spcPts val="0"/>
              </a:spcAft>
              <a:buClr>
                <a:schemeClr val="dk1"/>
              </a:buClr>
              <a:buSzPts val="1100"/>
              <a:buFont typeface="Arial"/>
              <a:buAutoNum type="arabicParenR"/>
            </a:pPr>
            <a:endParaRPr dirty="0">
              <a:latin typeface="Lora" panose="020B0604020202020204" charset="0"/>
            </a:endParaRPr>
          </a:p>
          <a:p>
            <a:pPr marL="0" lvl="0" indent="0" algn="l" rtl="0">
              <a:spcBef>
                <a:spcPts val="600"/>
              </a:spcBef>
              <a:spcAft>
                <a:spcPts val="0"/>
              </a:spcAft>
              <a:buNone/>
            </a:pPr>
            <a:endParaRPr dirty="0">
              <a:latin typeface="Lora" panose="020B0604020202020204" charset="0"/>
            </a:endParaRPr>
          </a:p>
        </p:txBody>
      </p:sp>
      <p:sp>
        <p:nvSpPr>
          <p:cNvPr id="23" name="Google Shape;124;p17">
            <a:extLst>
              <a:ext uri="{FF2B5EF4-FFF2-40B4-BE49-F238E27FC236}">
                <a16:creationId xmlns:a16="http://schemas.microsoft.com/office/drawing/2014/main" id="{BFBA7A66-2AB1-44E7-B001-7247733AEAC4}"/>
              </a:ext>
            </a:extLst>
          </p:cNvPr>
          <p:cNvSpPr txBox="1">
            <a:spLocks noGrp="1"/>
          </p:cNvSpPr>
          <p:nvPr>
            <p:ph type="title"/>
          </p:nvPr>
        </p:nvSpPr>
        <p:spPr>
          <a:xfrm>
            <a:off x="307367" y="196849"/>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Table of Contents</a:t>
            </a:r>
            <a:endParaRPr dirty="0">
              <a:highlight>
                <a:srgbClr val="FFCD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307367" y="196849"/>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Eagle Ford Formation</a:t>
            </a:r>
            <a:endParaRPr dirty="0">
              <a:highlight>
                <a:srgbClr val="FFCD00"/>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6" name="Picture 5">
            <a:extLst>
              <a:ext uri="{FF2B5EF4-FFF2-40B4-BE49-F238E27FC236}">
                <a16:creationId xmlns:a16="http://schemas.microsoft.com/office/drawing/2014/main" id="{7550F00E-D320-49C8-98A9-4510D37C5147}"/>
              </a:ext>
            </a:extLst>
          </p:cNvPr>
          <p:cNvPicPr>
            <a:picLocks noChangeAspect="1"/>
          </p:cNvPicPr>
          <p:nvPr/>
        </p:nvPicPr>
        <p:blipFill>
          <a:blip r:embed="rId3"/>
          <a:stretch>
            <a:fillRect/>
          </a:stretch>
        </p:blipFill>
        <p:spPr>
          <a:xfrm>
            <a:off x="1930867" y="505766"/>
            <a:ext cx="4666148" cy="4342485"/>
          </a:xfrm>
          <a:prstGeom prst="rect">
            <a:avLst/>
          </a:prstGeom>
        </p:spPr>
      </p:pic>
      <p:sp>
        <p:nvSpPr>
          <p:cNvPr id="17" name="TextBox 16">
            <a:extLst>
              <a:ext uri="{FF2B5EF4-FFF2-40B4-BE49-F238E27FC236}">
                <a16:creationId xmlns:a16="http://schemas.microsoft.com/office/drawing/2014/main" id="{E983FA83-A000-488A-9DE9-3FF4848D0BC1}"/>
              </a:ext>
            </a:extLst>
          </p:cNvPr>
          <p:cNvSpPr txBox="1"/>
          <p:nvPr/>
        </p:nvSpPr>
        <p:spPr>
          <a:xfrm>
            <a:off x="-340895" y="4837891"/>
            <a:ext cx="9601200" cy="307777"/>
          </a:xfrm>
          <a:prstGeom prst="rect">
            <a:avLst/>
          </a:prstGeom>
          <a:noFill/>
        </p:spPr>
        <p:txBody>
          <a:bodyPr wrap="square" rtlCol="0">
            <a:spAutoFit/>
          </a:bodyPr>
          <a:lstStyle/>
          <a:p>
            <a:pPr algn="ctr"/>
            <a:r>
              <a:rPr lang="en-US" i="1" dirty="0">
                <a:latin typeface="Cambria" panose="02040503050406030204" pitchFamily="18" charset="0"/>
                <a:ea typeface="Cambria" panose="02040503050406030204" pitchFamily="18" charset="0"/>
              </a:rPr>
              <a:t>Figure 1. </a:t>
            </a:r>
            <a:r>
              <a:rPr lang="en-US" dirty="0">
                <a:latin typeface="Cambria" panose="02040503050406030204" pitchFamily="18" charset="0"/>
                <a:ea typeface="Cambria" panose="02040503050406030204" pitchFamily="18" charset="0"/>
              </a:rPr>
              <a:t>Eagle ford Map (Harbor ,2011)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307367" y="196849"/>
            <a:ext cx="3878400" cy="435600"/>
          </a:xfrm>
          <a:prstGeom prst="rect">
            <a:avLst/>
          </a:prstGeom>
        </p:spPr>
        <p:txBody>
          <a:bodyPr spcFirstLastPara="1" wrap="square" lIns="91425" tIns="91425" rIns="91425" bIns="91425" anchor="ctr" anchorCtr="0">
            <a:noAutofit/>
          </a:bodyPr>
          <a:lstStyle/>
          <a:p>
            <a:pPr lvl="0"/>
            <a:r>
              <a:rPr lang="en-US" dirty="0"/>
              <a:t>Eagle Ford Formation</a:t>
            </a:r>
            <a:endParaRPr dirty="0">
              <a:highlight>
                <a:srgbClr val="FFCD00"/>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7" name="TextBox 16">
            <a:extLst>
              <a:ext uri="{FF2B5EF4-FFF2-40B4-BE49-F238E27FC236}">
                <a16:creationId xmlns:a16="http://schemas.microsoft.com/office/drawing/2014/main" id="{E983FA83-A000-488A-9DE9-3FF4848D0BC1}"/>
              </a:ext>
            </a:extLst>
          </p:cNvPr>
          <p:cNvSpPr txBox="1"/>
          <p:nvPr/>
        </p:nvSpPr>
        <p:spPr>
          <a:xfrm>
            <a:off x="-340895" y="4837891"/>
            <a:ext cx="9601200" cy="307777"/>
          </a:xfrm>
          <a:prstGeom prst="rect">
            <a:avLst/>
          </a:prstGeom>
          <a:noFill/>
        </p:spPr>
        <p:txBody>
          <a:bodyPr wrap="square" rtlCol="0">
            <a:spAutoFit/>
          </a:bodyPr>
          <a:lstStyle/>
          <a:p>
            <a:pPr algn="ctr"/>
            <a:r>
              <a:rPr lang="en-US" i="1" dirty="0">
                <a:latin typeface="Cambria" panose="02040503050406030204" pitchFamily="18" charset="0"/>
                <a:ea typeface="Cambria" panose="02040503050406030204" pitchFamily="18" charset="0"/>
              </a:rPr>
              <a:t>Figure 2. </a:t>
            </a:r>
            <a:r>
              <a:rPr lang="en-US" dirty="0">
                <a:latin typeface="Cambria" panose="02040503050406030204" pitchFamily="18" charset="0"/>
                <a:ea typeface="Cambria" panose="02040503050406030204" pitchFamily="18" charset="0"/>
              </a:rPr>
              <a:t>Regional Geology map (</a:t>
            </a:r>
            <a:r>
              <a:rPr lang="en-US" dirty="0">
                <a:latin typeface="Times New Roman" panose="02020603050405020304" pitchFamily="18" charset="0"/>
                <a:ea typeface="SimSun" panose="02010600030101010101" pitchFamily="2" charset="-122"/>
              </a:rPr>
              <a:t>Fairbanks, Ruppel &amp; Rowe, 2016</a:t>
            </a:r>
            <a:r>
              <a:rPr lang="en-US" dirty="0">
                <a:latin typeface="Cambria" panose="02040503050406030204" pitchFamily="18" charset="0"/>
                <a:ea typeface="Cambria" panose="02040503050406030204" pitchFamily="18" charset="0"/>
              </a:rPr>
              <a:t>)</a:t>
            </a:r>
          </a:p>
        </p:txBody>
      </p:sp>
      <p:pic>
        <p:nvPicPr>
          <p:cNvPr id="3" name="Picture 2">
            <a:extLst>
              <a:ext uri="{FF2B5EF4-FFF2-40B4-BE49-F238E27FC236}">
                <a16:creationId xmlns:a16="http://schemas.microsoft.com/office/drawing/2014/main" id="{A98B333B-51F3-47BB-B10E-08D26A8971DC}"/>
              </a:ext>
            </a:extLst>
          </p:cNvPr>
          <p:cNvPicPr>
            <a:picLocks noChangeAspect="1"/>
          </p:cNvPicPr>
          <p:nvPr/>
        </p:nvPicPr>
        <p:blipFill>
          <a:blip r:embed="rId3"/>
          <a:stretch>
            <a:fillRect/>
          </a:stretch>
        </p:blipFill>
        <p:spPr>
          <a:xfrm>
            <a:off x="199082" y="1628311"/>
            <a:ext cx="5793198" cy="2454903"/>
          </a:xfrm>
          <a:prstGeom prst="rect">
            <a:avLst/>
          </a:prstGeom>
        </p:spPr>
      </p:pic>
      <p:sp>
        <p:nvSpPr>
          <p:cNvPr id="8" name="Google Shape;125;p17">
            <a:extLst>
              <a:ext uri="{FF2B5EF4-FFF2-40B4-BE49-F238E27FC236}">
                <a16:creationId xmlns:a16="http://schemas.microsoft.com/office/drawing/2014/main" id="{17F9A5BB-792A-40E1-8736-F2AAF278C237}"/>
              </a:ext>
            </a:extLst>
          </p:cNvPr>
          <p:cNvSpPr txBox="1">
            <a:spLocks noGrp="1"/>
          </p:cNvSpPr>
          <p:nvPr>
            <p:ph type="body" idx="1"/>
          </p:nvPr>
        </p:nvSpPr>
        <p:spPr>
          <a:xfrm>
            <a:off x="5922648" y="1868547"/>
            <a:ext cx="3022270" cy="2645788"/>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sz="1400" dirty="0">
                <a:latin typeface="Lora" panose="020B0604020202020204" charset="0"/>
              </a:rPr>
              <a:t>Formed in middle</a:t>
            </a:r>
          </a:p>
          <a:p>
            <a:pPr marL="0" lvl="0" indent="0" algn="l" rtl="0">
              <a:spcBef>
                <a:spcPts val="600"/>
              </a:spcBef>
              <a:spcAft>
                <a:spcPts val="0"/>
              </a:spcAft>
              <a:buClr>
                <a:schemeClr val="dk1"/>
              </a:buClr>
              <a:buSzPts val="1100"/>
              <a:buNone/>
            </a:pPr>
            <a:r>
              <a:rPr lang="en-US" sz="1400" dirty="0">
                <a:latin typeface="Lora" panose="020B0604020202020204" charset="0"/>
              </a:rPr>
              <a:t> to late cretaceous period</a:t>
            </a:r>
          </a:p>
          <a:p>
            <a:pPr marL="285750" indent="-285750">
              <a:buClr>
                <a:schemeClr val="dk1"/>
              </a:buClr>
              <a:buSzPts val="1100"/>
            </a:pPr>
            <a:r>
              <a:rPr lang="en-US" sz="1400" dirty="0">
                <a:latin typeface="Lora" panose="020B0604020202020204" charset="0"/>
              </a:rPr>
              <a:t>Overlain by Austin chalk</a:t>
            </a:r>
          </a:p>
          <a:p>
            <a:pPr lvl="0" indent="-457200" algn="l" rtl="0">
              <a:spcBef>
                <a:spcPts val="600"/>
              </a:spcBef>
              <a:spcAft>
                <a:spcPts val="0"/>
              </a:spcAft>
              <a:buClr>
                <a:schemeClr val="dk1"/>
              </a:buClr>
              <a:buSzPts val="1100"/>
              <a:buFont typeface="Arial"/>
              <a:buAutoNum type="arabicParenR"/>
            </a:pPr>
            <a:endParaRPr dirty="0">
              <a:latin typeface="Lora" panose="020B0604020202020204" charset="0"/>
            </a:endParaRPr>
          </a:p>
          <a:p>
            <a:pPr marL="0" lvl="0" indent="0" algn="l" rtl="0">
              <a:spcBef>
                <a:spcPts val="600"/>
              </a:spcBef>
              <a:spcAft>
                <a:spcPts val="0"/>
              </a:spcAft>
              <a:buNone/>
            </a:pPr>
            <a:endParaRPr dirty="0">
              <a:latin typeface="Lora" panose="020B0604020202020204" charset="0"/>
            </a:endParaRPr>
          </a:p>
        </p:txBody>
      </p:sp>
    </p:spTree>
    <p:extLst>
      <p:ext uri="{BB962C8B-B14F-4D97-AF65-F5344CB8AC3E}">
        <p14:creationId xmlns:p14="http://schemas.microsoft.com/office/powerpoint/2010/main" val="1974844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307367" y="196849"/>
            <a:ext cx="3878400" cy="435600"/>
          </a:xfrm>
          <a:prstGeom prst="rect">
            <a:avLst/>
          </a:prstGeom>
        </p:spPr>
        <p:txBody>
          <a:bodyPr spcFirstLastPara="1" wrap="square" lIns="91425" tIns="91425" rIns="91425" bIns="91425" anchor="ctr" anchorCtr="0">
            <a:noAutofit/>
          </a:bodyPr>
          <a:lstStyle/>
          <a:p>
            <a:pPr lvl="0"/>
            <a:r>
              <a:rPr lang="en-US" dirty="0"/>
              <a:t>Study Area</a:t>
            </a:r>
            <a:endParaRPr dirty="0">
              <a:highlight>
                <a:srgbClr val="FFCD00"/>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7" name="TextBox 16">
            <a:extLst>
              <a:ext uri="{FF2B5EF4-FFF2-40B4-BE49-F238E27FC236}">
                <a16:creationId xmlns:a16="http://schemas.microsoft.com/office/drawing/2014/main" id="{E983FA83-A000-488A-9DE9-3FF4848D0BC1}"/>
              </a:ext>
            </a:extLst>
          </p:cNvPr>
          <p:cNvSpPr txBox="1"/>
          <p:nvPr/>
        </p:nvSpPr>
        <p:spPr>
          <a:xfrm>
            <a:off x="-340895" y="4837891"/>
            <a:ext cx="9601200" cy="307777"/>
          </a:xfrm>
          <a:prstGeom prst="rect">
            <a:avLst/>
          </a:prstGeom>
          <a:noFill/>
        </p:spPr>
        <p:txBody>
          <a:bodyPr wrap="square" rtlCol="0">
            <a:spAutoFit/>
          </a:bodyPr>
          <a:lstStyle/>
          <a:p>
            <a:pPr algn="ctr"/>
            <a:r>
              <a:rPr lang="en-US" i="1" dirty="0">
                <a:latin typeface="Cambria" panose="02040503050406030204" pitchFamily="18" charset="0"/>
                <a:ea typeface="Cambria" panose="02040503050406030204" pitchFamily="18" charset="0"/>
              </a:rPr>
              <a:t>Figure 3. Study Area </a:t>
            </a:r>
            <a:r>
              <a:rPr lang="en-US" dirty="0">
                <a:latin typeface="Cambria" panose="02040503050406030204" pitchFamily="18" charset="0"/>
                <a:ea typeface="Cambria" panose="02040503050406030204" pitchFamily="18" charset="0"/>
              </a:rPr>
              <a:t>(</a:t>
            </a:r>
            <a:r>
              <a:rPr lang="en-US" dirty="0">
                <a:latin typeface="Times New Roman" panose="02020603050405020304" pitchFamily="18" charset="0"/>
                <a:ea typeface="SimSun" panose="02010600030101010101" pitchFamily="2" charset="-122"/>
              </a:rPr>
              <a:t>Fairbanks, Ruppel &amp; Rowe, 2016</a:t>
            </a:r>
            <a:r>
              <a:rPr lang="en-US" dirty="0">
                <a:latin typeface="Cambria" panose="02040503050406030204" pitchFamily="18" charset="0"/>
                <a:ea typeface="Cambria" panose="02040503050406030204" pitchFamily="18" charset="0"/>
              </a:rPr>
              <a:t>)</a:t>
            </a:r>
          </a:p>
        </p:txBody>
      </p:sp>
      <p:sp>
        <p:nvSpPr>
          <p:cNvPr id="8" name="Google Shape;125;p17">
            <a:extLst>
              <a:ext uri="{FF2B5EF4-FFF2-40B4-BE49-F238E27FC236}">
                <a16:creationId xmlns:a16="http://schemas.microsoft.com/office/drawing/2014/main" id="{17F9A5BB-792A-40E1-8736-F2AAF278C237}"/>
              </a:ext>
            </a:extLst>
          </p:cNvPr>
          <p:cNvSpPr txBox="1">
            <a:spLocks noGrp="1"/>
          </p:cNvSpPr>
          <p:nvPr>
            <p:ph type="body" idx="1"/>
          </p:nvPr>
        </p:nvSpPr>
        <p:spPr>
          <a:xfrm>
            <a:off x="5688696" y="1286489"/>
            <a:ext cx="3128881" cy="4544930"/>
          </a:xfrm>
          <a:prstGeom prst="rect">
            <a:avLst/>
          </a:prstGeom>
        </p:spPr>
        <p:txBody>
          <a:bodyPr spcFirstLastPara="1" wrap="square" lIns="91425" tIns="91425" rIns="91425" bIns="91425" anchor="t" anchorCtr="0">
            <a:noAutofit/>
          </a:bodyPr>
          <a:lstStyle/>
          <a:p>
            <a:pPr indent="-457200">
              <a:buClr>
                <a:schemeClr val="dk1"/>
              </a:buClr>
              <a:buSzPts val="1100"/>
            </a:pPr>
            <a:r>
              <a:rPr lang="en-US" sz="1600" dirty="0">
                <a:latin typeface="Lora" panose="020B0604020202020204" charset="0"/>
              </a:rPr>
              <a:t>Facies study is conducted in the Eagle ford:</a:t>
            </a:r>
          </a:p>
          <a:p>
            <a:pPr indent="-457200">
              <a:buClr>
                <a:schemeClr val="dk1"/>
              </a:buClr>
              <a:buSzPts val="1100"/>
            </a:pPr>
            <a:r>
              <a:rPr lang="en-US" sz="1600" dirty="0">
                <a:latin typeface="Lora" panose="020B0604020202020204" charset="0"/>
              </a:rPr>
              <a:t>To determine facies variability</a:t>
            </a:r>
          </a:p>
          <a:p>
            <a:pPr indent="-457200">
              <a:buClr>
                <a:schemeClr val="dk1"/>
              </a:buClr>
              <a:buSzPts val="1100"/>
            </a:pPr>
            <a:r>
              <a:rPr lang="en-US" sz="1600" dirty="0">
                <a:latin typeface="Lora" panose="020B0604020202020204" charset="0"/>
              </a:rPr>
              <a:t>To Correlate </a:t>
            </a:r>
          </a:p>
          <a:p>
            <a:pPr indent="-457200">
              <a:buClr>
                <a:schemeClr val="dk1"/>
              </a:buClr>
              <a:buSzPts val="1100"/>
            </a:pPr>
            <a:r>
              <a:rPr lang="en-US" sz="1600" dirty="0">
                <a:latin typeface="Lora" panose="020B0604020202020204" charset="0"/>
              </a:rPr>
              <a:t>To determine TOC to eventually optimize production</a:t>
            </a:r>
          </a:p>
          <a:p>
            <a:pPr indent="-457200">
              <a:buClr>
                <a:schemeClr val="dk1"/>
              </a:buClr>
              <a:buSzPts val="1100"/>
            </a:pPr>
            <a:r>
              <a:rPr lang="en-US" sz="1600" dirty="0">
                <a:latin typeface="Lora" panose="020B0604020202020204" charset="0"/>
              </a:rPr>
              <a:t>And to understand the distribution of reservoir properties</a:t>
            </a:r>
          </a:p>
          <a:p>
            <a:pPr indent="-457200">
              <a:buClr>
                <a:schemeClr val="dk1"/>
              </a:buClr>
              <a:buSzPts val="1100"/>
            </a:pPr>
            <a:endParaRPr sz="1600" dirty="0">
              <a:latin typeface="Lora" panose="020B0604020202020204" charset="0"/>
            </a:endParaRPr>
          </a:p>
          <a:p>
            <a:pPr marL="0" lvl="0" indent="0" algn="l" rtl="0">
              <a:spcBef>
                <a:spcPts val="600"/>
              </a:spcBef>
              <a:spcAft>
                <a:spcPts val="0"/>
              </a:spcAft>
              <a:buNone/>
            </a:pPr>
            <a:endParaRPr sz="1600" dirty="0">
              <a:latin typeface="Lora" panose="020B0604020202020204" charset="0"/>
            </a:endParaRPr>
          </a:p>
        </p:txBody>
      </p:sp>
      <p:pic>
        <p:nvPicPr>
          <p:cNvPr id="2" name="Picture 1">
            <a:extLst>
              <a:ext uri="{FF2B5EF4-FFF2-40B4-BE49-F238E27FC236}">
                <a16:creationId xmlns:a16="http://schemas.microsoft.com/office/drawing/2014/main" id="{FEFD94EE-6526-4CB5-863B-0266E2CD2829}"/>
              </a:ext>
            </a:extLst>
          </p:cNvPr>
          <p:cNvPicPr>
            <a:picLocks noChangeAspect="1"/>
          </p:cNvPicPr>
          <p:nvPr/>
        </p:nvPicPr>
        <p:blipFill>
          <a:blip r:embed="rId3"/>
          <a:stretch>
            <a:fillRect/>
          </a:stretch>
        </p:blipFill>
        <p:spPr>
          <a:xfrm>
            <a:off x="1307851" y="547329"/>
            <a:ext cx="4318752" cy="4290562"/>
          </a:xfrm>
          <a:prstGeom prst="rect">
            <a:avLst/>
          </a:prstGeom>
        </p:spPr>
      </p:pic>
    </p:spTree>
    <p:extLst>
      <p:ext uri="{BB962C8B-B14F-4D97-AF65-F5344CB8AC3E}">
        <p14:creationId xmlns:p14="http://schemas.microsoft.com/office/powerpoint/2010/main" val="348575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307367" y="196849"/>
            <a:ext cx="3878400" cy="435600"/>
          </a:xfrm>
          <a:prstGeom prst="rect">
            <a:avLst/>
          </a:prstGeom>
        </p:spPr>
        <p:txBody>
          <a:bodyPr spcFirstLastPara="1" wrap="square" lIns="91425" tIns="91425" rIns="91425" bIns="91425" anchor="ctr" anchorCtr="0">
            <a:noAutofit/>
          </a:bodyPr>
          <a:lstStyle/>
          <a:p>
            <a:pPr lvl="0"/>
            <a:r>
              <a:rPr lang="en-US" dirty="0"/>
              <a:t>Study Area</a:t>
            </a:r>
            <a:endParaRPr dirty="0">
              <a:highlight>
                <a:srgbClr val="FFCD00"/>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7" name="TextBox 16">
            <a:extLst>
              <a:ext uri="{FF2B5EF4-FFF2-40B4-BE49-F238E27FC236}">
                <a16:creationId xmlns:a16="http://schemas.microsoft.com/office/drawing/2014/main" id="{E983FA83-A000-488A-9DE9-3FF4848D0BC1}"/>
              </a:ext>
            </a:extLst>
          </p:cNvPr>
          <p:cNvSpPr txBox="1"/>
          <p:nvPr/>
        </p:nvSpPr>
        <p:spPr>
          <a:xfrm>
            <a:off x="-340895" y="4837891"/>
            <a:ext cx="9601200" cy="307777"/>
          </a:xfrm>
          <a:prstGeom prst="rect">
            <a:avLst/>
          </a:prstGeom>
          <a:noFill/>
        </p:spPr>
        <p:txBody>
          <a:bodyPr wrap="square" rtlCol="0">
            <a:spAutoFit/>
          </a:bodyPr>
          <a:lstStyle/>
          <a:p>
            <a:pPr algn="ctr"/>
            <a:r>
              <a:rPr lang="en-US" i="1" dirty="0">
                <a:latin typeface="Cambria" panose="02040503050406030204" pitchFamily="18" charset="0"/>
                <a:ea typeface="Cambria" panose="02040503050406030204" pitchFamily="18" charset="0"/>
              </a:rPr>
              <a:t>Table1. </a:t>
            </a:r>
            <a:r>
              <a:rPr lang="en-US" dirty="0">
                <a:latin typeface="Cambria" panose="02040503050406030204" pitchFamily="18" charset="0"/>
                <a:ea typeface="Cambria" panose="02040503050406030204" pitchFamily="18" charset="0"/>
              </a:rPr>
              <a:t>Data Set (</a:t>
            </a:r>
            <a:r>
              <a:rPr lang="en-US" dirty="0">
                <a:latin typeface="Times New Roman" panose="02020603050405020304" pitchFamily="18" charset="0"/>
                <a:ea typeface="SimSun" panose="02010600030101010101" pitchFamily="2" charset="-122"/>
              </a:rPr>
              <a:t>Fairbanks, Ruppel &amp; Rowe, 2016</a:t>
            </a:r>
            <a:r>
              <a:rPr lang="en-US" dirty="0">
                <a:latin typeface="Cambria" panose="02040503050406030204" pitchFamily="18" charset="0"/>
                <a:ea typeface="Cambria" panose="02040503050406030204" pitchFamily="18" charset="0"/>
              </a:rPr>
              <a:t>)</a:t>
            </a:r>
          </a:p>
        </p:txBody>
      </p:sp>
      <p:sp>
        <p:nvSpPr>
          <p:cNvPr id="8" name="Google Shape;125;p17">
            <a:extLst>
              <a:ext uri="{FF2B5EF4-FFF2-40B4-BE49-F238E27FC236}">
                <a16:creationId xmlns:a16="http://schemas.microsoft.com/office/drawing/2014/main" id="{17F9A5BB-792A-40E1-8736-F2AAF278C237}"/>
              </a:ext>
            </a:extLst>
          </p:cNvPr>
          <p:cNvSpPr txBox="1">
            <a:spLocks noGrp="1"/>
          </p:cNvSpPr>
          <p:nvPr>
            <p:ph type="body" idx="1"/>
          </p:nvPr>
        </p:nvSpPr>
        <p:spPr>
          <a:xfrm>
            <a:off x="5815914" y="1220586"/>
            <a:ext cx="3128881" cy="4544930"/>
          </a:xfrm>
          <a:prstGeom prst="rect">
            <a:avLst/>
          </a:prstGeom>
        </p:spPr>
        <p:txBody>
          <a:bodyPr spcFirstLastPara="1" wrap="square" lIns="91425" tIns="91425" rIns="91425" bIns="91425" anchor="t" anchorCtr="0">
            <a:noAutofit/>
          </a:bodyPr>
          <a:lstStyle/>
          <a:p>
            <a:pPr indent="-457200">
              <a:buClr>
                <a:schemeClr val="dk1"/>
              </a:buClr>
              <a:buSzPts val="1100"/>
            </a:pPr>
            <a:r>
              <a:rPr lang="en-US" sz="1600" dirty="0">
                <a:latin typeface="Lora" panose="020B0604020202020204" charset="0"/>
              </a:rPr>
              <a:t>8 cores (7 close)</a:t>
            </a:r>
          </a:p>
          <a:p>
            <a:pPr indent="-457200">
              <a:buClr>
                <a:schemeClr val="dk1"/>
              </a:buClr>
              <a:buSzPts val="1100"/>
            </a:pPr>
            <a:r>
              <a:rPr lang="en-US" sz="1600" dirty="0">
                <a:latin typeface="Lora" panose="020B0604020202020204" charset="0"/>
              </a:rPr>
              <a:t>2 outcrops</a:t>
            </a:r>
          </a:p>
          <a:p>
            <a:pPr indent="-457200">
              <a:buClr>
                <a:schemeClr val="dk1"/>
              </a:buClr>
              <a:buSzPts val="1100"/>
            </a:pPr>
            <a:r>
              <a:rPr lang="en-US" sz="1600" dirty="0">
                <a:latin typeface="Lora" panose="020B0604020202020204" charset="0"/>
              </a:rPr>
              <a:t>6 Regional Cored wells from Harbor (2011)</a:t>
            </a:r>
          </a:p>
          <a:p>
            <a:pPr indent="-457200">
              <a:buClr>
                <a:schemeClr val="dk1"/>
              </a:buClr>
              <a:buSzPts val="1100"/>
            </a:pPr>
            <a:r>
              <a:rPr lang="en-US" sz="1600" dirty="0">
                <a:latin typeface="Lora" panose="020B0604020202020204" charset="0"/>
              </a:rPr>
              <a:t>Core Analysis using, XRD, XFR, and logs</a:t>
            </a:r>
          </a:p>
          <a:p>
            <a:pPr marL="0" indent="0">
              <a:buClr>
                <a:schemeClr val="dk1"/>
              </a:buClr>
              <a:buSzPts val="1100"/>
              <a:buNone/>
            </a:pPr>
            <a:endParaRPr sz="1600" dirty="0">
              <a:latin typeface="Lora" panose="020B0604020202020204" charset="0"/>
            </a:endParaRPr>
          </a:p>
        </p:txBody>
      </p:sp>
      <p:pic>
        <p:nvPicPr>
          <p:cNvPr id="3" name="Picture 2">
            <a:extLst>
              <a:ext uri="{FF2B5EF4-FFF2-40B4-BE49-F238E27FC236}">
                <a16:creationId xmlns:a16="http://schemas.microsoft.com/office/drawing/2014/main" id="{7CA24EEF-135C-46F0-8FCD-28A93D6E6A2E}"/>
              </a:ext>
            </a:extLst>
          </p:cNvPr>
          <p:cNvPicPr>
            <a:picLocks noChangeAspect="1"/>
          </p:cNvPicPr>
          <p:nvPr/>
        </p:nvPicPr>
        <p:blipFill>
          <a:blip r:embed="rId3"/>
          <a:stretch>
            <a:fillRect/>
          </a:stretch>
        </p:blipFill>
        <p:spPr>
          <a:xfrm>
            <a:off x="204190" y="815546"/>
            <a:ext cx="5611724" cy="3934305"/>
          </a:xfrm>
          <a:prstGeom prst="rect">
            <a:avLst/>
          </a:prstGeom>
        </p:spPr>
      </p:pic>
    </p:spTree>
    <p:extLst>
      <p:ext uri="{BB962C8B-B14F-4D97-AF65-F5344CB8AC3E}">
        <p14:creationId xmlns:p14="http://schemas.microsoft.com/office/powerpoint/2010/main" val="3168612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307367" y="196849"/>
            <a:ext cx="3878400" cy="435600"/>
          </a:xfrm>
          <a:prstGeom prst="rect">
            <a:avLst/>
          </a:prstGeom>
        </p:spPr>
        <p:txBody>
          <a:bodyPr spcFirstLastPara="1" wrap="square" lIns="91425" tIns="91425" rIns="91425" bIns="91425" anchor="ctr" anchorCtr="0">
            <a:noAutofit/>
          </a:bodyPr>
          <a:lstStyle/>
          <a:p>
            <a:pPr lvl="0"/>
            <a:r>
              <a:rPr lang="en-US" dirty="0"/>
              <a:t>Results (facies)</a:t>
            </a:r>
            <a:endParaRPr dirty="0">
              <a:highlight>
                <a:srgbClr val="FFCD00"/>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8" name="Google Shape;125;p17">
            <a:extLst>
              <a:ext uri="{FF2B5EF4-FFF2-40B4-BE49-F238E27FC236}">
                <a16:creationId xmlns:a16="http://schemas.microsoft.com/office/drawing/2014/main" id="{17F9A5BB-792A-40E1-8736-F2AAF278C237}"/>
              </a:ext>
            </a:extLst>
          </p:cNvPr>
          <p:cNvSpPr txBox="1">
            <a:spLocks noGrp="1"/>
          </p:cNvSpPr>
          <p:nvPr>
            <p:ph type="body" idx="1"/>
          </p:nvPr>
        </p:nvSpPr>
        <p:spPr>
          <a:xfrm>
            <a:off x="486031" y="1476505"/>
            <a:ext cx="4950941" cy="3902802"/>
          </a:xfrm>
          <a:prstGeom prst="rect">
            <a:avLst/>
          </a:prstGeom>
        </p:spPr>
        <p:txBody>
          <a:bodyPr spcFirstLastPara="1" wrap="square" lIns="91425" tIns="91425" rIns="91425" bIns="91425" anchor="t" anchorCtr="0">
            <a:noAutofit/>
          </a:bodyPr>
          <a:lstStyle/>
          <a:p>
            <a:pPr marL="0" lvl="0" indent="0">
              <a:buNone/>
            </a:pPr>
            <a:r>
              <a:rPr lang="en-US" sz="1600" dirty="0">
                <a:latin typeface="Lora" panose="020B0604020202020204" charset="0"/>
              </a:rPr>
              <a:t>(1) massive argillaceous mudrock, </a:t>
            </a:r>
          </a:p>
          <a:p>
            <a:pPr marL="0" lvl="0" indent="0">
              <a:buNone/>
            </a:pPr>
            <a:r>
              <a:rPr lang="en-US" sz="1600" dirty="0">
                <a:latin typeface="Lora" panose="020B0604020202020204" charset="0"/>
              </a:rPr>
              <a:t>(2) massive foraminiferal calcareous mudrock, </a:t>
            </a:r>
          </a:p>
          <a:p>
            <a:pPr marL="0" lvl="0" indent="0">
              <a:buNone/>
            </a:pPr>
            <a:r>
              <a:rPr lang="en-US" sz="1600" dirty="0">
                <a:latin typeface="Lora" panose="020B0604020202020204" charset="0"/>
              </a:rPr>
              <a:t>(3) laminated calcareous foraminiferal lime mudstone,</a:t>
            </a:r>
          </a:p>
          <a:p>
            <a:pPr marL="0" lvl="0" indent="0">
              <a:buNone/>
            </a:pPr>
            <a:r>
              <a:rPr lang="en-US" sz="1600" dirty="0">
                <a:latin typeface="Lora" panose="020B0604020202020204" charset="0"/>
              </a:rPr>
              <a:t>(4) laminated foraminiferal wackestone, </a:t>
            </a:r>
          </a:p>
          <a:p>
            <a:pPr marL="0" lvl="0" indent="0">
              <a:buNone/>
            </a:pPr>
            <a:r>
              <a:rPr lang="en-US" sz="1600" dirty="0">
                <a:latin typeface="Lora" panose="020B0604020202020204" charset="0"/>
              </a:rPr>
              <a:t>(5) cross-laminated foraminiferal packstone–grainstone, </a:t>
            </a:r>
          </a:p>
          <a:p>
            <a:pPr marL="0" lvl="0" indent="0">
              <a:buNone/>
            </a:pPr>
            <a:r>
              <a:rPr lang="en-US" sz="1600" dirty="0">
                <a:latin typeface="Lora" panose="020B0604020202020204" charset="0"/>
              </a:rPr>
              <a:t>(6) massive bentonitic claystone, and </a:t>
            </a:r>
          </a:p>
          <a:p>
            <a:pPr marL="0" lvl="0" indent="0">
              <a:buNone/>
            </a:pPr>
            <a:r>
              <a:rPr lang="en-US" sz="1600" dirty="0">
                <a:latin typeface="Lora" panose="020B0604020202020204" charset="0"/>
              </a:rPr>
              <a:t>(7) nodular foraminiferal packstone–grainstone.</a:t>
            </a:r>
            <a:endParaRPr sz="1600" dirty="0">
              <a:latin typeface="Lora" panose="020B0604020202020204" charset="0"/>
            </a:endParaRPr>
          </a:p>
        </p:txBody>
      </p:sp>
    </p:spTree>
    <p:extLst>
      <p:ext uri="{BB962C8B-B14F-4D97-AF65-F5344CB8AC3E}">
        <p14:creationId xmlns:p14="http://schemas.microsoft.com/office/powerpoint/2010/main" val="1792134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307367" y="196849"/>
            <a:ext cx="3878400" cy="435600"/>
          </a:xfrm>
          <a:prstGeom prst="rect">
            <a:avLst/>
          </a:prstGeom>
        </p:spPr>
        <p:txBody>
          <a:bodyPr spcFirstLastPara="1" wrap="square" lIns="91425" tIns="91425" rIns="91425" bIns="91425" anchor="ctr" anchorCtr="0">
            <a:noAutofit/>
          </a:bodyPr>
          <a:lstStyle/>
          <a:p>
            <a:pPr lvl="0"/>
            <a:r>
              <a:rPr lang="en-US" dirty="0"/>
              <a:t>Results (facies)</a:t>
            </a:r>
            <a:endParaRPr dirty="0">
              <a:highlight>
                <a:srgbClr val="FFCD00"/>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5" name="Picture 4">
            <a:extLst>
              <a:ext uri="{FF2B5EF4-FFF2-40B4-BE49-F238E27FC236}">
                <a16:creationId xmlns:a16="http://schemas.microsoft.com/office/drawing/2014/main" id="{C22D09A0-A85C-464C-AF9C-365F23AB158D}"/>
              </a:ext>
            </a:extLst>
          </p:cNvPr>
          <p:cNvPicPr>
            <a:picLocks noChangeAspect="1"/>
          </p:cNvPicPr>
          <p:nvPr/>
        </p:nvPicPr>
        <p:blipFill>
          <a:blip r:embed="rId3"/>
          <a:stretch>
            <a:fillRect/>
          </a:stretch>
        </p:blipFill>
        <p:spPr>
          <a:xfrm>
            <a:off x="4185767" y="-8286"/>
            <a:ext cx="891657" cy="4758137"/>
          </a:xfrm>
          <a:prstGeom prst="rect">
            <a:avLst/>
          </a:prstGeom>
        </p:spPr>
      </p:pic>
      <p:sp>
        <p:nvSpPr>
          <p:cNvPr id="9" name="Google Shape;125;p17">
            <a:extLst>
              <a:ext uri="{FF2B5EF4-FFF2-40B4-BE49-F238E27FC236}">
                <a16:creationId xmlns:a16="http://schemas.microsoft.com/office/drawing/2014/main" id="{1FC6ACC5-7755-41F8-97B5-169A35DF60AE}"/>
              </a:ext>
            </a:extLst>
          </p:cNvPr>
          <p:cNvSpPr txBox="1">
            <a:spLocks noGrp="1"/>
          </p:cNvSpPr>
          <p:nvPr>
            <p:ph type="body" idx="1"/>
          </p:nvPr>
        </p:nvSpPr>
        <p:spPr>
          <a:xfrm>
            <a:off x="5338120" y="1368867"/>
            <a:ext cx="3501080" cy="4544930"/>
          </a:xfrm>
          <a:prstGeom prst="rect">
            <a:avLst/>
          </a:prstGeom>
        </p:spPr>
        <p:txBody>
          <a:bodyPr spcFirstLastPara="1" wrap="square" lIns="91425" tIns="91425" rIns="91425" bIns="91425" anchor="t" anchorCtr="0">
            <a:noAutofit/>
          </a:bodyPr>
          <a:lstStyle/>
          <a:p>
            <a:pPr indent="-457200">
              <a:buClr>
                <a:schemeClr val="dk1"/>
              </a:buClr>
              <a:buSzPts val="1100"/>
            </a:pPr>
            <a:r>
              <a:rPr lang="en-US" sz="1600" dirty="0">
                <a:latin typeface="Lora" panose="020B0604020202020204" charset="0"/>
              </a:rPr>
              <a:t>Eagle ford divided into 4 units</a:t>
            </a:r>
          </a:p>
          <a:p>
            <a:pPr indent="-457200">
              <a:buClr>
                <a:schemeClr val="dk1"/>
              </a:buClr>
              <a:buSzPts val="1100"/>
            </a:pPr>
            <a:r>
              <a:rPr lang="en-US" sz="1600" dirty="0">
                <a:latin typeface="Lora" panose="020B0604020202020204" charset="0"/>
              </a:rPr>
              <a:t>1. Pepper shale</a:t>
            </a:r>
          </a:p>
          <a:p>
            <a:pPr indent="-457200">
              <a:buClr>
                <a:schemeClr val="dk1"/>
              </a:buClr>
              <a:buSzPts val="1100"/>
            </a:pPr>
            <a:r>
              <a:rPr lang="en-US" sz="1600" dirty="0">
                <a:latin typeface="Lora" panose="020B0604020202020204" charset="0"/>
              </a:rPr>
              <a:t>2. Unnamed unit</a:t>
            </a:r>
          </a:p>
          <a:p>
            <a:pPr indent="-457200">
              <a:buClr>
                <a:schemeClr val="dk1"/>
              </a:buClr>
              <a:buSzPts val="1100"/>
            </a:pPr>
            <a:r>
              <a:rPr lang="en-US" sz="1600" dirty="0">
                <a:latin typeface="Lora" panose="020B0604020202020204" charset="0"/>
              </a:rPr>
              <a:t>3. Bouldin Member</a:t>
            </a:r>
          </a:p>
          <a:p>
            <a:pPr indent="-457200">
              <a:buClr>
                <a:schemeClr val="dk1"/>
              </a:buClr>
              <a:buSzPts val="1100"/>
            </a:pPr>
            <a:r>
              <a:rPr lang="en-US" sz="1600" dirty="0">
                <a:latin typeface="Lora" panose="020B0604020202020204" charset="0"/>
              </a:rPr>
              <a:t>4. South Bosque Formation</a:t>
            </a:r>
          </a:p>
          <a:p>
            <a:pPr marL="0" indent="0">
              <a:buClr>
                <a:schemeClr val="dk1"/>
              </a:buClr>
              <a:buSzPts val="1100"/>
              <a:buNone/>
            </a:pPr>
            <a:endParaRPr sz="1600" dirty="0">
              <a:latin typeface="Lora" panose="020B0604020202020204" charset="0"/>
            </a:endParaRPr>
          </a:p>
          <a:p>
            <a:pPr marL="0" lvl="0" indent="0" algn="l" rtl="0">
              <a:spcBef>
                <a:spcPts val="600"/>
              </a:spcBef>
              <a:spcAft>
                <a:spcPts val="0"/>
              </a:spcAft>
              <a:buNone/>
            </a:pPr>
            <a:endParaRPr sz="1600" dirty="0">
              <a:latin typeface="Lora" panose="020B0604020202020204" charset="0"/>
            </a:endParaRPr>
          </a:p>
        </p:txBody>
      </p:sp>
      <p:sp>
        <p:nvSpPr>
          <p:cNvPr id="10" name="Rectangle 9">
            <a:extLst>
              <a:ext uri="{FF2B5EF4-FFF2-40B4-BE49-F238E27FC236}">
                <a16:creationId xmlns:a16="http://schemas.microsoft.com/office/drawing/2014/main" id="{F479F6FE-FE89-4C99-92C4-70F97B24B632}"/>
              </a:ext>
            </a:extLst>
          </p:cNvPr>
          <p:cNvSpPr/>
          <p:nvPr/>
        </p:nvSpPr>
        <p:spPr>
          <a:xfrm>
            <a:off x="142466" y="4835723"/>
            <a:ext cx="5195654" cy="307777"/>
          </a:xfrm>
          <a:prstGeom prst="rect">
            <a:avLst/>
          </a:prstGeom>
        </p:spPr>
        <p:txBody>
          <a:bodyPr wrap="none">
            <a:spAutoFit/>
          </a:bodyPr>
          <a:lstStyle/>
          <a:p>
            <a:pPr algn="ctr"/>
            <a:r>
              <a:rPr lang="en-US" i="1" dirty="0">
                <a:latin typeface="Cambria" panose="02040503050406030204" pitchFamily="18" charset="0"/>
                <a:ea typeface="Cambria" panose="02040503050406030204" pitchFamily="18" charset="0"/>
              </a:rPr>
              <a:t>Figure 4. </a:t>
            </a:r>
            <a:r>
              <a:rPr lang="en-US" dirty="0">
                <a:latin typeface="Cambria" panose="02040503050406030204" pitchFamily="18" charset="0"/>
                <a:ea typeface="Cambria" panose="02040503050406030204" pitchFamily="18" charset="0"/>
              </a:rPr>
              <a:t>Stratigraphic Sequence(</a:t>
            </a:r>
            <a:r>
              <a:rPr lang="en-US" dirty="0">
                <a:latin typeface="Times New Roman" panose="02020603050405020304" pitchFamily="18" charset="0"/>
                <a:ea typeface="SimSun" panose="02010600030101010101" pitchFamily="2" charset="-122"/>
              </a:rPr>
              <a:t>Fairbanks, Ruppel &amp; Rowe, 2016</a:t>
            </a:r>
            <a:r>
              <a:rPr lang="en-US"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541204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307366" y="196848"/>
            <a:ext cx="4569433" cy="486893"/>
          </a:xfrm>
          <a:prstGeom prst="rect">
            <a:avLst/>
          </a:prstGeom>
        </p:spPr>
        <p:txBody>
          <a:bodyPr spcFirstLastPara="1" wrap="square" lIns="91425" tIns="91425" rIns="91425" bIns="91425" anchor="ctr" anchorCtr="0">
            <a:noAutofit/>
          </a:bodyPr>
          <a:lstStyle/>
          <a:p>
            <a:pPr lvl="0"/>
            <a:r>
              <a:rPr lang="en-US" dirty="0"/>
              <a:t>Results (facies and Stratigraphy)</a:t>
            </a:r>
            <a:endParaRPr dirty="0">
              <a:highlight>
                <a:srgbClr val="FFCD00"/>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8" name="Google Shape;125;p17">
            <a:extLst>
              <a:ext uri="{FF2B5EF4-FFF2-40B4-BE49-F238E27FC236}">
                <a16:creationId xmlns:a16="http://schemas.microsoft.com/office/drawing/2014/main" id="{17F9A5BB-792A-40E1-8736-F2AAF278C237}"/>
              </a:ext>
            </a:extLst>
          </p:cNvPr>
          <p:cNvSpPr txBox="1">
            <a:spLocks noGrp="1"/>
          </p:cNvSpPr>
          <p:nvPr>
            <p:ph type="body" idx="1"/>
          </p:nvPr>
        </p:nvSpPr>
        <p:spPr>
          <a:xfrm>
            <a:off x="518983" y="1402365"/>
            <a:ext cx="4950941" cy="3902802"/>
          </a:xfrm>
          <a:prstGeom prst="rect">
            <a:avLst/>
          </a:prstGeom>
        </p:spPr>
        <p:txBody>
          <a:bodyPr spcFirstLastPara="1" wrap="square" lIns="91425" tIns="91425" rIns="91425" bIns="91425" anchor="t" anchorCtr="0">
            <a:noAutofit/>
          </a:bodyPr>
          <a:lstStyle/>
          <a:p>
            <a:pPr marL="0" lvl="0" indent="0">
              <a:buNone/>
            </a:pPr>
            <a:r>
              <a:rPr lang="en-US" sz="1600" dirty="0">
                <a:latin typeface="Lora" panose="020B0604020202020204" charset="0"/>
              </a:rPr>
              <a:t>(1) massive argillaceous mudrock, </a:t>
            </a:r>
          </a:p>
          <a:p>
            <a:pPr marL="0" lvl="0" indent="0">
              <a:buNone/>
            </a:pPr>
            <a:r>
              <a:rPr lang="en-US" sz="1600" dirty="0">
                <a:latin typeface="Lora" panose="020B0604020202020204" charset="0"/>
              </a:rPr>
              <a:t>(2) massive foraminiferal calcareous mudrock, </a:t>
            </a:r>
          </a:p>
          <a:p>
            <a:pPr marL="0" lvl="0" indent="0">
              <a:buNone/>
            </a:pPr>
            <a:r>
              <a:rPr lang="en-US" sz="1600" dirty="0">
                <a:latin typeface="Lora" panose="020B0604020202020204" charset="0"/>
              </a:rPr>
              <a:t>(3) laminated calcareous foraminiferal lime mudstone,</a:t>
            </a:r>
          </a:p>
          <a:p>
            <a:pPr marL="0" lvl="0" indent="0">
              <a:buNone/>
            </a:pPr>
            <a:r>
              <a:rPr lang="en-US" sz="1600" dirty="0">
                <a:latin typeface="Lora" panose="020B0604020202020204" charset="0"/>
              </a:rPr>
              <a:t>(4) laminated foraminiferal wackestone, </a:t>
            </a:r>
          </a:p>
          <a:p>
            <a:pPr marL="0" lvl="0" indent="0">
              <a:buNone/>
            </a:pPr>
            <a:r>
              <a:rPr lang="en-US" sz="1600" dirty="0">
                <a:latin typeface="Lora" panose="020B0604020202020204" charset="0"/>
              </a:rPr>
              <a:t>(5) cross-laminated foraminiferal packstone–grainstone, </a:t>
            </a:r>
          </a:p>
          <a:p>
            <a:pPr marL="0" lvl="0" indent="0">
              <a:buNone/>
            </a:pPr>
            <a:r>
              <a:rPr lang="en-US" sz="1600" dirty="0">
                <a:latin typeface="Lora" panose="020B0604020202020204" charset="0"/>
              </a:rPr>
              <a:t>(6) massive bentonitic claystone, and </a:t>
            </a:r>
          </a:p>
          <a:p>
            <a:pPr marL="0" lvl="0" indent="0">
              <a:buNone/>
            </a:pPr>
            <a:r>
              <a:rPr lang="en-US" sz="1600" dirty="0">
                <a:latin typeface="Lora" panose="020B0604020202020204" charset="0"/>
              </a:rPr>
              <a:t>(7) nodular foraminiferal packstone–grainstone.</a:t>
            </a:r>
            <a:endParaRPr sz="1600" dirty="0">
              <a:latin typeface="Lora" panose="020B0604020202020204" charset="0"/>
            </a:endParaRPr>
          </a:p>
        </p:txBody>
      </p:sp>
      <p:pic>
        <p:nvPicPr>
          <p:cNvPr id="2" name="Picture 1">
            <a:extLst>
              <a:ext uri="{FF2B5EF4-FFF2-40B4-BE49-F238E27FC236}">
                <a16:creationId xmlns:a16="http://schemas.microsoft.com/office/drawing/2014/main" id="{C1B7AE7D-0031-45F3-9699-3F954592D43C}"/>
              </a:ext>
            </a:extLst>
          </p:cNvPr>
          <p:cNvPicPr>
            <a:picLocks noChangeAspect="1"/>
          </p:cNvPicPr>
          <p:nvPr/>
        </p:nvPicPr>
        <p:blipFill>
          <a:blip r:embed="rId3"/>
          <a:stretch>
            <a:fillRect/>
          </a:stretch>
        </p:blipFill>
        <p:spPr>
          <a:xfrm>
            <a:off x="7068414" y="88750"/>
            <a:ext cx="891657" cy="4758137"/>
          </a:xfrm>
          <a:prstGeom prst="rect">
            <a:avLst/>
          </a:prstGeom>
        </p:spPr>
      </p:pic>
      <p:cxnSp>
        <p:nvCxnSpPr>
          <p:cNvPr id="6" name="Connector: Elbow 5">
            <a:extLst>
              <a:ext uri="{FF2B5EF4-FFF2-40B4-BE49-F238E27FC236}">
                <a16:creationId xmlns:a16="http://schemas.microsoft.com/office/drawing/2014/main" id="{4694B84F-1684-4E4B-AFBA-B1B728C6BB6C}"/>
              </a:ext>
            </a:extLst>
          </p:cNvPr>
          <p:cNvCxnSpPr>
            <a:cxnSpLocks/>
          </p:cNvCxnSpPr>
          <p:nvPr/>
        </p:nvCxnSpPr>
        <p:spPr>
          <a:xfrm>
            <a:off x="3863546" y="1655806"/>
            <a:ext cx="3336324" cy="2677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FF105DF-C541-4AF9-98B9-2B802B5A646E}"/>
              </a:ext>
            </a:extLst>
          </p:cNvPr>
          <p:cNvCxnSpPr/>
          <p:nvPr/>
        </p:nvCxnSpPr>
        <p:spPr>
          <a:xfrm>
            <a:off x="5000368" y="1977081"/>
            <a:ext cx="2364259" cy="1820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518FCBB-BB91-4871-835B-6F2ABE9EE69B}"/>
              </a:ext>
            </a:extLst>
          </p:cNvPr>
          <p:cNvCxnSpPr/>
          <p:nvPr/>
        </p:nvCxnSpPr>
        <p:spPr>
          <a:xfrm flipV="1">
            <a:off x="5173362" y="1837038"/>
            <a:ext cx="2092411" cy="115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01EBD9-95F8-4D4B-AAD1-EE785A49CDAB}"/>
              </a:ext>
            </a:extLst>
          </p:cNvPr>
          <p:cNvCxnSpPr/>
          <p:nvPr/>
        </p:nvCxnSpPr>
        <p:spPr>
          <a:xfrm>
            <a:off x="4728519" y="2331308"/>
            <a:ext cx="2636108" cy="1556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B6BFE0A-698F-44E9-9D46-D046D50DD1BB}"/>
              </a:ext>
            </a:extLst>
          </p:cNvPr>
          <p:cNvCxnSpPr/>
          <p:nvPr/>
        </p:nvCxnSpPr>
        <p:spPr>
          <a:xfrm flipV="1">
            <a:off x="4876800" y="1977081"/>
            <a:ext cx="2388973" cy="28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55D3D7-D18C-4F15-8278-8BE8C6868B02}"/>
              </a:ext>
            </a:extLst>
          </p:cNvPr>
          <p:cNvCxnSpPr/>
          <p:nvPr/>
        </p:nvCxnSpPr>
        <p:spPr>
          <a:xfrm>
            <a:off x="4456670" y="2932670"/>
            <a:ext cx="290795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83303B8-5AD4-440C-8AE5-7CB44B6B8D30}"/>
              </a:ext>
            </a:extLst>
          </p:cNvPr>
          <p:cNvCxnSpPr/>
          <p:nvPr/>
        </p:nvCxnSpPr>
        <p:spPr>
          <a:xfrm flipV="1">
            <a:off x="4934465" y="3048000"/>
            <a:ext cx="2496065" cy="2883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08C2F70-8934-402A-B142-018A5141347A}"/>
              </a:ext>
            </a:extLst>
          </p:cNvPr>
          <p:cNvCxnSpPr/>
          <p:nvPr/>
        </p:nvCxnSpPr>
        <p:spPr>
          <a:xfrm flipV="1">
            <a:off x="4185767" y="3196281"/>
            <a:ext cx="3310665" cy="5272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B7412DF-AFBB-4F96-874C-257B90ED9691}"/>
              </a:ext>
            </a:extLst>
          </p:cNvPr>
          <p:cNvCxnSpPr/>
          <p:nvPr/>
        </p:nvCxnSpPr>
        <p:spPr>
          <a:xfrm flipV="1">
            <a:off x="5173362" y="2710249"/>
            <a:ext cx="2191265" cy="13921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187B036-38B0-4870-BF42-66D4808BC89C}"/>
              </a:ext>
            </a:extLst>
          </p:cNvPr>
          <p:cNvSpPr/>
          <p:nvPr/>
        </p:nvSpPr>
        <p:spPr>
          <a:xfrm>
            <a:off x="2398143" y="4819135"/>
            <a:ext cx="5195654" cy="307777"/>
          </a:xfrm>
          <a:prstGeom prst="rect">
            <a:avLst/>
          </a:prstGeom>
        </p:spPr>
        <p:txBody>
          <a:bodyPr wrap="none">
            <a:spAutoFit/>
          </a:bodyPr>
          <a:lstStyle/>
          <a:p>
            <a:pPr algn="ctr"/>
            <a:r>
              <a:rPr lang="en-US" i="1" dirty="0">
                <a:latin typeface="Cambria" panose="02040503050406030204" pitchFamily="18" charset="0"/>
                <a:ea typeface="Cambria" panose="02040503050406030204" pitchFamily="18" charset="0"/>
              </a:rPr>
              <a:t>Figure 4. </a:t>
            </a:r>
            <a:r>
              <a:rPr lang="en-US" dirty="0">
                <a:latin typeface="Cambria" panose="02040503050406030204" pitchFamily="18" charset="0"/>
                <a:ea typeface="Cambria" panose="02040503050406030204" pitchFamily="18" charset="0"/>
              </a:rPr>
              <a:t>Stratigraphic Sequence(</a:t>
            </a:r>
            <a:r>
              <a:rPr lang="en-US" dirty="0">
                <a:latin typeface="Times New Roman" panose="02020603050405020304" pitchFamily="18" charset="0"/>
                <a:ea typeface="SimSun" panose="02010600030101010101" pitchFamily="2" charset="-122"/>
              </a:rPr>
              <a:t>Fairbanks, Ruppel &amp; Rowe, 2016</a:t>
            </a:r>
            <a:r>
              <a:rPr lang="en-US"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4280739429"/>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TotalTime>
  <Words>806</Words>
  <Application>Microsoft Office PowerPoint</Application>
  <PresentationFormat>On-screen Show (16:9)</PresentationFormat>
  <Paragraphs>131</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Lora</vt:lpstr>
      <vt:lpstr>Arial</vt:lpstr>
      <vt:lpstr>Quattrocento Sans</vt:lpstr>
      <vt:lpstr>Times New Roman</vt:lpstr>
      <vt:lpstr>Cambria</vt:lpstr>
      <vt:lpstr>Viola template</vt:lpstr>
      <vt:lpstr>High-resolution stratigraphy and facies architecture of the Upper Cretaceous (Cenomanian-Turonian) Eagle Ford Group, Central Texas</vt:lpstr>
      <vt:lpstr>Table of Contents</vt:lpstr>
      <vt:lpstr>Eagle Ford Formation</vt:lpstr>
      <vt:lpstr>Eagle Ford Formation</vt:lpstr>
      <vt:lpstr>Study Area</vt:lpstr>
      <vt:lpstr>Study Area</vt:lpstr>
      <vt:lpstr>Results (facies)</vt:lpstr>
      <vt:lpstr>Results (facies)</vt:lpstr>
      <vt:lpstr>Results (facies and Stratigraphy)</vt:lpstr>
      <vt:lpstr>Cyclicity and Facies Continuity</vt:lpstr>
      <vt:lpstr>Chemostratigraphic Analysis</vt:lpstr>
      <vt:lpstr>Regional cored surface wells correlation </vt:lpstr>
      <vt:lpstr>Gama Ray and TOC Correlations</vt:lpstr>
      <vt:lpstr>Discussion:</vt:lpstr>
      <vt:lpstr>Definitions:</vt:lpstr>
      <vt:lpstr>Relevance to Oil Industry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High-resolution stratigraphy and facies architecture of the Upper Cretaceous (Cenomanian-Turonian) Eagle Ford Group, Central Texas</dc:title>
  <dc:creator>ahad momin</dc:creator>
  <cp:lastModifiedBy>ahad momin</cp:lastModifiedBy>
  <cp:revision>37</cp:revision>
  <dcterms:modified xsi:type="dcterms:W3CDTF">2019-08-13T18:53:29Z</dcterms:modified>
</cp:coreProperties>
</file>