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9" r:id="rId3"/>
    <p:sldId id="280" r:id="rId4"/>
    <p:sldId id="281" r:id="rId5"/>
    <p:sldId id="278" r:id="rId6"/>
    <p:sldId id="261" r:id="rId7"/>
    <p:sldId id="264" r:id="rId8"/>
    <p:sldId id="263" r:id="rId9"/>
    <p:sldId id="265" r:id="rId10"/>
    <p:sldId id="282" r:id="rId11"/>
    <p:sldId id="266" r:id="rId12"/>
    <p:sldId id="267" r:id="rId13"/>
    <p:sldId id="268" r:id="rId14"/>
    <p:sldId id="269" r:id="rId15"/>
    <p:sldId id="270" r:id="rId16"/>
    <p:sldId id="283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2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A343-567F-491E-88BE-7A28EF98206E}" type="datetimeFigureOut">
              <a:rPr lang="fr-FR" smtClean="0"/>
              <a:t>02/03/2025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7305-A191-469C-8B05-B348AD76F4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12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A343-567F-491E-88BE-7A28EF98206E}" type="datetimeFigureOut">
              <a:rPr lang="fr-FR" smtClean="0"/>
              <a:t>02/03/2025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7305-A191-469C-8B05-B348AD76F4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3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A343-567F-491E-88BE-7A28EF98206E}" type="datetimeFigureOut">
              <a:rPr lang="fr-FR" smtClean="0"/>
              <a:t>02/03/2025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7305-A191-469C-8B05-B348AD76F4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52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A343-567F-491E-88BE-7A28EF98206E}" type="datetimeFigureOut">
              <a:rPr lang="fr-FR" smtClean="0"/>
              <a:t>02/03/2025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7305-A191-469C-8B05-B348AD76F4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17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A343-567F-491E-88BE-7A28EF98206E}" type="datetimeFigureOut">
              <a:rPr lang="fr-FR" smtClean="0"/>
              <a:t>02/03/2025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7305-A191-469C-8B05-B348AD76F4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188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A343-567F-491E-88BE-7A28EF98206E}" type="datetimeFigureOut">
              <a:rPr lang="fr-FR" smtClean="0"/>
              <a:t>02/03/2025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7305-A191-469C-8B05-B348AD76F4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403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A343-567F-491E-88BE-7A28EF98206E}" type="datetimeFigureOut">
              <a:rPr lang="fr-FR" smtClean="0"/>
              <a:t>02/03/2025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7305-A191-469C-8B05-B348AD76F4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020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A343-567F-491E-88BE-7A28EF98206E}" type="datetimeFigureOut">
              <a:rPr lang="fr-FR" smtClean="0"/>
              <a:t>02/03/2025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7305-A191-469C-8B05-B348AD76F4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10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A343-567F-491E-88BE-7A28EF98206E}" type="datetimeFigureOut">
              <a:rPr lang="fr-FR" smtClean="0"/>
              <a:t>02/03/2025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7305-A191-469C-8B05-B348AD76F4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7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A343-567F-491E-88BE-7A28EF98206E}" type="datetimeFigureOut">
              <a:rPr lang="fr-FR" smtClean="0"/>
              <a:t>02/03/2025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7305-A191-469C-8B05-B348AD76F4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06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EA343-567F-491E-88BE-7A28EF98206E}" type="datetimeFigureOut">
              <a:rPr lang="fr-FR" smtClean="0"/>
              <a:t>02/03/2025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7305-A191-469C-8B05-B348AD76F4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27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EA343-567F-491E-88BE-7A28EF98206E}" type="datetimeFigureOut">
              <a:rPr lang="fr-FR" smtClean="0"/>
              <a:t>02/03/2025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97305-A191-469C-8B05-B348AD76F4A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37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-332509" y="1379913"/>
            <a:ext cx="13034356" cy="9975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377535" y="3059359"/>
            <a:ext cx="9881064" cy="131916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Analyse des prix des montres de luxe Panerai</a:t>
            </a:r>
            <a:endParaRPr lang="fr-FR" sz="3200" b="1" dirty="0">
              <a:solidFill>
                <a:schemeClr val="accent1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2" name="ZoneTexte 7"/>
          <p:cNvSpPr txBox="1"/>
          <p:nvPr/>
        </p:nvSpPr>
        <p:spPr>
          <a:xfrm>
            <a:off x="4403784" y="4997034"/>
            <a:ext cx="38285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 smtClean="0">
                <a:latin typeface="Baskerville Old Face" panose="02020602080505020303" pitchFamily="18" charset="0"/>
              </a:rPr>
              <a:t>Abdelhak</a:t>
            </a:r>
            <a:r>
              <a:rPr lang="fr-FR" sz="2400" dirty="0" smtClean="0">
                <a:latin typeface="Baskerville Old Face" panose="02020602080505020303" pitchFamily="18" charset="0"/>
              </a:rPr>
              <a:t> </a:t>
            </a:r>
            <a:r>
              <a:rPr lang="fr-FR" sz="2400" dirty="0">
                <a:latin typeface="Baskerville Old Face" panose="02020602080505020303" pitchFamily="18" charset="0"/>
              </a:rPr>
              <a:t>EL </a:t>
            </a:r>
            <a:r>
              <a:rPr lang="fr-FR" sz="2400" dirty="0" smtClean="0">
                <a:latin typeface="Baskerville Old Face" panose="02020602080505020303" pitchFamily="18" charset="0"/>
              </a:rPr>
              <a:t>BIARI</a:t>
            </a:r>
          </a:p>
          <a:p>
            <a:pPr algn="ctr"/>
            <a:r>
              <a:rPr lang="fr-FR" sz="2400" dirty="0" smtClean="0">
                <a:latin typeface="Baskerville Old Face" panose="02020602080505020303" pitchFamily="18" charset="0"/>
              </a:rPr>
              <a:t>AI </a:t>
            </a:r>
            <a:r>
              <a:rPr lang="fr-FR" sz="2400" dirty="0" err="1" smtClean="0">
                <a:latin typeface="Baskerville Old Face" panose="02020602080505020303" pitchFamily="18" charset="0"/>
              </a:rPr>
              <a:t>Engineer</a:t>
            </a:r>
            <a:endParaRPr lang="fr-FR" sz="2400" dirty="0">
              <a:latin typeface="Baskerville Old Face" panose="02020602080505020303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136669" y="2127173"/>
            <a:ext cx="609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Data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 &amp; Data Challenge</a:t>
            </a:r>
            <a:endParaRPr lang="fr-FR" sz="2400" b="1" dirty="0">
              <a:solidFill>
                <a:schemeClr val="accent1">
                  <a:lumMod val="50000"/>
                </a:schemeClr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369" y="423264"/>
            <a:ext cx="8763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4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30817" y="1268750"/>
            <a:ext cx="14096874" cy="28968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74070" y="2301677"/>
            <a:ext cx="11087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800" b="1" dirty="0">
                <a:solidFill>
                  <a:schemeClr val="bg1"/>
                </a:solidFill>
                <a:latin typeface="Berlin Sans FB" panose="020E0602020502020306" pitchFamily="34" charset="0"/>
              </a:rPr>
              <a:t>2</a:t>
            </a:r>
            <a:r>
              <a:rPr lang="fr-FR" sz="4800" b="1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. Panerai-2025</a:t>
            </a:r>
          </a:p>
        </p:txBody>
      </p:sp>
    </p:spTree>
    <p:extLst>
      <p:ext uri="{BB962C8B-B14F-4D97-AF65-F5344CB8AC3E}">
        <p14:creationId xmlns:p14="http://schemas.microsoft.com/office/powerpoint/2010/main" val="145275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73769" y="700895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2. Panerai-2025</a:t>
            </a:r>
            <a:endParaRPr lang="fr-FR" sz="2000" dirty="0">
              <a:solidFill>
                <a:srgbClr val="FF0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3769" y="1065269"/>
            <a:ext cx="9529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2</a:t>
            </a: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.1. Les montres proposées aux prix les plus bas selon les pays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86506" y="1503910"/>
            <a:ext cx="503888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fr-FR" dirty="0">
                <a:latin typeface="Bahnschrift SemiBold" panose="020B0502040204020203" pitchFamily="34" charset="0"/>
              </a:rPr>
              <a:t>Montre</a:t>
            </a:r>
            <a:r>
              <a:rPr lang="en-US" dirty="0">
                <a:latin typeface="Bahnschrift SemiBold" panose="020B0502040204020203" pitchFamily="34" charset="0"/>
              </a:rPr>
              <a:t> 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Bold" panose="020B0502040204020203" pitchFamily="34" charset="0"/>
              </a:rPr>
              <a:t>Collection : LUMINOR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Bold" panose="020B0502040204020203" pitchFamily="34" charset="0"/>
              </a:rPr>
              <a:t>Reference : </a:t>
            </a:r>
            <a:r>
              <a:rPr lang="fr-FR" dirty="0">
                <a:latin typeface="Bahnschrift SemiBold" panose="020B0502040204020203" pitchFamily="34" charset="0"/>
              </a:rPr>
              <a:t>PAM00422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Bold" panose="020B0502040204020203" pitchFamily="34" charset="0"/>
              </a:rPr>
              <a:t>Prix : $</a:t>
            </a:r>
            <a:r>
              <a:rPr lang="fr-FR" dirty="0">
                <a:latin typeface="Bahnschrift SemiBold" panose="020B0502040204020203" pitchFamily="34" charset="0"/>
              </a:rPr>
              <a:t>11300.0</a:t>
            </a:r>
            <a:r>
              <a:rPr lang="en-US" dirty="0">
                <a:latin typeface="Bahnschrift SemiBold" panose="020B0502040204020203" pitchFamily="34" charset="0"/>
              </a:rPr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>
                <a:latin typeface="Bahnschrift SemiBold" panose="020B0502040204020203" pitchFamily="34" charset="0"/>
              </a:rPr>
              <a:t>Pays d'origine</a:t>
            </a:r>
            <a:r>
              <a:rPr lang="en-US" dirty="0">
                <a:latin typeface="Bahnschrift SemiBold" panose="020B0502040204020203" pitchFamily="34" charset="0"/>
              </a:rPr>
              <a:t> : </a:t>
            </a:r>
            <a:r>
              <a:rPr lang="fr-FR" dirty="0">
                <a:latin typeface="Bahnschrift SemiBold" panose="020B0502040204020203" pitchFamily="34" charset="0"/>
              </a:rPr>
              <a:t>USA</a:t>
            </a:r>
            <a:endParaRPr lang="en-US" dirty="0">
              <a:latin typeface="Bahnschrift SemiBold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Bahnschrift SemiBold" panose="020B0502040204020203" pitchFamily="34" charset="0"/>
            </a:endParaRPr>
          </a:p>
          <a:p>
            <a:pPr lvl="1"/>
            <a:r>
              <a:rPr lang="fr-FR" dirty="0">
                <a:latin typeface="Bahnschrift SemiBold" panose="020B0502040204020203" pitchFamily="34" charset="0"/>
              </a:rPr>
              <a:t>Montre</a:t>
            </a:r>
            <a:r>
              <a:rPr lang="en-US" dirty="0">
                <a:latin typeface="Bahnschrift SemiBold" panose="020B0502040204020203" pitchFamily="34" charset="0"/>
              </a:rPr>
              <a:t> 2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Bold" panose="020B0502040204020203" pitchFamily="34" charset="0"/>
              </a:rPr>
              <a:t>Collection : SUBMERSIBLE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Bold" panose="020B0502040204020203" pitchFamily="34" charset="0"/>
              </a:rPr>
              <a:t>Reference : </a:t>
            </a:r>
            <a:r>
              <a:rPr lang="fr-FR" dirty="0">
                <a:latin typeface="Bahnschrift SemiBold" panose="020B0502040204020203" pitchFamily="34" charset="0"/>
              </a:rPr>
              <a:t>PAM02692</a:t>
            </a:r>
            <a:endParaRPr lang="en-US" dirty="0">
              <a:latin typeface="Bahnschrift SemiBold" panose="020B0502040204020203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Bold" panose="020B0502040204020203" pitchFamily="34" charset="0"/>
              </a:rPr>
              <a:t>Prix : $</a:t>
            </a:r>
            <a:r>
              <a:rPr lang="fr-FR" dirty="0">
                <a:latin typeface="Bahnschrift SemiBold" panose="020B0502040204020203" pitchFamily="34" charset="0"/>
              </a:rPr>
              <a:t>14800.0</a:t>
            </a:r>
            <a:endParaRPr lang="en-US" dirty="0">
              <a:latin typeface="Bahnschrift SemiBold" panose="020B0502040204020203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>
                <a:latin typeface="Bahnschrift SemiBold" panose="020B0502040204020203" pitchFamily="34" charset="0"/>
              </a:rPr>
              <a:t>Pays d'origine</a:t>
            </a:r>
            <a:r>
              <a:rPr lang="en-US" dirty="0">
                <a:latin typeface="Bahnschrift SemiBold" panose="020B0502040204020203" pitchFamily="34" charset="0"/>
              </a:rPr>
              <a:t> : USA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Bahnschrift SemiBold" panose="020B0502040204020203" pitchFamily="34" charset="0"/>
            </a:endParaRPr>
          </a:p>
          <a:p>
            <a:pPr lvl="1"/>
            <a:r>
              <a:rPr lang="fr-FR" dirty="0">
                <a:latin typeface="Bahnschrift SemiBold" panose="020B0502040204020203" pitchFamily="34" charset="0"/>
              </a:rPr>
              <a:t>Montre</a:t>
            </a:r>
            <a:r>
              <a:rPr lang="en-US" dirty="0">
                <a:latin typeface="Bahnschrift SemiBold" panose="020B0502040204020203" pitchFamily="34" charset="0"/>
              </a:rPr>
              <a:t> 3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Bold" panose="020B0502040204020203" pitchFamily="34" charset="0"/>
              </a:rPr>
              <a:t>Collection : </a:t>
            </a:r>
            <a:r>
              <a:rPr lang="fr-FR" dirty="0" err="1">
                <a:latin typeface="Bahnschrift SemiBold" panose="020B0502040204020203" pitchFamily="34" charset="0"/>
              </a:rPr>
              <a:t>Luminor</a:t>
            </a:r>
            <a:r>
              <a:rPr lang="fr-FR" dirty="0">
                <a:latin typeface="Bahnschrift SemiBold" panose="020B0502040204020203" pitchFamily="34" charset="0"/>
              </a:rPr>
              <a:t> Due</a:t>
            </a:r>
            <a:endParaRPr lang="en-US" dirty="0">
              <a:latin typeface="Bahnschrift SemiBold" panose="020B0502040204020203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Bold" panose="020B0502040204020203" pitchFamily="34" charset="0"/>
              </a:rPr>
              <a:t>Reference : </a:t>
            </a:r>
            <a:r>
              <a:rPr lang="fr-FR" dirty="0">
                <a:latin typeface="Bahnschrift SemiBold" panose="020B0502040204020203" pitchFamily="34" charset="0"/>
              </a:rPr>
              <a:t>PAM01326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SemiBold" panose="020B0502040204020203" pitchFamily="34" charset="0"/>
              </a:rPr>
              <a:t>Prix : $</a:t>
            </a:r>
            <a:r>
              <a:rPr lang="fr-FR" dirty="0">
                <a:latin typeface="Bahnschrift SemiBold" panose="020B0502040204020203" pitchFamily="34" charset="0"/>
              </a:rPr>
              <a:t>37200.0</a:t>
            </a:r>
            <a:endParaRPr lang="en-US" dirty="0">
              <a:latin typeface="Bahnschrift SemiBold" panose="020B0502040204020203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>
                <a:latin typeface="Bahnschrift SemiBold" panose="020B0502040204020203" pitchFamily="34" charset="0"/>
              </a:rPr>
              <a:t>Pays d'origine</a:t>
            </a:r>
            <a:r>
              <a:rPr lang="en-US" dirty="0">
                <a:latin typeface="Bahnschrift SemiBold" panose="020B0502040204020203" pitchFamily="34" charset="0"/>
              </a:rPr>
              <a:t> : </a:t>
            </a:r>
            <a:r>
              <a:rPr lang="fr-FR" dirty="0">
                <a:latin typeface="Bahnschrift SemiBold" panose="020B0502040204020203" pitchFamily="34" charset="0"/>
              </a:rPr>
              <a:t>USA</a:t>
            </a:r>
            <a:endParaRPr lang="en-US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40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00" y="2402900"/>
            <a:ext cx="10540189" cy="262219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73769" y="700895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2. Panerai-2025</a:t>
            </a:r>
            <a:endParaRPr lang="fr-FR" sz="2000" dirty="0">
              <a:solidFill>
                <a:srgbClr val="FF0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3769" y="1065269"/>
            <a:ext cx="9529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2</a:t>
            </a: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.2. Les meilleures options de vente</a:t>
            </a:r>
            <a:endParaRPr lang="fr-FR" b="1" dirty="0">
              <a:solidFill>
                <a:schemeClr val="accent1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7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952750" y="3173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52750" y="3173254"/>
          <a:ext cx="6286500" cy="1656080"/>
        </p:xfrm>
        <a:graphic>
          <a:graphicData uri="http://schemas.openxmlformats.org/drawingml/2006/table">
            <a:tbl>
              <a:tblPr/>
              <a:tblGrid>
                <a:gridCol w="1924050">
                  <a:extLst>
                    <a:ext uri="{9D8B030D-6E8A-4147-A177-3AD203B41FA5}">
                      <a16:colId xmlns:a16="http://schemas.microsoft.com/office/drawing/2014/main" val="3672244542"/>
                    </a:ext>
                  </a:extLst>
                </a:gridCol>
                <a:gridCol w="4362450">
                  <a:extLst>
                    <a:ext uri="{9D8B030D-6E8A-4147-A177-3AD203B41FA5}">
                      <a16:colId xmlns:a16="http://schemas.microsoft.com/office/drawing/2014/main" val="13508705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Collection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Total profit by collection ($)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114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LUMINOR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143942.128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547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LUMINOR-DUE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43003.756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856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RADIOMIR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78308.361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724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SUBMERSIBLE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142909.883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735908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952750" y="3173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19080" y="1917488"/>
            <a:ext cx="76878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erlin Sans FB" panose="020E0602020502020306" pitchFamily="34" charset="0"/>
              </a:rPr>
              <a:t>Total du Profit: $ 408164.128</a:t>
            </a:r>
          </a:p>
          <a:p>
            <a:endParaRPr lang="fr-FR" dirty="0" smtClean="0"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erlin Sans FB" panose="020E0602020502020306" pitchFamily="34" charset="0"/>
              </a:rPr>
              <a:t>Profit par Collection: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73769" y="700895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2. Panerai-2025</a:t>
            </a:r>
            <a:endParaRPr lang="fr-FR" sz="2000" dirty="0">
              <a:solidFill>
                <a:srgbClr val="FF0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3769" y="1065269"/>
            <a:ext cx="9529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1.2. Les meilleures options de vente</a:t>
            </a:r>
            <a:endParaRPr lang="fr-FR" b="1" dirty="0">
              <a:solidFill>
                <a:schemeClr val="accent1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59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922" y="1717504"/>
            <a:ext cx="5362575" cy="46101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73769" y="700895"/>
            <a:ext cx="19832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2. </a:t>
            </a:r>
            <a:r>
              <a:rPr lang="fr-FR" sz="2000" dirty="0">
                <a:solidFill>
                  <a:srgbClr val="FF0000"/>
                </a:solidFill>
                <a:latin typeface="Berlin Sans FB Demi" panose="020E0802020502020306" pitchFamily="34" charset="0"/>
              </a:rPr>
              <a:t>Panerai-2021</a:t>
            </a:r>
          </a:p>
        </p:txBody>
      </p:sp>
      <p:sp>
        <p:nvSpPr>
          <p:cNvPr id="9" name="Rectangle 8"/>
          <p:cNvSpPr/>
          <p:nvPr/>
        </p:nvSpPr>
        <p:spPr>
          <a:xfrm>
            <a:off x="673769" y="1065269"/>
            <a:ext cx="10491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2</a:t>
            </a: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.4. Étude pour un pays spécifique : UK</a:t>
            </a:r>
          </a:p>
        </p:txBody>
      </p:sp>
    </p:spTree>
    <p:extLst>
      <p:ext uri="{BB962C8B-B14F-4D97-AF65-F5344CB8AC3E}">
        <p14:creationId xmlns:p14="http://schemas.microsoft.com/office/powerpoint/2010/main" val="12036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2781300" y="24653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014663" y="32924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014663" y="32924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208410"/>
              </p:ext>
            </p:extLst>
          </p:nvPr>
        </p:nvGraphicFramePr>
        <p:xfrm>
          <a:off x="3317638" y="1786464"/>
          <a:ext cx="5834481" cy="1417320"/>
        </p:xfrm>
        <a:graphic>
          <a:graphicData uri="http://schemas.openxmlformats.org/drawingml/2006/table">
            <a:tbl>
              <a:tblPr/>
              <a:tblGrid>
                <a:gridCol w="1803549">
                  <a:extLst>
                    <a:ext uri="{9D8B030D-6E8A-4147-A177-3AD203B41FA5}">
                      <a16:colId xmlns:a16="http://schemas.microsoft.com/office/drawing/2014/main" val="716280878"/>
                    </a:ext>
                  </a:extLst>
                </a:gridCol>
                <a:gridCol w="1343644">
                  <a:extLst>
                    <a:ext uri="{9D8B030D-6E8A-4147-A177-3AD203B41FA5}">
                      <a16:colId xmlns:a16="http://schemas.microsoft.com/office/drawing/2014/main" val="3399168307"/>
                    </a:ext>
                  </a:extLst>
                </a:gridCol>
                <a:gridCol w="1343644">
                  <a:extLst>
                    <a:ext uri="{9D8B030D-6E8A-4147-A177-3AD203B41FA5}">
                      <a16:colId xmlns:a16="http://schemas.microsoft.com/office/drawing/2014/main" val="354110728"/>
                    </a:ext>
                  </a:extLst>
                </a:gridCol>
                <a:gridCol w="1343644">
                  <a:extLst>
                    <a:ext uri="{9D8B030D-6E8A-4147-A177-3AD203B41FA5}">
                      <a16:colId xmlns:a16="http://schemas.microsoft.com/office/drawing/2014/main" val="25240204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/>
                      </a:r>
                      <a:br>
                        <a:rPr lang="fr-FR">
                          <a:effectLst/>
                        </a:rPr>
                      </a:b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Collection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Reference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Prix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447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Merriweather"/>
                        </a:rPr>
                        <a:t>La moins chère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Radiomir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PAM01383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4300 GBP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453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Merriweather"/>
                        </a:rPr>
                        <a:t>La plus chère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Luminor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PAM00920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188200 GBP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746288"/>
                  </a:ext>
                </a:extLst>
              </a:tr>
            </a:tbl>
          </a:graphicData>
        </a:graphic>
      </p:graphicFrame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781300" y="24653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102607"/>
              </p:ext>
            </p:extLst>
          </p:nvPr>
        </p:nvGraphicFramePr>
        <p:xfrm>
          <a:off x="2075124" y="3480585"/>
          <a:ext cx="8061254" cy="2796774"/>
        </p:xfrm>
        <a:graphic>
          <a:graphicData uri="http://schemas.openxmlformats.org/drawingml/2006/table">
            <a:tbl>
              <a:tblPr/>
              <a:tblGrid>
                <a:gridCol w="1165377">
                  <a:extLst>
                    <a:ext uri="{9D8B030D-6E8A-4147-A177-3AD203B41FA5}">
                      <a16:colId xmlns:a16="http://schemas.microsoft.com/office/drawing/2014/main" val="2431105412"/>
                    </a:ext>
                  </a:extLst>
                </a:gridCol>
                <a:gridCol w="1069999">
                  <a:extLst>
                    <a:ext uri="{9D8B030D-6E8A-4147-A177-3AD203B41FA5}">
                      <a16:colId xmlns:a16="http://schemas.microsoft.com/office/drawing/2014/main" val="222596521"/>
                    </a:ext>
                  </a:extLst>
                </a:gridCol>
                <a:gridCol w="662549">
                  <a:extLst>
                    <a:ext uri="{9D8B030D-6E8A-4147-A177-3AD203B41FA5}">
                      <a16:colId xmlns:a16="http://schemas.microsoft.com/office/drawing/2014/main" val="304409065"/>
                    </a:ext>
                  </a:extLst>
                </a:gridCol>
                <a:gridCol w="1005297">
                  <a:extLst>
                    <a:ext uri="{9D8B030D-6E8A-4147-A177-3AD203B41FA5}">
                      <a16:colId xmlns:a16="http://schemas.microsoft.com/office/drawing/2014/main" val="2393645754"/>
                    </a:ext>
                  </a:extLst>
                </a:gridCol>
                <a:gridCol w="711208">
                  <a:extLst>
                    <a:ext uri="{9D8B030D-6E8A-4147-A177-3AD203B41FA5}">
                      <a16:colId xmlns:a16="http://schemas.microsoft.com/office/drawing/2014/main" val="2678941379"/>
                    </a:ext>
                  </a:extLst>
                </a:gridCol>
                <a:gridCol w="956638">
                  <a:extLst>
                    <a:ext uri="{9D8B030D-6E8A-4147-A177-3AD203B41FA5}">
                      <a16:colId xmlns:a16="http://schemas.microsoft.com/office/drawing/2014/main" val="1899681975"/>
                    </a:ext>
                  </a:extLst>
                </a:gridCol>
                <a:gridCol w="743825">
                  <a:extLst>
                    <a:ext uri="{9D8B030D-6E8A-4147-A177-3AD203B41FA5}">
                      <a16:colId xmlns:a16="http://schemas.microsoft.com/office/drawing/2014/main" val="1427476183"/>
                    </a:ext>
                  </a:extLst>
                </a:gridCol>
                <a:gridCol w="924021">
                  <a:extLst>
                    <a:ext uri="{9D8B030D-6E8A-4147-A177-3AD203B41FA5}">
                      <a16:colId xmlns:a16="http://schemas.microsoft.com/office/drawing/2014/main" val="1391668521"/>
                    </a:ext>
                  </a:extLst>
                </a:gridCol>
                <a:gridCol w="822340">
                  <a:extLst>
                    <a:ext uri="{9D8B030D-6E8A-4147-A177-3AD203B41FA5}">
                      <a16:colId xmlns:a16="http://schemas.microsoft.com/office/drawing/2014/main" val="761391974"/>
                    </a:ext>
                  </a:extLst>
                </a:gridCol>
              </a:tblGrid>
              <a:tr h="570455">
                <a:tc rowSpan="3"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</a:rPr>
                        <a:t/>
                      </a:r>
                      <a:br>
                        <a:rPr lang="fr-FR" dirty="0">
                          <a:effectLst/>
                        </a:rPr>
                      </a:br>
                      <a:endParaRPr lang="fr-FR" dirty="0">
                        <a:effectLst/>
                      </a:endParaRPr>
                    </a:p>
                    <a:p>
                      <a:pPr fontAlgn="t"/>
                      <a:r>
                        <a:rPr lang="fr-FR" dirty="0">
                          <a:effectLst/>
                        </a:rPr>
                        <a:t/>
                      </a:r>
                      <a:br>
                        <a:rPr lang="fr-FR" dirty="0">
                          <a:effectLst/>
                        </a:rPr>
                      </a:br>
                      <a:endParaRPr lang="fr-FR" dirty="0">
                        <a:effectLst/>
                      </a:endParaRPr>
                    </a:p>
                    <a:p>
                      <a:pPr fontAlgn="t"/>
                      <a:r>
                        <a:rPr lang="fr-FR" dirty="0">
                          <a:effectLst/>
                        </a:rPr>
                        <a:t/>
                      </a:r>
                      <a:br>
                        <a:rPr lang="fr-FR" dirty="0">
                          <a:effectLst/>
                        </a:rPr>
                      </a:b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Collection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896971"/>
                  </a:ext>
                </a:extLst>
              </a:tr>
              <a:tr h="424707">
                <a:tc vMerge="1">
                  <a:txBody>
                    <a:bodyPr/>
                    <a:lstStyle/>
                    <a:p>
                      <a:pPr fontAlgn="t"/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RADIOMIR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LUMINOR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SUBMERSIBLE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LUMINOR-DUE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520975"/>
                  </a:ext>
                </a:extLst>
              </a:tr>
              <a:tr h="705853">
                <a:tc vMerge="1">
                  <a:txBody>
                    <a:bodyPr/>
                    <a:lstStyle/>
                    <a:p>
                      <a:pPr fontAlgn="t"/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Reference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Prix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Reference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Prix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Reference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Prix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Reference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Prix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052276"/>
                  </a:ext>
                </a:extLst>
              </a:tr>
              <a:tr h="511927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La moins chère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PAM01383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4300.0</a:t>
                      </a: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GBP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PAM01623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4900 GBP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PAM01590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8200 GBP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PAM01248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6000 GBP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963090"/>
                  </a:ext>
                </a:extLst>
              </a:tr>
              <a:tr h="511927"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La plus chère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PAM01284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118500</a:t>
                      </a: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GBP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PAM00920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188200 GBP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PAM01405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135900 GBP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PAM01494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35500 GBP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507919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673769" y="700895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2. Panerai-2025</a:t>
            </a:r>
            <a:endParaRPr lang="fr-FR" sz="2000" dirty="0">
              <a:solidFill>
                <a:srgbClr val="FF0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3769" y="1065269"/>
            <a:ext cx="10491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2</a:t>
            </a: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.4. Étude pour un pays spécifique : UK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05340" y="1490226"/>
            <a:ext cx="61408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>
                <a:latin typeface="Berlin Sans FB" panose="020E0602020502020306" pitchFamily="34" charset="0"/>
              </a:rPr>
              <a:t>1. Identifier le produit le moins cher et le plus cher dans l'ensemble du sous-ensemble</a:t>
            </a:r>
            <a:endParaRPr lang="en-US" sz="1600" dirty="0" smtClean="0">
              <a:latin typeface="Berlin Sans FB" panose="020E0602020502020306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10630" y="3175004"/>
            <a:ext cx="61356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Berlin Sans FB" panose="020E0602020502020306" pitchFamily="34" charset="0"/>
              </a:rPr>
              <a:t>2. Identifier le produit le moins cher et le plus cher par collection</a:t>
            </a:r>
            <a:endParaRPr lang="en-US" sz="16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37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30817" y="1268750"/>
            <a:ext cx="14096874" cy="28968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74070" y="2301677"/>
            <a:ext cx="11087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800" b="1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3. Panerai-2021 VS Panerai-2025</a:t>
            </a:r>
          </a:p>
        </p:txBody>
      </p:sp>
    </p:spTree>
    <p:extLst>
      <p:ext uri="{BB962C8B-B14F-4D97-AF65-F5344CB8AC3E}">
        <p14:creationId xmlns:p14="http://schemas.microsoft.com/office/powerpoint/2010/main" val="57678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01" y="1695840"/>
            <a:ext cx="10540190" cy="262219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962526" y="4691503"/>
            <a:ext cx="101225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u="sng" dirty="0" smtClean="0">
                <a:latin typeface="Bahnschrift SemiBold" panose="020B0502040204020203" pitchFamily="34" charset="0"/>
              </a:rPr>
              <a:t>Résumé général :</a:t>
            </a:r>
          </a:p>
          <a:p>
            <a:endParaRPr lang="fr-FR" dirty="0" smtClean="0">
              <a:latin typeface="Bahnschrift SemiBold" panose="020B0502040204020203" pitchFamily="34" charset="0"/>
            </a:endParaRPr>
          </a:p>
          <a:p>
            <a:r>
              <a:rPr lang="fr-FR" dirty="0" smtClean="0">
                <a:latin typeface="Bahnschrift SemiBold" panose="020B0502040204020203" pitchFamily="34" charset="0"/>
              </a:rPr>
              <a:t>Total des montres analysées (ces montres sont achetées de manière constante depuis 2021) : 31</a:t>
            </a:r>
            <a:endParaRPr lang="fr-FR" dirty="0">
              <a:latin typeface="Bahnschrift SemiBold" panose="020B0502040204020203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3769" y="700895"/>
            <a:ext cx="392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3. Panerai-2021 VS Panerai-2025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73769" y="1065269"/>
            <a:ext cx="9529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3.1. Produits communs depuis 2021</a:t>
            </a:r>
          </a:p>
        </p:txBody>
      </p:sp>
    </p:spTree>
    <p:extLst>
      <p:ext uri="{BB962C8B-B14F-4D97-AF65-F5344CB8AC3E}">
        <p14:creationId xmlns:p14="http://schemas.microsoft.com/office/powerpoint/2010/main" val="222193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689811" y="1468867"/>
            <a:ext cx="77643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b="1" dirty="0" smtClean="0">
                <a:latin typeface="Berlin Sans FB Demi" panose="020E0802020502020306" pitchFamily="34" charset="0"/>
              </a:rPr>
              <a:t>Montres avec un taux d'augmentation positif :</a:t>
            </a:r>
            <a:endParaRPr lang="fr-FR" dirty="0">
              <a:latin typeface="Berlin Sans FB Demi" panose="020E0802020502020306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 smtClean="0">
                <a:latin typeface="Bahnschrift SemiBold" panose="020B0502040204020203" pitchFamily="34" charset="0"/>
              </a:rPr>
              <a:t>Total des montres avec un taux d'augmentation positif : 28</a:t>
            </a:r>
            <a:endParaRPr lang="en-US" dirty="0" smtClean="0">
              <a:latin typeface="Bahnschrift SemiBold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9811" y="3882693"/>
            <a:ext cx="76039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b="1" dirty="0">
                <a:latin typeface="Berlin Sans FB Demi" panose="020E0802020502020306" pitchFamily="34" charset="0"/>
              </a:rPr>
              <a:t>Montres avec un taux d'augmentation négatif </a:t>
            </a:r>
            <a:r>
              <a:rPr lang="fr-FR" b="1" dirty="0" smtClean="0">
                <a:latin typeface="Berlin Sans FB Demi" panose="020E0802020502020306" pitchFamily="34" charset="0"/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dirty="0">
                <a:latin typeface="Bahnschrift SemiBold" panose="020B0502040204020203" pitchFamily="34" charset="0"/>
              </a:rPr>
              <a:t>Total des montres avec un taux d'augmentation négatif : 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131" y="4692770"/>
            <a:ext cx="8821727" cy="12192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131" y="2253750"/>
            <a:ext cx="8821727" cy="125844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73769" y="700895"/>
            <a:ext cx="392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3. Panerai-2021 VS Panerai-2025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3769" y="1065269"/>
            <a:ext cx="9529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3.1. Produits communs depuis 2021</a:t>
            </a:r>
          </a:p>
        </p:txBody>
      </p:sp>
    </p:spTree>
    <p:extLst>
      <p:ext uri="{BB962C8B-B14F-4D97-AF65-F5344CB8AC3E}">
        <p14:creationId xmlns:p14="http://schemas.microsoft.com/office/powerpoint/2010/main" val="80162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098529" y="1591998"/>
            <a:ext cx="64283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b="1" dirty="0">
                <a:latin typeface="Berlin Sans FB Demi" panose="020E0802020502020306" pitchFamily="34" charset="0"/>
              </a:rPr>
              <a:t>Identifier les montres avec des taux de croissance extrêmes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8529" y="2053167"/>
            <a:ext cx="57647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u="sng" dirty="0" smtClean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Montre ayant connu la plus forte augmentation</a:t>
            </a:r>
            <a:endParaRPr lang="fr-FR" u="sng" dirty="0">
              <a:solidFill>
                <a:schemeClr val="accent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798" y="2627194"/>
            <a:ext cx="9678396" cy="6913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98529" y="3593355"/>
            <a:ext cx="6287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u="sng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Montre ayant enregistré la plus faible augmentation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798" y="4442229"/>
            <a:ext cx="9678396" cy="69131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73769" y="700895"/>
            <a:ext cx="392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3.Panerai-2021 VS Panerai-2025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3769" y="1065269"/>
            <a:ext cx="9529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3.1. Produits communs depuis 2021</a:t>
            </a:r>
          </a:p>
        </p:txBody>
      </p:sp>
    </p:spTree>
    <p:extLst>
      <p:ext uri="{BB962C8B-B14F-4D97-AF65-F5344CB8AC3E}">
        <p14:creationId xmlns:p14="http://schemas.microsoft.com/office/powerpoint/2010/main" val="52346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673769" y="796024"/>
            <a:ext cx="95290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5400" b="1" dirty="0" smtClean="0">
                <a:solidFill>
                  <a:schemeClr val="accent1">
                    <a:lumMod val="50000"/>
                  </a:schemeClr>
                </a:solidFill>
                <a:latin typeface="Bodoni MT Black" panose="02070A03080606020203" pitchFamily="18" charset="0"/>
              </a:rPr>
              <a:t>Plan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46306" y="1754502"/>
            <a:ext cx="6383935" cy="3690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2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Introduction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fr-FR" sz="32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Panerai-2021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fr-FR" sz="32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Panerai-2025</a:t>
            </a:r>
            <a:endParaRPr lang="fr-FR" sz="3200" dirty="0">
              <a:solidFill>
                <a:srgbClr val="FF0000"/>
              </a:solidFill>
              <a:latin typeface="Berlin Sans FB Demi" panose="020E0802020502020306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fr-FR" sz="32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Panerai-2021 </a:t>
            </a:r>
            <a:r>
              <a:rPr lang="fr-FR" sz="3200" dirty="0">
                <a:solidFill>
                  <a:srgbClr val="FF0000"/>
                </a:solidFill>
                <a:latin typeface="Berlin Sans FB Demi" panose="020E0802020502020306" pitchFamily="34" charset="0"/>
              </a:rPr>
              <a:t>VS Panerai-2025</a:t>
            </a:r>
          </a:p>
          <a:p>
            <a:pPr>
              <a:lnSpc>
                <a:spcPct val="150000"/>
              </a:lnSpc>
            </a:pPr>
            <a:r>
              <a:rPr lang="fr-FR" sz="32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Conclusion</a:t>
            </a:r>
            <a:endParaRPr lang="fr-FR" sz="3200" dirty="0">
              <a:solidFill>
                <a:srgbClr val="FF000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2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96363" y="1578797"/>
            <a:ext cx="6675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b="1" dirty="0">
                <a:latin typeface="Berlin Sans FB Demi" panose="020E0802020502020306" pitchFamily="34" charset="0"/>
              </a:rPr>
              <a:t>Répartition des montres selon la direction de l'augmentation</a:t>
            </a:r>
            <a:endParaRPr lang="en-US" b="1" dirty="0">
              <a:latin typeface="Berlin Sans FB Demi" panose="020E0802020502020306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98357" y="2107451"/>
            <a:ext cx="7675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u="sng" dirty="0" smtClean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Moyennes </a:t>
            </a:r>
            <a:r>
              <a:rPr lang="fr-FR" u="sng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des indicateurs regroupées par collection et référence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363" y="2510610"/>
            <a:ext cx="9999265" cy="154918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02904" y="4217007"/>
            <a:ext cx="7616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fr-FR" u="sng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Médianes des indicateurs regroupées par collection et référence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363" y="4632377"/>
            <a:ext cx="9999266" cy="160113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73769" y="700895"/>
            <a:ext cx="392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3.Panerai-2021 VS Panerai-2025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3769" y="1065269"/>
            <a:ext cx="9529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3.1. Produits communs depuis 2021</a:t>
            </a:r>
          </a:p>
        </p:txBody>
      </p:sp>
    </p:spTree>
    <p:extLst>
      <p:ext uri="{BB962C8B-B14F-4D97-AF65-F5344CB8AC3E}">
        <p14:creationId xmlns:p14="http://schemas.microsoft.com/office/powerpoint/2010/main" val="186159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/>
          <p:cNvSpPr/>
          <p:nvPr/>
        </p:nvSpPr>
        <p:spPr>
          <a:xfrm>
            <a:off x="673769" y="1954438"/>
            <a:ext cx="542057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u="sng" dirty="0">
                <a:latin typeface="Bahnschrift SemiBold" panose="020B0502040204020203" pitchFamily="34" charset="0"/>
              </a:rPr>
              <a:t>Résumé général :</a:t>
            </a:r>
          </a:p>
          <a:p>
            <a:endParaRPr lang="fr-FR" b="1" u="sng" dirty="0">
              <a:latin typeface="Bahnschrift SemiBol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Bahnschrift SemiBold" panose="020B0502040204020203" pitchFamily="34" charset="0"/>
              </a:rPr>
              <a:t>Total des montres de 2021 qui ne sont plus disponibles : </a:t>
            </a:r>
            <a:r>
              <a:rPr lang="fr-FR" dirty="0" smtClean="0">
                <a:latin typeface="Bahnschrift SemiBold" panose="020B0502040204020203" pitchFamily="34" charset="0"/>
              </a:rPr>
              <a:t>58.</a:t>
            </a:r>
          </a:p>
          <a:p>
            <a:endParaRPr lang="fr-FR" dirty="0" smtClean="0">
              <a:latin typeface="Bahnschrift SemiBol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 SemiBold" panose="020B0502040204020203" pitchFamily="34" charset="0"/>
              </a:rPr>
              <a:t>Nous </a:t>
            </a:r>
            <a:r>
              <a:rPr lang="fr-FR" dirty="0">
                <a:latin typeface="Bahnschrift SemiBold" panose="020B0502040204020203" pitchFamily="34" charset="0"/>
              </a:rPr>
              <a:t>avons un total de 176 montres </a:t>
            </a:r>
            <a:r>
              <a:rPr lang="fr-FR" dirty="0" smtClean="0">
                <a:latin typeface="Bahnschrift SemiBold" panose="020B0502040204020203" pitchFamily="34" charset="0"/>
              </a:rPr>
              <a:t>distinctes.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Bahnschrift SemiBol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 SemiBold" panose="020B0502040204020203" pitchFamily="34" charset="0"/>
              </a:rPr>
              <a:t>NB </a:t>
            </a:r>
            <a:r>
              <a:rPr lang="fr-FR" dirty="0">
                <a:latin typeface="Bahnschrift SemiBold" panose="020B0502040204020203" pitchFamily="34" charset="0"/>
              </a:rPr>
              <a:t>: </a:t>
            </a:r>
            <a:r>
              <a:rPr lang="fr-FR" dirty="0" smtClean="0">
                <a:latin typeface="Bahnschrift SemiBold" panose="020B0502040204020203" pitchFamily="34" charset="0"/>
              </a:rPr>
              <a:t>certaines </a:t>
            </a:r>
            <a:r>
              <a:rPr lang="fr-FR" dirty="0">
                <a:latin typeface="Bahnschrift SemiBold" panose="020B0502040204020203" pitchFamily="34" charset="0"/>
              </a:rPr>
              <a:t>montres existent dans plusieurs pays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344" y="1249935"/>
            <a:ext cx="5343525" cy="475297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73769" y="700895"/>
            <a:ext cx="392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3. Panerai-2021 VS Panerai-2025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73769" y="1065269"/>
            <a:ext cx="9529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3.1. Évolution 2021-2025 : Montres retirées du marché</a:t>
            </a:r>
          </a:p>
        </p:txBody>
      </p:sp>
    </p:spTree>
    <p:extLst>
      <p:ext uri="{BB962C8B-B14F-4D97-AF65-F5344CB8AC3E}">
        <p14:creationId xmlns:p14="http://schemas.microsoft.com/office/powerpoint/2010/main" val="332889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947881" y="1361833"/>
            <a:ext cx="4394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Étude pour un pays spécifique : USA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373" y="911352"/>
            <a:ext cx="5560480" cy="511603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61319" y="2457865"/>
            <a:ext cx="47805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u="sng" dirty="0">
                <a:latin typeface="Bahnschrift SemiBold" panose="020B0502040204020203" pitchFamily="34" charset="0"/>
              </a:rPr>
              <a:t>Résumé général :</a:t>
            </a:r>
          </a:p>
          <a:p>
            <a:endParaRPr lang="fr-FR" b="1" u="sng" dirty="0">
              <a:latin typeface="Bahnschrift SemiBol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Bahnschrift SemiBold" panose="020B0502040204020203" pitchFamily="34" charset="0"/>
              </a:rPr>
              <a:t>Total des montres de 2021 qui ne sont plus disponibles : </a:t>
            </a:r>
            <a:r>
              <a:rPr lang="fr-FR" dirty="0" smtClean="0">
                <a:latin typeface="Bahnschrift SemiBold" panose="020B0502040204020203" pitchFamily="34" charset="0"/>
              </a:rPr>
              <a:t>29.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Bahnschrift SemiBold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 SemiBold" panose="020B0502040204020203" pitchFamily="34" charset="0"/>
              </a:rPr>
              <a:t>Nous </a:t>
            </a:r>
            <a:r>
              <a:rPr lang="fr-FR" dirty="0">
                <a:latin typeface="Bahnschrift SemiBold" panose="020B0502040204020203" pitchFamily="34" charset="0"/>
              </a:rPr>
              <a:t>avons un total de 176 montres </a:t>
            </a:r>
            <a:r>
              <a:rPr lang="fr-FR" dirty="0" smtClean="0">
                <a:latin typeface="Bahnschrift SemiBold" panose="020B0502040204020203" pitchFamily="34" charset="0"/>
              </a:rPr>
              <a:t>distinctes.</a:t>
            </a:r>
            <a:endParaRPr lang="fr-FR" dirty="0">
              <a:latin typeface="Bahnschrift SemiBold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73769" y="700895"/>
            <a:ext cx="392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3.Panerai-2021 VS Panerai-2025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3769" y="1065269"/>
            <a:ext cx="9529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3.1. Évolution 2021-2025 : Montres retirées du marché</a:t>
            </a:r>
          </a:p>
        </p:txBody>
      </p:sp>
    </p:spTree>
    <p:extLst>
      <p:ext uri="{BB962C8B-B14F-4D97-AF65-F5344CB8AC3E}">
        <p14:creationId xmlns:p14="http://schemas.microsoft.com/office/powerpoint/2010/main" val="357130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993763" y="139448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b="1" dirty="0" smtClean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012962"/>
              </p:ext>
            </p:extLst>
          </p:nvPr>
        </p:nvGraphicFramePr>
        <p:xfrm>
          <a:off x="3479257" y="1889873"/>
          <a:ext cx="5832353" cy="1417320"/>
        </p:xfrm>
        <a:graphic>
          <a:graphicData uri="http://schemas.openxmlformats.org/drawingml/2006/table">
            <a:tbl>
              <a:tblPr/>
              <a:tblGrid>
                <a:gridCol w="1802891">
                  <a:extLst>
                    <a:ext uri="{9D8B030D-6E8A-4147-A177-3AD203B41FA5}">
                      <a16:colId xmlns:a16="http://schemas.microsoft.com/office/drawing/2014/main" val="1929792369"/>
                    </a:ext>
                  </a:extLst>
                </a:gridCol>
                <a:gridCol w="1343154">
                  <a:extLst>
                    <a:ext uri="{9D8B030D-6E8A-4147-A177-3AD203B41FA5}">
                      <a16:colId xmlns:a16="http://schemas.microsoft.com/office/drawing/2014/main" val="1866457951"/>
                    </a:ext>
                  </a:extLst>
                </a:gridCol>
                <a:gridCol w="1343154">
                  <a:extLst>
                    <a:ext uri="{9D8B030D-6E8A-4147-A177-3AD203B41FA5}">
                      <a16:colId xmlns:a16="http://schemas.microsoft.com/office/drawing/2014/main" val="1008958617"/>
                    </a:ext>
                  </a:extLst>
                </a:gridCol>
                <a:gridCol w="1343154">
                  <a:extLst>
                    <a:ext uri="{9D8B030D-6E8A-4147-A177-3AD203B41FA5}">
                      <a16:colId xmlns:a16="http://schemas.microsoft.com/office/drawing/2014/main" val="2192260020"/>
                    </a:ext>
                  </a:extLst>
                </a:gridCol>
              </a:tblGrid>
              <a:tr h="583314"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effectLst/>
                        </a:rPr>
                        <a:t/>
                      </a:r>
                      <a:br>
                        <a:rPr lang="fr-FR">
                          <a:effectLst/>
                        </a:rPr>
                      </a:b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Collection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Reference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Prix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16502"/>
                  </a:ext>
                </a:extLst>
              </a:tr>
              <a:tr h="32016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Merriweather"/>
                        </a:rPr>
                        <a:t>La moins chère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Radiomir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PAM00753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5700.0 USD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572294"/>
                  </a:ext>
                </a:extLst>
              </a:tr>
              <a:tr h="32016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Merriweather"/>
                        </a:rPr>
                        <a:t>La plus chère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Luminor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PAM01108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247700.0 USD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98647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026021"/>
              </p:ext>
            </p:extLst>
          </p:nvPr>
        </p:nvGraphicFramePr>
        <p:xfrm>
          <a:off x="2063661" y="3605950"/>
          <a:ext cx="8064669" cy="2758440"/>
        </p:xfrm>
        <a:graphic>
          <a:graphicData uri="http://schemas.openxmlformats.org/drawingml/2006/table">
            <a:tbl>
              <a:tblPr/>
              <a:tblGrid>
                <a:gridCol w="1168792">
                  <a:extLst>
                    <a:ext uri="{9D8B030D-6E8A-4147-A177-3AD203B41FA5}">
                      <a16:colId xmlns:a16="http://schemas.microsoft.com/office/drawing/2014/main" val="1191013171"/>
                    </a:ext>
                  </a:extLst>
                </a:gridCol>
                <a:gridCol w="1067532">
                  <a:extLst>
                    <a:ext uri="{9D8B030D-6E8A-4147-A177-3AD203B41FA5}">
                      <a16:colId xmlns:a16="http://schemas.microsoft.com/office/drawing/2014/main" val="2779922537"/>
                    </a:ext>
                  </a:extLst>
                </a:gridCol>
                <a:gridCol w="697100">
                  <a:extLst>
                    <a:ext uri="{9D8B030D-6E8A-4147-A177-3AD203B41FA5}">
                      <a16:colId xmlns:a16="http://schemas.microsoft.com/office/drawing/2014/main" val="1216637281"/>
                    </a:ext>
                  </a:extLst>
                </a:gridCol>
                <a:gridCol w="971452">
                  <a:extLst>
                    <a:ext uri="{9D8B030D-6E8A-4147-A177-3AD203B41FA5}">
                      <a16:colId xmlns:a16="http://schemas.microsoft.com/office/drawing/2014/main" val="3775511932"/>
                    </a:ext>
                  </a:extLst>
                </a:gridCol>
                <a:gridCol w="696927">
                  <a:extLst>
                    <a:ext uri="{9D8B030D-6E8A-4147-A177-3AD203B41FA5}">
                      <a16:colId xmlns:a16="http://schemas.microsoft.com/office/drawing/2014/main" val="2696163393"/>
                    </a:ext>
                  </a:extLst>
                </a:gridCol>
                <a:gridCol w="971625">
                  <a:extLst>
                    <a:ext uri="{9D8B030D-6E8A-4147-A177-3AD203B41FA5}">
                      <a16:colId xmlns:a16="http://schemas.microsoft.com/office/drawing/2014/main" val="1029544933"/>
                    </a:ext>
                  </a:extLst>
                </a:gridCol>
                <a:gridCol w="744880">
                  <a:extLst>
                    <a:ext uri="{9D8B030D-6E8A-4147-A177-3AD203B41FA5}">
                      <a16:colId xmlns:a16="http://schemas.microsoft.com/office/drawing/2014/main" val="2069987540"/>
                    </a:ext>
                  </a:extLst>
                </a:gridCol>
                <a:gridCol w="923672">
                  <a:extLst>
                    <a:ext uri="{9D8B030D-6E8A-4147-A177-3AD203B41FA5}">
                      <a16:colId xmlns:a16="http://schemas.microsoft.com/office/drawing/2014/main" val="1959382471"/>
                    </a:ext>
                  </a:extLst>
                </a:gridCol>
                <a:gridCol w="822689">
                  <a:extLst>
                    <a:ext uri="{9D8B030D-6E8A-4147-A177-3AD203B41FA5}">
                      <a16:colId xmlns:a16="http://schemas.microsoft.com/office/drawing/2014/main" val="2619102215"/>
                    </a:ext>
                  </a:extLst>
                </a:gridCol>
              </a:tblGrid>
              <a:tr h="523202">
                <a:tc rowSpan="3"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</a:rPr>
                        <a:t/>
                      </a:r>
                      <a:br>
                        <a:rPr lang="fr-FR" dirty="0">
                          <a:effectLst/>
                        </a:rPr>
                      </a:br>
                      <a:endParaRPr lang="fr-FR" dirty="0">
                        <a:effectLst/>
                      </a:endParaRPr>
                    </a:p>
                    <a:p>
                      <a:pPr fontAlgn="t"/>
                      <a:r>
                        <a:rPr lang="fr-FR" dirty="0">
                          <a:effectLst/>
                        </a:rPr>
                        <a:t/>
                      </a:r>
                      <a:br>
                        <a:rPr lang="fr-FR" dirty="0">
                          <a:effectLst/>
                        </a:rPr>
                      </a:br>
                      <a:endParaRPr lang="fr-FR" dirty="0">
                        <a:effectLst/>
                      </a:endParaRPr>
                    </a:p>
                    <a:p>
                      <a:pPr fontAlgn="t"/>
                      <a:r>
                        <a:rPr lang="fr-FR" dirty="0">
                          <a:effectLst/>
                        </a:rPr>
                        <a:t/>
                      </a:r>
                      <a:br>
                        <a:rPr lang="fr-FR" dirty="0">
                          <a:effectLst/>
                        </a:rPr>
                      </a:b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Collection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919766"/>
                  </a:ext>
                </a:extLst>
              </a:tr>
              <a:tr h="401052">
                <a:tc vMerge="1">
                  <a:txBody>
                    <a:bodyPr/>
                    <a:lstStyle/>
                    <a:p>
                      <a:pPr fontAlgn="t"/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RADIOMIR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LUMINOR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SUBMERSIBLE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LUMINOR-DUE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470264"/>
                  </a:ext>
                </a:extLst>
              </a:tr>
              <a:tr h="412394">
                <a:tc vMerge="1">
                  <a:txBody>
                    <a:bodyPr/>
                    <a:lstStyle/>
                    <a:p>
                      <a:pPr fontAlgn="t"/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Reference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Prix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Reference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Prix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Reference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Prix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Reference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Prix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7205503"/>
                  </a:ext>
                </a:extLst>
              </a:tr>
              <a:tr h="4123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La moins chère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PAM00753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5700.0 USD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PAM00773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6400.0</a:t>
                      </a: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USD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PAM00755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8000.0</a:t>
                      </a: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USD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PAM01248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11300.0 USD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392310"/>
                  </a:ext>
                </a:extLst>
              </a:tr>
              <a:tr h="41239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La plus chère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PAM00515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27200.0 USD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PAM00768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189000</a:t>
                      </a: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.0 USD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PAM00675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32100.0</a:t>
                      </a: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USD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PAM01494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  <a:ea typeface="+mn-ea"/>
                          <a:cs typeface="+mn-cs"/>
                        </a:rPr>
                        <a:t>247700.0 USD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140401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947881" y="1329749"/>
            <a:ext cx="4394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Étude pour un pays spécifique : USA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73769" y="700895"/>
            <a:ext cx="39260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FF0000"/>
                </a:solidFill>
                <a:latin typeface="Berlin Sans FB Demi" panose="020E0802020502020306" pitchFamily="34" charset="0"/>
              </a:rPr>
              <a:t>3.Panerai-2021 VS Panerai-2025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73769" y="1065269"/>
            <a:ext cx="9529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3.1. Évolution 2021-2025 : Montres retirées du marché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05340" y="1570436"/>
            <a:ext cx="61408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>
                <a:latin typeface="Berlin Sans FB" panose="020E0602020502020306" pitchFamily="34" charset="0"/>
              </a:rPr>
              <a:t>1. Identifier le produit le moins cher et le plus cher dans l'ensemble du sous-ensemble</a:t>
            </a:r>
            <a:endParaRPr lang="en-US" sz="1600" dirty="0" smtClean="0">
              <a:latin typeface="Berlin Sans FB" panose="020E0602020502020306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10630" y="3255214"/>
            <a:ext cx="61356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Berlin Sans FB" panose="020E0602020502020306" pitchFamily="34" charset="0"/>
              </a:rPr>
              <a:t>2. Identifier le produit le moins cher et le plus cher par collection</a:t>
            </a:r>
            <a:endParaRPr lang="en-US" sz="16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02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30817" y="1268750"/>
            <a:ext cx="14096874" cy="28968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74070" y="2301677"/>
            <a:ext cx="11087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800" b="1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Introduction</a:t>
            </a:r>
            <a:endParaRPr lang="fr-FR" sz="4800" b="1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69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30817" y="1268750"/>
            <a:ext cx="14096874" cy="28968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674070" y="2301677"/>
            <a:ext cx="11087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800" b="1" dirty="0" smtClean="0">
                <a:solidFill>
                  <a:schemeClr val="bg1"/>
                </a:solidFill>
                <a:latin typeface="Berlin Sans FB" panose="020E0602020502020306" pitchFamily="34" charset="0"/>
              </a:rPr>
              <a:t>1. Panerai-2021</a:t>
            </a:r>
          </a:p>
        </p:txBody>
      </p:sp>
    </p:spTree>
    <p:extLst>
      <p:ext uri="{BB962C8B-B14F-4D97-AF65-F5344CB8AC3E}">
        <p14:creationId xmlns:p14="http://schemas.microsoft.com/office/powerpoint/2010/main" val="93995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673769" y="1065269"/>
            <a:ext cx="9529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1.1. Les montres proposées aux prix les plus bas selon les pays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73769" y="700895"/>
            <a:ext cx="19319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  <a:latin typeface="Berlin Sans FB Demi" panose="020E0802020502020306" pitchFamily="34" charset="0"/>
              </a:rPr>
              <a:t>1. Panerai-2021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005262" y="1503910"/>
            <a:ext cx="731354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Bahnschrift SemiBold" panose="020B0502040204020203" pitchFamily="34" charset="0"/>
              </a:rPr>
              <a:t>Montre 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 SemiBold" panose="020B0502040204020203" pitchFamily="34" charset="0"/>
              </a:rPr>
              <a:t>Collection : LUMINOR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 SemiBold" panose="020B0502040204020203" pitchFamily="34" charset="0"/>
              </a:rPr>
              <a:t>Reference : PAM00317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 SemiBold" panose="020B0502040204020203" pitchFamily="34" charset="0"/>
              </a:rPr>
              <a:t>Prix : $17386.138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 SemiBold" panose="020B0502040204020203" pitchFamily="34" charset="0"/>
              </a:rPr>
              <a:t>Pays d'origine : </a:t>
            </a:r>
            <a:r>
              <a:rPr lang="fr-FR" dirty="0" err="1" smtClean="0">
                <a:latin typeface="Bahnschrift SemiBold" panose="020B0502040204020203" pitchFamily="34" charset="0"/>
              </a:rPr>
              <a:t>Japan</a:t>
            </a:r>
            <a:endParaRPr lang="fr-FR" dirty="0" smtClean="0">
              <a:latin typeface="Bahnschrift SemiBold" panose="020B0502040204020203" pitchFamily="34" charset="0"/>
            </a:endParaRPr>
          </a:p>
          <a:p>
            <a:endParaRPr lang="fr-FR" dirty="0" smtClean="0">
              <a:latin typeface="Bahnschrift SemiBold" panose="020B0502040204020203" pitchFamily="34" charset="0"/>
            </a:endParaRPr>
          </a:p>
          <a:p>
            <a:r>
              <a:rPr lang="fr-FR" dirty="0" smtClean="0">
                <a:latin typeface="Bahnschrift SemiBold" panose="020B0502040204020203" pitchFamily="34" charset="0"/>
              </a:rPr>
              <a:t>Montre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 SemiBold" panose="020B0502040204020203" pitchFamily="34" charset="0"/>
              </a:rPr>
              <a:t>Collection : SUBMERSIBLE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 SemiBold" panose="020B0502040204020203" pitchFamily="34" charset="0"/>
              </a:rPr>
              <a:t>Reference : PAM01305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 SemiBold" panose="020B0502040204020203" pitchFamily="34" charset="0"/>
              </a:rPr>
              <a:t>Prix : $9970.56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 SemiBold" panose="020B0502040204020203" pitchFamily="34" charset="0"/>
              </a:rPr>
              <a:t>Pays d'origine : France</a:t>
            </a:r>
          </a:p>
          <a:p>
            <a:endParaRPr lang="fr-FR" dirty="0" smtClean="0">
              <a:latin typeface="Bahnschrift SemiBold" panose="020B0502040204020203" pitchFamily="34" charset="0"/>
            </a:endParaRPr>
          </a:p>
          <a:p>
            <a:r>
              <a:rPr lang="fr-FR" dirty="0" smtClean="0">
                <a:latin typeface="Bahnschrift SemiBold" panose="020B0502040204020203" pitchFamily="34" charset="0"/>
              </a:rPr>
              <a:t>Montre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 SemiBold" panose="020B0502040204020203" pitchFamily="34" charset="0"/>
              </a:rPr>
              <a:t>Collection : RADIOMIR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 SemiBold" panose="020B0502040204020203" pitchFamily="34" charset="0"/>
              </a:rPr>
              <a:t>Reference : PAM00572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 SemiBold" panose="020B0502040204020203" pitchFamily="34" charset="0"/>
              </a:rPr>
              <a:t>Prix : $8181.712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ahnschrift SemiBold" panose="020B0502040204020203" pitchFamily="34" charset="0"/>
              </a:rPr>
              <a:t>Pays d'origine : </a:t>
            </a:r>
            <a:r>
              <a:rPr lang="fr-FR" dirty="0" err="1" smtClean="0">
                <a:latin typeface="Bahnschrift SemiBold" panose="020B0502040204020203" pitchFamily="34" charset="0"/>
              </a:rPr>
              <a:t>Japan</a:t>
            </a:r>
            <a:endParaRPr lang="fr-FR" dirty="0" smtClean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95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01" y="2374732"/>
            <a:ext cx="10540189" cy="26785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73769" y="700895"/>
            <a:ext cx="19319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  <a:latin typeface="Berlin Sans FB Demi" panose="020E0802020502020306" pitchFamily="34" charset="0"/>
              </a:rPr>
              <a:t>1. Panerai-2021</a:t>
            </a:r>
          </a:p>
        </p:txBody>
      </p:sp>
      <p:sp>
        <p:nvSpPr>
          <p:cNvPr id="7" name="Rectangle 6"/>
          <p:cNvSpPr/>
          <p:nvPr/>
        </p:nvSpPr>
        <p:spPr>
          <a:xfrm>
            <a:off x="673769" y="1065269"/>
            <a:ext cx="9529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1.2. Les meilleures options de vente</a:t>
            </a:r>
            <a:endParaRPr lang="fr-FR" b="1" dirty="0">
              <a:solidFill>
                <a:schemeClr val="accent1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16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066680" y="1765088"/>
            <a:ext cx="76878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erlin Sans FB" panose="020E0602020502020306" pitchFamily="34" charset="0"/>
              </a:rPr>
              <a:t>Total du Profit: $1310497.1365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Berlin Sans FB" panose="020E06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Berlin Sans FB" panose="020E0602020502020306" pitchFamily="34" charset="0"/>
              </a:rPr>
              <a:t>Profit par Collection: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672"/>
              </p:ext>
            </p:extLst>
          </p:nvPr>
        </p:nvGraphicFramePr>
        <p:xfrm>
          <a:off x="3062817" y="3028207"/>
          <a:ext cx="6453716" cy="1865525"/>
        </p:xfrm>
        <a:graphic>
          <a:graphicData uri="http://schemas.openxmlformats.org/drawingml/2006/table">
            <a:tbl>
              <a:tblPr/>
              <a:tblGrid>
                <a:gridCol w="1975228">
                  <a:extLst>
                    <a:ext uri="{9D8B030D-6E8A-4147-A177-3AD203B41FA5}">
                      <a16:colId xmlns:a16="http://schemas.microsoft.com/office/drawing/2014/main" val="1132114531"/>
                    </a:ext>
                  </a:extLst>
                </a:gridCol>
                <a:gridCol w="4478488">
                  <a:extLst>
                    <a:ext uri="{9D8B030D-6E8A-4147-A177-3AD203B41FA5}">
                      <a16:colId xmlns:a16="http://schemas.microsoft.com/office/drawing/2014/main" val="3117377676"/>
                    </a:ext>
                  </a:extLst>
                </a:gridCol>
              </a:tblGrid>
              <a:tr h="40057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Collection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Total profit by collection ($)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415480"/>
                  </a:ext>
                </a:extLst>
              </a:tr>
              <a:tr h="36623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LUMINOR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711004.3975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769023"/>
                  </a:ext>
                </a:extLst>
              </a:tr>
              <a:tr h="36623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LUMINOR-DUE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128319.1320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707521"/>
                  </a:ext>
                </a:extLst>
              </a:tr>
              <a:tr h="36623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RADIOMIR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139832.3740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089309"/>
                  </a:ext>
                </a:extLst>
              </a:tr>
              <a:tr h="36623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SUBMERSIBLE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331341.2330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257265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952750" y="3173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3769" y="700895"/>
            <a:ext cx="19319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  <a:latin typeface="Berlin Sans FB Demi" panose="020E0802020502020306" pitchFamily="34" charset="0"/>
              </a:rPr>
              <a:t>1. Panerai-2021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3769" y="1065269"/>
            <a:ext cx="10491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1.3. Le total des revenus attendus par collection an adoptant les meilleures options de vente</a:t>
            </a:r>
          </a:p>
        </p:txBody>
      </p:sp>
    </p:spTree>
    <p:extLst>
      <p:ext uri="{BB962C8B-B14F-4D97-AF65-F5344CB8AC3E}">
        <p14:creationId xmlns:p14="http://schemas.microsoft.com/office/powerpoint/2010/main" val="419292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46" y="1617335"/>
            <a:ext cx="5295900" cy="47815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3769" y="700895"/>
            <a:ext cx="19319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  <a:latin typeface="Berlin Sans FB Demi" panose="020E0802020502020306" pitchFamily="34" charset="0"/>
              </a:rPr>
              <a:t>1. Panerai-2021</a:t>
            </a:r>
          </a:p>
        </p:txBody>
      </p:sp>
      <p:sp>
        <p:nvSpPr>
          <p:cNvPr id="8" name="Rectangle 7"/>
          <p:cNvSpPr/>
          <p:nvPr/>
        </p:nvSpPr>
        <p:spPr>
          <a:xfrm>
            <a:off x="673769" y="1065269"/>
            <a:ext cx="10491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1.4. Étude pour un pays spécifique : France</a:t>
            </a:r>
          </a:p>
        </p:txBody>
      </p:sp>
    </p:spTree>
    <p:extLst>
      <p:ext uri="{BB962C8B-B14F-4D97-AF65-F5344CB8AC3E}">
        <p14:creationId xmlns:p14="http://schemas.microsoft.com/office/powerpoint/2010/main" val="420353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003" y="545432"/>
            <a:ext cx="11161987" cy="5853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805340" y="1490226"/>
            <a:ext cx="61408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>
                <a:latin typeface="Berlin Sans FB" panose="020E0602020502020306" pitchFamily="34" charset="0"/>
              </a:rPr>
              <a:t>1. Identifier le produit le moins cher et le plus cher dans l'ensemble du sous-ensemble</a:t>
            </a:r>
            <a:endParaRPr lang="en-US" sz="1600" dirty="0" smtClean="0">
              <a:latin typeface="Berlin Sans FB" panose="020E0602020502020306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590701"/>
              </p:ext>
            </p:extLst>
          </p:nvPr>
        </p:nvGraphicFramePr>
        <p:xfrm>
          <a:off x="1885371" y="3525104"/>
          <a:ext cx="8068331" cy="2758440"/>
        </p:xfrm>
        <a:graphic>
          <a:graphicData uri="http://schemas.openxmlformats.org/drawingml/2006/table">
            <a:tbl>
              <a:tblPr/>
              <a:tblGrid>
                <a:gridCol w="1186269">
                  <a:extLst>
                    <a:ext uri="{9D8B030D-6E8A-4147-A177-3AD203B41FA5}">
                      <a16:colId xmlns:a16="http://schemas.microsoft.com/office/drawing/2014/main" val="1606697006"/>
                    </a:ext>
                  </a:extLst>
                </a:gridCol>
                <a:gridCol w="1051069">
                  <a:extLst>
                    <a:ext uri="{9D8B030D-6E8A-4147-A177-3AD203B41FA5}">
                      <a16:colId xmlns:a16="http://schemas.microsoft.com/office/drawing/2014/main" val="2335661824"/>
                    </a:ext>
                  </a:extLst>
                </a:gridCol>
                <a:gridCol w="681478">
                  <a:extLst>
                    <a:ext uri="{9D8B030D-6E8A-4147-A177-3AD203B41FA5}">
                      <a16:colId xmlns:a16="http://schemas.microsoft.com/office/drawing/2014/main" val="2896546866"/>
                    </a:ext>
                  </a:extLst>
                </a:gridCol>
                <a:gridCol w="987832">
                  <a:extLst>
                    <a:ext uri="{9D8B030D-6E8A-4147-A177-3AD203B41FA5}">
                      <a16:colId xmlns:a16="http://schemas.microsoft.com/office/drawing/2014/main" val="906892106"/>
                    </a:ext>
                  </a:extLst>
                </a:gridCol>
                <a:gridCol w="728673">
                  <a:extLst>
                    <a:ext uri="{9D8B030D-6E8A-4147-A177-3AD203B41FA5}">
                      <a16:colId xmlns:a16="http://schemas.microsoft.com/office/drawing/2014/main" val="1011737623"/>
                    </a:ext>
                  </a:extLst>
                </a:gridCol>
                <a:gridCol w="940637">
                  <a:extLst>
                    <a:ext uri="{9D8B030D-6E8A-4147-A177-3AD203B41FA5}">
                      <a16:colId xmlns:a16="http://schemas.microsoft.com/office/drawing/2014/main" val="2552681964"/>
                    </a:ext>
                  </a:extLst>
                </a:gridCol>
                <a:gridCol w="759826">
                  <a:extLst>
                    <a:ext uri="{9D8B030D-6E8A-4147-A177-3AD203B41FA5}">
                      <a16:colId xmlns:a16="http://schemas.microsoft.com/office/drawing/2014/main" val="101124220"/>
                    </a:ext>
                  </a:extLst>
                </a:gridCol>
                <a:gridCol w="909484">
                  <a:extLst>
                    <a:ext uri="{9D8B030D-6E8A-4147-A177-3AD203B41FA5}">
                      <a16:colId xmlns:a16="http://schemas.microsoft.com/office/drawing/2014/main" val="75287006"/>
                    </a:ext>
                  </a:extLst>
                </a:gridCol>
                <a:gridCol w="823063">
                  <a:extLst>
                    <a:ext uri="{9D8B030D-6E8A-4147-A177-3AD203B41FA5}">
                      <a16:colId xmlns:a16="http://schemas.microsoft.com/office/drawing/2014/main" val="2125060606"/>
                    </a:ext>
                  </a:extLst>
                </a:gridCol>
              </a:tblGrid>
              <a:tr h="530166">
                <a:tc rowSpan="3"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</a:rPr>
                        <a:t/>
                      </a:r>
                      <a:br>
                        <a:rPr lang="fr-FR" dirty="0">
                          <a:effectLst/>
                        </a:rPr>
                      </a:br>
                      <a:endParaRPr lang="fr-FR" dirty="0">
                        <a:effectLst/>
                      </a:endParaRPr>
                    </a:p>
                    <a:p>
                      <a:pPr fontAlgn="t"/>
                      <a:r>
                        <a:rPr lang="fr-FR" dirty="0">
                          <a:effectLst/>
                        </a:rPr>
                        <a:t/>
                      </a:r>
                      <a:br>
                        <a:rPr lang="fr-FR" dirty="0">
                          <a:effectLst/>
                        </a:rPr>
                      </a:br>
                      <a:endParaRPr lang="fr-FR" dirty="0">
                        <a:effectLst/>
                      </a:endParaRPr>
                    </a:p>
                    <a:p>
                      <a:pPr fontAlgn="t"/>
                      <a:r>
                        <a:rPr lang="fr-FR" dirty="0">
                          <a:effectLst/>
                        </a:rPr>
                        <a:t/>
                      </a:r>
                      <a:br>
                        <a:rPr lang="fr-FR" dirty="0">
                          <a:effectLst/>
                        </a:rPr>
                      </a:b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lvl="1" algn="ctr" rtl="0" fontAlgn="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Collection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337073"/>
                  </a:ext>
                </a:extLst>
              </a:tr>
              <a:tr h="403393">
                <a:tc vMerge="1">
                  <a:txBody>
                    <a:bodyPr/>
                    <a:lstStyle/>
                    <a:p>
                      <a:pPr fontAlgn="t"/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RADIOMIR</a:t>
                      </a:r>
                      <a:endParaRPr lang="fr-FR" sz="1200" b="1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LUMINOR</a:t>
                      </a:r>
                      <a:endParaRPr lang="fr-FR" sz="1200" b="1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SUBMERSIBLE</a:t>
                      </a:r>
                      <a:endParaRPr lang="fr-FR" sz="1200" b="1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LUMINOR-DUE</a:t>
                      </a:r>
                      <a:endParaRPr lang="fr-FR" sz="1200" b="1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027755"/>
                  </a:ext>
                </a:extLst>
              </a:tr>
              <a:tr h="601625">
                <a:tc vMerge="1">
                  <a:txBody>
                    <a:bodyPr/>
                    <a:lstStyle/>
                    <a:p>
                      <a:pPr fontAlgn="t"/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Reference</a:t>
                      </a:r>
                      <a:endParaRPr lang="fr-FR" sz="1200" b="1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Prix</a:t>
                      </a:r>
                      <a:endParaRPr lang="fr-FR" sz="1200" b="1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Reference</a:t>
                      </a:r>
                      <a:endParaRPr lang="fr-FR" sz="1200" b="1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Prix</a:t>
                      </a:r>
                      <a:endParaRPr lang="fr-FR" sz="1200" b="1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Reference</a:t>
                      </a:r>
                      <a:endParaRPr lang="fr-FR" sz="1200" b="1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Prix</a:t>
                      </a:r>
                      <a:endParaRPr lang="fr-FR" sz="1200" b="1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Reference</a:t>
                      </a:r>
                      <a:endParaRPr lang="fr-FR" sz="1200" b="1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Prix</a:t>
                      </a:r>
                      <a:endParaRPr lang="fr-FR" sz="1200" b="1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0618911"/>
                  </a:ext>
                </a:extLst>
              </a:tr>
              <a:tr h="42668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La moins chère</a:t>
                      </a:r>
                      <a:endParaRPr lang="fr-FR" sz="1200" b="1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PAM00753</a:t>
                      </a:r>
                      <a:endParaRPr lang="fr-FR" sz="1200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4400.0 EUR</a:t>
                      </a:r>
                      <a:endParaRPr lang="fr-FR" sz="120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PAM00774</a:t>
                      </a:r>
                      <a:endParaRPr lang="fr-FR" sz="120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4900.0 EUR</a:t>
                      </a:r>
                      <a:endParaRPr lang="fr-FR" sz="120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PAM00973</a:t>
                      </a:r>
                      <a:endParaRPr lang="fr-FR" sz="1200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8700.0 EUR</a:t>
                      </a:r>
                      <a:endParaRPr lang="fr-FR" sz="1200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PAM00755</a:t>
                      </a:r>
                      <a:endParaRPr lang="fr-FR" sz="120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6100.0 EUR</a:t>
                      </a:r>
                      <a:endParaRPr lang="fr-FR" sz="120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933602"/>
                  </a:ext>
                </a:extLst>
              </a:tr>
              <a:tr h="42668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La plus chère</a:t>
                      </a:r>
                      <a:endParaRPr lang="fr-FR" sz="1200" b="1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PAM00997</a:t>
                      </a:r>
                      <a:endParaRPr lang="fr-FR" sz="1200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12900.0 EUR</a:t>
                      </a:r>
                      <a:endParaRPr lang="fr-FR" sz="1200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PAM01060</a:t>
                      </a:r>
                      <a:endParaRPr lang="fr-FR" sz="1200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166000.0 EUR</a:t>
                      </a:r>
                      <a:endParaRPr lang="fr-FR" sz="1200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PAM01108</a:t>
                      </a:r>
                      <a:endParaRPr lang="fr-FR" sz="1200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190000.0 EUR</a:t>
                      </a:r>
                      <a:endParaRPr lang="fr-FR" sz="1200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PAM00741</a:t>
                      </a:r>
                      <a:endParaRPr lang="fr-FR" sz="1200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erlin Sans FB" panose="020E0602020502020306" pitchFamily="34" charset="0"/>
                        </a:rPr>
                        <a:t>21500.0 EUR</a:t>
                      </a:r>
                      <a:endParaRPr lang="fr-FR" sz="1200" dirty="0">
                        <a:effectLst/>
                        <a:latin typeface="Berlin Sans FB" panose="020E0602020502020306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7936849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810630" y="3175004"/>
            <a:ext cx="61356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Berlin Sans FB" panose="020E0602020502020306" pitchFamily="34" charset="0"/>
              </a:rPr>
              <a:t>2. Identifier le produit le moins cher et le plus cher par collection</a:t>
            </a:r>
            <a:endParaRPr lang="en-US" sz="1600" dirty="0">
              <a:latin typeface="Berlin Sans FB" panose="020E0602020502020306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680563"/>
              </p:ext>
            </p:extLst>
          </p:nvPr>
        </p:nvGraphicFramePr>
        <p:xfrm>
          <a:off x="3379524" y="1782613"/>
          <a:ext cx="5833004" cy="1417320"/>
        </p:xfrm>
        <a:graphic>
          <a:graphicData uri="http://schemas.openxmlformats.org/drawingml/2006/table">
            <a:tbl>
              <a:tblPr/>
              <a:tblGrid>
                <a:gridCol w="1803092">
                  <a:extLst>
                    <a:ext uri="{9D8B030D-6E8A-4147-A177-3AD203B41FA5}">
                      <a16:colId xmlns:a16="http://schemas.microsoft.com/office/drawing/2014/main" val="58975613"/>
                    </a:ext>
                  </a:extLst>
                </a:gridCol>
                <a:gridCol w="1343304">
                  <a:extLst>
                    <a:ext uri="{9D8B030D-6E8A-4147-A177-3AD203B41FA5}">
                      <a16:colId xmlns:a16="http://schemas.microsoft.com/office/drawing/2014/main" val="2954027560"/>
                    </a:ext>
                  </a:extLst>
                </a:gridCol>
                <a:gridCol w="1343304">
                  <a:extLst>
                    <a:ext uri="{9D8B030D-6E8A-4147-A177-3AD203B41FA5}">
                      <a16:colId xmlns:a16="http://schemas.microsoft.com/office/drawing/2014/main" val="193204545"/>
                    </a:ext>
                  </a:extLst>
                </a:gridCol>
                <a:gridCol w="1343304">
                  <a:extLst>
                    <a:ext uri="{9D8B030D-6E8A-4147-A177-3AD203B41FA5}">
                      <a16:colId xmlns:a16="http://schemas.microsoft.com/office/drawing/2014/main" val="566489064"/>
                    </a:ext>
                  </a:extLst>
                </a:gridCol>
              </a:tblGrid>
              <a:tr h="541174"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effectLst/>
                        </a:rPr>
                        <a:t/>
                      </a:r>
                      <a:br>
                        <a:rPr lang="fr-FR" dirty="0">
                          <a:effectLst/>
                        </a:rPr>
                      </a:b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Collection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Reference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500" b="0" i="0" u="none" strike="noStrike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Prix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447121"/>
                  </a:ext>
                </a:extLst>
              </a:tr>
              <a:tr h="29703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Merriweather"/>
                        </a:rPr>
                        <a:t>La moins chère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RADIOMIR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PAM00753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4400.0 EUR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963898"/>
                  </a:ext>
                </a:extLst>
              </a:tr>
              <a:tr h="29703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Merriweather"/>
                        </a:rPr>
                        <a:t>La plus chère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SUBMERSIBLE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PAM01108</a:t>
                      </a:r>
                      <a:endParaRPr lang="fr-FR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190000.0 EUR</a:t>
                      </a:r>
                      <a:endParaRPr lang="fr-FR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146918"/>
                  </a:ext>
                </a:extLst>
              </a:tr>
            </a:tbl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014663" y="32924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3769" y="700895"/>
            <a:ext cx="19319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  <a:latin typeface="Berlin Sans FB Demi" panose="020E0802020502020306" pitchFamily="34" charset="0"/>
              </a:rPr>
              <a:t>1. Panerai-2021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3769" y="1065269"/>
            <a:ext cx="10491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chemeClr val="accent1">
                    <a:lumMod val="50000"/>
                  </a:schemeClr>
                </a:solidFill>
                <a:latin typeface="Berlin Sans FB" panose="020E0602020502020306" pitchFamily="34" charset="0"/>
              </a:rPr>
              <a:t>1.4. Étude pour un pays spécifique : France</a:t>
            </a:r>
          </a:p>
        </p:txBody>
      </p:sp>
    </p:spTree>
    <p:extLst>
      <p:ext uri="{BB962C8B-B14F-4D97-AF65-F5344CB8AC3E}">
        <p14:creationId xmlns:p14="http://schemas.microsoft.com/office/powerpoint/2010/main" val="128934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834</Words>
  <Application>Microsoft Office PowerPoint</Application>
  <PresentationFormat>Widescreen</PresentationFormat>
  <Paragraphs>294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Arial</vt:lpstr>
      <vt:lpstr>Arial Black</vt:lpstr>
      <vt:lpstr>Bahnschrift SemiBold</vt:lpstr>
      <vt:lpstr>Baskerville Old Face</vt:lpstr>
      <vt:lpstr>Berlin Sans FB</vt:lpstr>
      <vt:lpstr>Berlin Sans FB Demi</vt:lpstr>
      <vt:lpstr>Bodoni MT Black</vt:lpstr>
      <vt:lpstr>Calibri</vt:lpstr>
      <vt:lpstr>Calibri Light</vt:lpstr>
      <vt:lpstr>Merriweather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user_93@outlook.fr</dc:creator>
  <cp:lastModifiedBy>user_93@outlook.fr</cp:lastModifiedBy>
  <cp:revision>19</cp:revision>
  <dcterms:created xsi:type="dcterms:W3CDTF">2025-03-02T11:58:32Z</dcterms:created>
  <dcterms:modified xsi:type="dcterms:W3CDTF">2025-03-02T16:03:24Z</dcterms:modified>
</cp:coreProperties>
</file>