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0" r:id="rId2"/>
    <p:sldId id="279" r:id="rId3"/>
    <p:sldId id="280" r:id="rId4"/>
    <p:sldId id="281" r:id="rId5"/>
    <p:sldId id="278" r:id="rId6"/>
    <p:sldId id="261" r:id="rId7"/>
    <p:sldId id="285" r:id="rId8"/>
    <p:sldId id="286" r:id="rId9"/>
    <p:sldId id="287" r:id="rId10"/>
    <p:sldId id="288" r:id="rId11"/>
    <p:sldId id="282" r:id="rId12"/>
    <p:sldId id="289" r:id="rId13"/>
    <p:sldId id="290" r:id="rId14"/>
    <p:sldId id="291" r:id="rId15"/>
    <p:sldId id="292" r:id="rId16"/>
    <p:sldId id="293" r:id="rId17"/>
    <p:sldId id="294" r:id="rId18"/>
    <p:sldId id="283" r:id="rId19"/>
    <p:sldId id="271" r:id="rId20"/>
    <p:sldId id="295" r:id="rId21"/>
    <p:sldId id="296" r:id="rId22"/>
    <p:sldId id="297" r:id="rId23"/>
    <p:sldId id="298" r:id="rId24"/>
    <p:sldId id="300" r:id="rId25"/>
    <p:sldId id="299" r:id="rId26"/>
    <p:sldId id="301" r:id="rId27"/>
    <p:sldId id="28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4" d="100"/>
          <a:sy n="64" d="100"/>
        </p:scale>
        <p:origin x="48"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C9E8C-AA03-45D6-906A-E0A4FC0381EB}" type="datetimeFigureOut">
              <a:rPr lang="fr-FR" smtClean="0"/>
              <a:t>10/03/2025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4C7C8-1178-40C8-BD53-6009CEAFBF6F}" type="slidenum">
              <a:rPr lang="fr-FR" smtClean="0"/>
              <a:t>‹#›</a:t>
            </a:fld>
            <a:endParaRPr lang="fr-FR"/>
          </a:p>
        </p:txBody>
      </p:sp>
    </p:spTree>
    <p:extLst>
      <p:ext uri="{BB962C8B-B14F-4D97-AF65-F5344CB8AC3E}">
        <p14:creationId xmlns:p14="http://schemas.microsoft.com/office/powerpoint/2010/main" val="34922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FB16A191-4095-4275-9B51-39D0F9230663}"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1611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BDD86FC-3A1B-4F20-886A-4BC3F24E4CA5}"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46693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8B766E1-10EA-4DB1-9476-0929F83256B2}"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31452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7439A38-BB35-4594-89D2-FF6A1D25BA05}"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8351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2F8E11-5096-47CE-B8F0-11FBD26A495A}"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98188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F6213B5C-A6B7-4560-9F50-2501365A72C6}"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56403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30B64B56-FB64-4CD7-AF08-317C8C21C9F8}" type="datetime1">
              <a:rPr lang="fr-FR" smtClean="0"/>
              <a:t>10/03/2025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34402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BC7E3F9-51FC-4B54-8FE4-FA489316B49C}" type="datetime1">
              <a:rPr lang="fr-FR" smtClean="0"/>
              <a:t>10/03/2025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26610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A8663-C731-4F6A-BA11-4442234B11C7}" type="datetime1">
              <a:rPr lang="fr-FR" smtClean="0"/>
              <a:t>10/03/2025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9087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5936C5-1454-464C-8C03-BD5936E216FB}"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04606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79734C-1CB2-4972-B2C4-E996A019BA9B}"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77827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8A139-E139-40C3-9CC7-C96B2CA1083E}" type="datetime1">
              <a:rPr lang="fr-FR" smtClean="0"/>
              <a:t>10/03/2025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97305-A191-469C-8B05-B348AD76F4AF}" type="slidenum">
              <a:rPr lang="fr-FR" smtClean="0"/>
              <a:t>‹#›</a:t>
            </a:fld>
            <a:endParaRPr lang="fr-FR"/>
          </a:p>
        </p:txBody>
      </p:sp>
    </p:spTree>
    <p:extLst>
      <p:ext uri="{BB962C8B-B14F-4D97-AF65-F5344CB8AC3E}">
        <p14:creationId xmlns:p14="http://schemas.microsoft.com/office/powerpoint/2010/main" val="425937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32509" y="1379913"/>
            <a:ext cx="13034356" cy="99752"/>
          </a:xfrm>
          <a:prstGeom prst="rec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31" name="Rectangle 30"/>
          <p:cNvSpPr/>
          <p:nvPr/>
        </p:nvSpPr>
        <p:spPr>
          <a:xfrm>
            <a:off x="1377535" y="3059359"/>
            <a:ext cx="9881064" cy="131916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solidFill>
                  <a:schemeClr val="accent1">
                    <a:lumMod val="50000"/>
                  </a:schemeClr>
                </a:solidFill>
                <a:latin typeface="Baskerville Old Face" panose="02020602080505020303" pitchFamily="18" charset="0"/>
              </a:rPr>
              <a:t>Analyse des prix des montres de luxe Panerai</a:t>
            </a:r>
            <a:endParaRPr lang="fr-FR" sz="3200" b="1" dirty="0">
              <a:solidFill>
                <a:schemeClr val="accent1">
                  <a:lumMod val="50000"/>
                </a:schemeClr>
              </a:solidFill>
              <a:latin typeface="Baskerville Old Face" panose="02020602080505020303" pitchFamily="18" charset="0"/>
            </a:endParaRPr>
          </a:p>
        </p:txBody>
      </p:sp>
      <p:sp>
        <p:nvSpPr>
          <p:cNvPr id="32" name="ZoneTexte 7"/>
          <p:cNvSpPr txBox="1"/>
          <p:nvPr/>
        </p:nvSpPr>
        <p:spPr>
          <a:xfrm>
            <a:off x="4403784" y="4997034"/>
            <a:ext cx="3828566" cy="830997"/>
          </a:xfrm>
          <a:prstGeom prst="rect">
            <a:avLst/>
          </a:prstGeom>
          <a:noFill/>
        </p:spPr>
        <p:txBody>
          <a:bodyPr wrap="square" rtlCol="0">
            <a:spAutoFit/>
          </a:bodyPr>
          <a:lstStyle/>
          <a:p>
            <a:pPr algn="ctr"/>
            <a:r>
              <a:rPr lang="fr-FR" sz="2400" dirty="0" err="1" smtClean="0">
                <a:latin typeface="Baskerville Old Face" panose="02020602080505020303" pitchFamily="18" charset="0"/>
              </a:rPr>
              <a:t>Abdelhak</a:t>
            </a:r>
            <a:r>
              <a:rPr lang="fr-FR" sz="2400" dirty="0" smtClean="0">
                <a:latin typeface="Baskerville Old Face" panose="02020602080505020303" pitchFamily="18" charset="0"/>
              </a:rPr>
              <a:t> </a:t>
            </a:r>
            <a:r>
              <a:rPr lang="fr-FR" sz="2400" dirty="0">
                <a:latin typeface="Baskerville Old Face" panose="02020602080505020303" pitchFamily="18" charset="0"/>
              </a:rPr>
              <a:t>EL </a:t>
            </a:r>
            <a:r>
              <a:rPr lang="fr-FR" sz="2400" dirty="0" smtClean="0">
                <a:latin typeface="Baskerville Old Face" panose="02020602080505020303" pitchFamily="18" charset="0"/>
              </a:rPr>
              <a:t>BIARI</a:t>
            </a:r>
          </a:p>
          <a:p>
            <a:pPr algn="ctr"/>
            <a:r>
              <a:rPr lang="fr-FR" sz="2400" dirty="0" smtClean="0">
                <a:latin typeface="Baskerville Old Face" panose="02020602080505020303" pitchFamily="18" charset="0"/>
              </a:rPr>
              <a:t>AI </a:t>
            </a:r>
            <a:r>
              <a:rPr lang="fr-FR" sz="2400" dirty="0" err="1" smtClean="0">
                <a:latin typeface="Baskerville Old Face" panose="02020602080505020303" pitchFamily="18" charset="0"/>
              </a:rPr>
              <a:t>Engineer</a:t>
            </a:r>
            <a:endParaRPr lang="fr-FR" sz="2400" dirty="0">
              <a:latin typeface="Baskerville Old Face" panose="02020602080505020303" pitchFamily="18" charset="0"/>
            </a:endParaRPr>
          </a:p>
        </p:txBody>
      </p:sp>
      <p:sp>
        <p:nvSpPr>
          <p:cNvPr id="33" name="Rectangle 32"/>
          <p:cNvSpPr/>
          <p:nvPr/>
        </p:nvSpPr>
        <p:spPr>
          <a:xfrm>
            <a:off x="3136669" y="2127173"/>
            <a:ext cx="6096000" cy="523220"/>
          </a:xfrm>
          <a:prstGeom prst="rect">
            <a:avLst/>
          </a:prstGeom>
        </p:spPr>
        <p:txBody>
          <a:bodyPr wrap="square">
            <a:spAutoFit/>
          </a:bodyPr>
          <a:lstStyle/>
          <a:p>
            <a:pPr algn="ctr"/>
            <a:r>
              <a:rPr lang="en-US" sz="2800" b="1" dirty="0">
                <a:solidFill>
                  <a:schemeClr val="accent1">
                    <a:lumMod val="50000"/>
                  </a:schemeClr>
                </a:solidFill>
                <a:latin typeface="Baskerville Old Face" panose="02020602080505020303" pitchFamily="18" charset="0"/>
              </a:rPr>
              <a:t>Data</a:t>
            </a:r>
            <a:r>
              <a:rPr lang="en-US" sz="2400" b="1" dirty="0" smtClean="0">
                <a:solidFill>
                  <a:schemeClr val="accent1">
                    <a:lumMod val="50000"/>
                  </a:schemeClr>
                </a:solidFill>
                <a:latin typeface="Baskerville Old Face" panose="02020602080505020303" pitchFamily="18" charset="0"/>
              </a:rPr>
              <a:t> &amp; Data Challenge</a:t>
            </a:r>
            <a:endParaRPr lang="fr-FR" sz="2400" b="1" dirty="0">
              <a:solidFill>
                <a:schemeClr val="accent1">
                  <a:lumMod val="50000"/>
                </a:schemeClr>
              </a:solidFill>
              <a:latin typeface="Baskerville Old Face" panose="02020602080505020303" pitchFamily="18" charset="0"/>
            </a:endParaRPr>
          </a:p>
        </p:txBody>
      </p:sp>
      <p:pic>
        <p:nvPicPr>
          <p:cNvPr id="35" name="Picture 34"/>
          <p:cNvPicPr>
            <a:picLocks noChangeAspect="1"/>
          </p:cNvPicPr>
          <p:nvPr/>
        </p:nvPicPr>
        <p:blipFill>
          <a:blip r:embed="rId2"/>
          <a:stretch>
            <a:fillRect/>
          </a:stretch>
        </p:blipFill>
        <p:spPr>
          <a:xfrm>
            <a:off x="5308369" y="423264"/>
            <a:ext cx="876300" cy="676275"/>
          </a:xfrm>
          <a:prstGeom prst="rect">
            <a:avLst/>
          </a:prstGeom>
        </p:spPr>
      </p:pic>
    </p:spTree>
    <p:extLst>
      <p:ext uri="{BB962C8B-B14F-4D97-AF65-F5344CB8AC3E}">
        <p14:creationId xmlns:p14="http://schemas.microsoft.com/office/powerpoint/2010/main" val="49854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1.4. Opérations sur le marché gris</a:t>
            </a:r>
          </a:p>
        </p:txBody>
      </p:sp>
      <p:sp>
        <p:nvSpPr>
          <p:cNvPr id="11" name="Rectangle 10"/>
          <p:cNvSpPr/>
          <p:nvPr/>
        </p:nvSpPr>
        <p:spPr>
          <a:xfrm>
            <a:off x="1020678" y="1691478"/>
            <a:ext cx="9837821" cy="1200329"/>
          </a:xfrm>
          <a:prstGeom prst="rect">
            <a:avLst/>
          </a:prstGeom>
        </p:spPr>
        <p:txBody>
          <a:bodyPr wrap="square">
            <a:spAutoFit/>
          </a:bodyPr>
          <a:lstStyle/>
          <a:p>
            <a:pPr algn="just"/>
            <a:r>
              <a:rPr lang="fr-FR" dirty="0">
                <a:latin typeface="Berlin Sans FB" panose="020E0602020502020306" pitchFamily="34" charset="0"/>
              </a:rPr>
              <a:t>Pays offrant un terrain propice au développement du marché gris et nombre d’opportunités générées</a:t>
            </a:r>
          </a:p>
          <a:p>
            <a:pPr marL="742950" lvl="1" indent="-285750" algn="just">
              <a:buFont typeface="Arial" panose="020B0604020202020204" pitchFamily="34" charset="0"/>
              <a:buChar char="•"/>
            </a:pPr>
            <a:r>
              <a:rPr lang="en-US" dirty="0">
                <a:latin typeface="Berlin Sans FB" panose="020E0602020502020306" pitchFamily="34" charset="0"/>
              </a:rPr>
              <a:t>France : </a:t>
            </a:r>
            <a:r>
              <a:rPr lang="en-US" dirty="0" smtClean="0">
                <a:latin typeface="Berlin Sans FB" panose="020E0602020502020306" pitchFamily="34" charset="0"/>
              </a:rPr>
              <a:t>138</a:t>
            </a:r>
          </a:p>
          <a:p>
            <a:pPr marL="742950" lvl="1" indent="-285750" algn="just">
              <a:buFont typeface="Arial" panose="020B0604020202020204" pitchFamily="34" charset="0"/>
              <a:buChar char="•"/>
            </a:pPr>
            <a:r>
              <a:rPr lang="en-US" dirty="0" smtClean="0">
                <a:latin typeface="Berlin Sans FB" panose="020E0602020502020306" pitchFamily="34" charset="0"/>
              </a:rPr>
              <a:t>Japan </a:t>
            </a:r>
            <a:r>
              <a:rPr lang="en-US" dirty="0">
                <a:latin typeface="Berlin Sans FB" panose="020E0602020502020306" pitchFamily="34" charset="0"/>
              </a:rPr>
              <a:t>: 142</a:t>
            </a:r>
          </a:p>
          <a:p>
            <a:pPr marL="742950" lvl="1" indent="-285750" algn="just">
              <a:buFont typeface="Arial" panose="020B0604020202020204" pitchFamily="34" charset="0"/>
              <a:buChar char="•"/>
            </a:pPr>
            <a:r>
              <a:rPr lang="en-US" dirty="0" smtClean="0">
                <a:latin typeface="Berlin Sans FB" panose="020E0602020502020306" pitchFamily="34" charset="0"/>
              </a:rPr>
              <a:t>UK </a:t>
            </a:r>
            <a:r>
              <a:rPr lang="en-US" dirty="0">
                <a:latin typeface="Berlin Sans FB" panose="020E0602020502020306" pitchFamily="34" charset="0"/>
              </a:rPr>
              <a:t>: 4</a:t>
            </a:r>
            <a:endParaRPr lang="fr-FR" dirty="0">
              <a:latin typeface="Berlin Sans FB" panose="020E0602020502020306" pitchFamily="34" charset="0"/>
            </a:endParaRPr>
          </a:p>
        </p:txBody>
      </p:sp>
      <p:sp>
        <p:nvSpPr>
          <p:cNvPr id="13" name="Rectangle 12"/>
          <p:cNvSpPr/>
          <p:nvPr/>
        </p:nvSpPr>
        <p:spPr>
          <a:xfrm>
            <a:off x="1020678" y="2891807"/>
            <a:ext cx="8674100" cy="369332"/>
          </a:xfrm>
          <a:prstGeom prst="rect">
            <a:avLst/>
          </a:prstGeom>
        </p:spPr>
        <p:txBody>
          <a:bodyPr wrap="square">
            <a:spAutoFit/>
          </a:bodyPr>
          <a:lstStyle/>
          <a:p>
            <a:pPr algn="just"/>
            <a:r>
              <a:rPr lang="fr-FR" dirty="0">
                <a:latin typeface="Berlin Sans FB" panose="020E0602020502020306" pitchFamily="34" charset="0"/>
              </a:rPr>
              <a:t>Comparaison des marges perdues </a:t>
            </a:r>
            <a:r>
              <a:rPr lang="fr-FR" dirty="0" smtClean="0">
                <a:latin typeface="Berlin Sans FB" panose="020E0602020502020306" pitchFamily="34" charset="0"/>
              </a:rPr>
              <a:t>pour le marché </a:t>
            </a:r>
            <a:r>
              <a:rPr lang="fr-FR" dirty="0">
                <a:latin typeface="Berlin Sans FB" panose="020E0602020502020306" pitchFamily="34" charset="0"/>
              </a:rPr>
              <a:t>gris selon les </a:t>
            </a:r>
            <a:r>
              <a:rPr lang="fr-FR" dirty="0" smtClean="0">
                <a:latin typeface="Berlin Sans FB" panose="020E0602020502020306" pitchFamily="34" charset="0"/>
              </a:rPr>
              <a:t>collections</a:t>
            </a:r>
            <a:endParaRPr lang="fr-FR" dirty="0">
              <a:latin typeface="Berlin Sans FB" panose="020E0602020502020306" pitchFamily="34" charset="0"/>
            </a:endParaRPr>
          </a:p>
        </p:txBody>
      </p:sp>
      <p:pic>
        <p:nvPicPr>
          <p:cNvPr id="15" name="Picture 14"/>
          <p:cNvPicPr>
            <a:picLocks noChangeAspect="1"/>
          </p:cNvPicPr>
          <p:nvPr/>
        </p:nvPicPr>
        <p:blipFill>
          <a:blip r:embed="rId2"/>
          <a:stretch>
            <a:fillRect/>
          </a:stretch>
        </p:blipFill>
        <p:spPr>
          <a:xfrm>
            <a:off x="3005045" y="3261139"/>
            <a:ext cx="6169204" cy="2836562"/>
          </a:xfrm>
          <a:prstGeom prst="rect">
            <a:avLst/>
          </a:prstGeom>
        </p:spPr>
      </p:pic>
      <p:sp>
        <p:nvSpPr>
          <p:cNvPr id="20" name="Rectangle 7"/>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1" name="Slide Number Placeholder 20"/>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10</a:t>
            </a:fld>
            <a:endParaRPr lang="fr-FR">
              <a:latin typeface="Berlin Sans FB Demi" panose="020E0802020502020306" pitchFamily="34" charset="0"/>
            </a:endParaRPr>
          </a:p>
        </p:txBody>
      </p:sp>
    </p:spTree>
    <p:extLst>
      <p:ext uri="{BB962C8B-B14F-4D97-AF65-F5344CB8AC3E}">
        <p14:creationId xmlns:p14="http://schemas.microsoft.com/office/powerpoint/2010/main" val="73257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817" y="1840250"/>
            <a:ext cx="14096874" cy="2896852"/>
            <a:chOff x="-830817" y="1268750"/>
            <a:chExt cx="14096874" cy="2896852"/>
          </a:xfrm>
        </p:grpSpPr>
        <p:sp>
          <p:nvSpPr>
            <p:cNvPr id="7" name="Rectangle 6"/>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1932346"/>
              <a:ext cx="11087100" cy="1569660"/>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2. </a:t>
              </a:r>
              <a:r>
                <a:rPr lang="fr-FR" sz="4800" b="1" dirty="0">
                  <a:solidFill>
                    <a:schemeClr val="bg1"/>
                  </a:solidFill>
                  <a:latin typeface="Berlin Sans FB" panose="020E0602020502020306" pitchFamily="34" charset="0"/>
                </a:rPr>
                <a:t>Exploration et analyse des données de Panerai en </a:t>
              </a:r>
              <a:r>
                <a:rPr lang="fr-FR" sz="4800" b="1" dirty="0" smtClean="0">
                  <a:solidFill>
                    <a:schemeClr val="bg1"/>
                  </a:solidFill>
                  <a:latin typeface="Berlin Sans FB" panose="020E0602020502020306" pitchFamily="34" charset="0"/>
                </a:rPr>
                <a:t>2025</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1452754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2.1. </a:t>
            </a:r>
            <a:r>
              <a:rPr lang="fr-FR" b="1" dirty="0">
                <a:solidFill>
                  <a:schemeClr val="accent1">
                    <a:lumMod val="50000"/>
                  </a:schemeClr>
                </a:solidFill>
                <a:latin typeface="Berlin Sans FB" panose="020E0602020502020306" pitchFamily="34" charset="0"/>
              </a:rPr>
              <a:t>Répartition des montres par collection sur les quatre marchés en </a:t>
            </a:r>
            <a:r>
              <a:rPr lang="fr-FR" b="1" dirty="0" smtClean="0">
                <a:solidFill>
                  <a:schemeClr val="accent1">
                    <a:lumMod val="50000"/>
                  </a:schemeClr>
                </a:solidFill>
                <a:latin typeface="Berlin Sans FB" panose="020E0602020502020306" pitchFamily="34" charset="0"/>
              </a:rPr>
              <a:t>2025</a:t>
            </a:r>
            <a:endParaRPr lang="fr-FR" b="1" dirty="0">
              <a:solidFill>
                <a:schemeClr val="accent1">
                  <a:lumMod val="50000"/>
                </a:schemeClr>
              </a:solidFill>
              <a:latin typeface="Berlin Sans FB" panose="020E0602020502020306"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682" y="1623907"/>
            <a:ext cx="4693417" cy="4257776"/>
          </a:xfrm>
          <a:prstGeom prst="rect">
            <a:avLst/>
          </a:prstGeom>
        </p:spPr>
      </p:pic>
      <p:sp>
        <p:nvSpPr>
          <p:cNvPr id="12" name="TextBox 11"/>
          <p:cNvSpPr txBox="1"/>
          <p:nvPr/>
        </p:nvSpPr>
        <p:spPr>
          <a:xfrm>
            <a:off x="673769" y="1954438"/>
            <a:ext cx="5942931" cy="3139321"/>
          </a:xfrm>
          <a:prstGeom prst="rect">
            <a:avLst/>
          </a:prstGeom>
          <a:noFill/>
        </p:spPr>
        <p:txBody>
          <a:bodyPr wrap="square" rtlCol="0">
            <a:spAutoFit/>
          </a:bodyPr>
          <a:lstStyle/>
          <a:p>
            <a:pPr algn="just"/>
            <a:r>
              <a:rPr lang="fr-FR" dirty="0">
                <a:latin typeface="Berlin Sans FB" panose="020E0602020502020306" pitchFamily="34" charset="0"/>
              </a:rPr>
              <a:t>Ce graphique représente la distribution des montres Panerai par collection sur quatre marchés en </a:t>
            </a:r>
            <a:r>
              <a:rPr lang="fr-FR" dirty="0" smtClean="0">
                <a:latin typeface="Berlin Sans FB" panose="020E0602020502020306" pitchFamily="34" charset="0"/>
              </a:rPr>
              <a:t>2025.</a:t>
            </a:r>
          </a:p>
          <a:p>
            <a:pPr algn="just"/>
            <a:endParaRPr lang="fr-FR" dirty="0" smtClean="0">
              <a:latin typeface="Berlin Sans FB" panose="020E0602020502020306" pitchFamily="34" charset="0"/>
            </a:endParaRPr>
          </a:p>
          <a:p>
            <a:pPr algn="just"/>
            <a:endParaRPr lang="fr-FR"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149</a:t>
            </a:r>
          </a:p>
          <a:p>
            <a:pPr marL="285750" indent="-285750" algn="just">
              <a:buFont typeface="Arial" panose="020B0604020202020204" pitchFamily="34" charset="0"/>
              <a:buChar char="•"/>
            </a:pPr>
            <a:endParaRPr lang="en-US" dirty="0" smtClean="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collection </a:t>
            </a:r>
            <a:r>
              <a:rPr lang="fr-FR" dirty="0" smtClean="0">
                <a:latin typeface="Berlin Sans FB" panose="020E0602020502020306" pitchFamily="34" charset="0"/>
              </a:rPr>
              <a:t>:</a:t>
            </a:r>
          </a:p>
          <a:p>
            <a:pPr marL="742950" lvl="1" indent="-285750" algn="just">
              <a:buFont typeface="Courier New" panose="02070309020205020404" pitchFamily="49" charset="0"/>
              <a:buChar char="o"/>
            </a:pPr>
            <a:r>
              <a:rPr lang="en-US" dirty="0" smtClean="0">
                <a:latin typeface="Berlin Sans FB" panose="020E0602020502020306" pitchFamily="34" charset="0"/>
              </a:rPr>
              <a:t>RADIOMIR : 23</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 : 54</a:t>
            </a:r>
          </a:p>
          <a:p>
            <a:pPr marL="742950" lvl="1" indent="-285750" algn="just">
              <a:buFont typeface="Courier New" panose="02070309020205020404" pitchFamily="49" charset="0"/>
              <a:buChar char="o"/>
            </a:pPr>
            <a:r>
              <a:rPr lang="en-US" dirty="0" smtClean="0">
                <a:latin typeface="Berlin Sans FB" panose="020E0602020502020306" pitchFamily="34" charset="0"/>
              </a:rPr>
              <a:t>SUBMERSIBLE : 39</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LUMINOR-DUE : 33</a:t>
            </a:r>
            <a:endParaRPr lang="fr-FR" dirty="0">
              <a:latin typeface="Berlin Sans FB" panose="020E0602020502020306" pitchFamily="34" charset="0"/>
            </a:endParaRPr>
          </a:p>
        </p:txBody>
      </p:sp>
      <p:sp>
        <p:nvSpPr>
          <p:cNvPr id="6" name="Slide Number Placeholder 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12</a:t>
            </a:fld>
            <a:endParaRPr lang="fr-FR">
              <a:latin typeface="Berlin Sans FB Demi" panose="020E0802020502020306" pitchFamily="34" charset="0"/>
            </a:endParaRPr>
          </a:p>
        </p:txBody>
      </p:sp>
    </p:spTree>
    <p:extLst>
      <p:ext uri="{BB962C8B-B14F-4D97-AF65-F5344CB8AC3E}">
        <p14:creationId xmlns:p14="http://schemas.microsoft.com/office/powerpoint/2010/main" val="406767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2.2</a:t>
            </a:r>
            <a:r>
              <a:rPr lang="fr-FR" b="1" dirty="0">
                <a:solidFill>
                  <a:schemeClr val="accent1">
                    <a:lumMod val="50000"/>
                  </a:schemeClr>
                </a:solidFill>
                <a:latin typeface="Berlin Sans FB" panose="020E0602020502020306" pitchFamily="34" charset="0"/>
              </a:rPr>
              <a:t>. Répartition des montres par collection dans chaque marché en </a:t>
            </a:r>
            <a:r>
              <a:rPr lang="fr-FR" b="1" dirty="0" smtClean="0">
                <a:solidFill>
                  <a:schemeClr val="accent1">
                    <a:lumMod val="50000"/>
                  </a:schemeClr>
                </a:solidFill>
                <a:latin typeface="Berlin Sans FB" panose="020E0602020502020306" pitchFamily="34" charset="0"/>
              </a:rPr>
              <a:t>2025</a:t>
            </a:r>
            <a:endParaRPr lang="fr-FR" b="1" dirty="0">
              <a:solidFill>
                <a:schemeClr val="accent1">
                  <a:lumMod val="50000"/>
                </a:schemeClr>
              </a:solidFill>
              <a:latin typeface="Berlin Sans FB" panose="020E0602020502020306" pitchFamily="34"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496" y="2062545"/>
            <a:ext cx="5825533" cy="3599363"/>
          </a:xfrm>
          <a:prstGeom prst="rect">
            <a:avLst/>
          </a:prstGeom>
        </p:spPr>
      </p:pic>
      <p:grpSp>
        <p:nvGrpSpPr>
          <p:cNvPr id="63" name="Group 62"/>
          <p:cNvGrpSpPr/>
          <p:nvPr/>
        </p:nvGrpSpPr>
        <p:grpSpPr>
          <a:xfrm>
            <a:off x="784873" y="1308515"/>
            <a:ext cx="4043094" cy="591781"/>
            <a:chOff x="784873" y="1509562"/>
            <a:chExt cx="4043094" cy="591781"/>
          </a:xfrm>
        </p:grpSpPr>
        <p:sp>
          <p:nvSpPr>
            <p:cNvPr id="64" name="Rectangle 63"/>
            <p:cNvSpPr/>
            <p:nvPr/>
          </p:nvSpPr>
          <p:spPr>
            <a:xfrm>
              <a:off x="784873" y="1509562"/>
              <a:ext cx="881973" cy="369332"/>
            </a:xfrm>
            <a:prstGeom prst="rect">
              <a:avLst/>
            </a:prstGeom>
          </p:spPr>
          <p:txBody>
            <a:bodyPr wrap="none">
              <a:spAutoFit/>
            </a:bodyPr>
            <a:lstStyle/>
            <a:p>
              <a:r>
                <a:rPr lang="fr-FR" b="1" dirty="0">
                  <a:solidFill>
                    <a:schemeClr val="accent5">
                      <a:lumMod val="75000"/>
                    </a:schemeClr>
                  </a:solidFill>
                  <a:latin typeface="Berlin Sans FB Demi" panose="020E0802020502020306" pitchFamily="34" charset="0"/>
                </a:rPr>
                <a:t>France</a:t>
              </a:r>
            </a:p>
          </p:txBody>
        </p:sp>
        <p:sp>
          <p:nvSpPr>
            <p:cNvPr id="65" name="Rectangle 64"/>
            <p:cNvSpPr/>
            <p:nvPr/>
          </p:nvSpPr>
          <p:spPr>
            <a:xfrm>
              <a:off x="784873" y="1732011"/>
              <a:ext cx="4043094"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146</a:t>
              </a:r>
              <a:endParaRPr lang="fr-FR" dirty="0"/>
            </a:p>
          </p:txBody>
        </p:sp>
      </p:grpSp>
      <p:grpSp>
        <p:nvGrpSpPr>
          <p:cNvPr id="67" name="Group 66"/>
          <p:cNvGrpSpPr/>
          <p:nvPr/>
        </p:nvGrpSpPr>
        <p:grpSpPr>
          <a:xfrm>
            <a:off x="784873" y="2540893"/>
            <a:ext cx="4030270" cy="591781"/>
            <a:chOff x="784873" y="2656273"/>
            <a:chExt cx="4030270" cy="591781"/>
          </a:xfrm>
        </p:grpSpPr>
        <p:sp>
          <p:nvSpPr>
            <p:cNvPr id="68" name="Rectangle 67"/>
            <p:cNvSpPr/>
            <p:nvPr/>
          </p:nvSpPr>
          <p:spPr>
            <a:xfrm>
              <a:off x="784873" y="2656273"/>
              <a:ext cx="494046"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UK</a:t>
              </a:r>
              <a:endParaRPr lang="fr-FR" b="1" dirty="0">
                <a:solidFill>
                  <a:schemeClr val="accent5">
                    <a:lumMod val="75000"/>
                  </a:schemeClr>
                </a:solidFill>
                <a:latin typeface="Berlin Sans FB Demi" panose="020E0802020502020306" pitchFamily="34" charset="0"/>
              </a:endParaRPr>
            </a:p>
          </p:txBody>
        </p:sp>
        <p:sp>
          <p:nvSpPr>
            <p:cNvPr id="69" name="Rectangle 68"/>
            <p:cNvSpPr/>
            <p:nvPr/>
          </p:nvSpPr>
          <p:spPr>
            <a:xfrm>
              <a:off x="784873" y="2878722"/>
              <a:ext cx="4030270"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148</a:t>
              </a:r>
              <a:endParaRPr lang="fr-FR" dirty="0"/>
            </a:p>
          </p:txBody>
        </p:sp>
      </p:grpSp>
      <p:grpSp>
        <p:nvGrpSpPr>
          <p:cNvPr id="71" name="Group 70"/>
          <p:cNvGrpSpPr/>
          <p:nvPr/>
        </p:nvGrpSpPr>
        <p:grpSpPr>
          <a:xfrm>
            <a:off x="784873" y="3772104"/>
            <a:ext cx="4043094" cy="591781"/>
            <a:chOff x="784873" y="3812241"/>
            <a:chExt cx="4043094" cy="591781"/>
          </a:xfrm>
        </p:grpSpPr>
        <p:sp>
          <p:nvSpPr>
            <p:cNvPr id="72" name="Rectangle 71"/>
            <p:cNvSpPr/>
            <p:nvPr/>
          </p:nvSpPr>
          <p:spPr>
            <a:xfrm>
              <a:off x="784873" y="3812241"/>
              <a:ext cx="598241"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USA</a:t>
              </a:r>
              <a:endParaRPr lang="fr-FR" b="1" dirty="0">
                <a:solidFill>
                  <a:schemeClr val="accent5">
                    <a:lumMod val="75000"/>
                  </a:schemeClr>
                </a:solidFill>
                <a:latin typeface="Berlin Sans FB Demi" panose="020E0802020502020306" pitchFamily="34" charset="0"/>
              </a:endParaRPr>
            </a:p>
          </p:txBody>
        </p:sp>
        <p:sp>
          <p:nvSpPr>
            <p:cNvPr id="73" name="Rectangle 72"/>
            <p:cNvSpPr/>
            <p:nvPr/>
          </p:nvSpPr>
          <p:spPr>
            <a:xfrm>
              <a:off x="784873" y="4034690"/>
              <a:ext cx="4043094"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149</a:t>
              </a:r>
              <a:endParaRPr lang="fr-FR" dirty="0"/>
            </a:p>
          </p:txBody>
        </p:sp>
      </p:grpSp>
      <p:grpSp>
        <p:nvGrpSpPr>
          <p:cNvPr id="75" name="Group 74"/>
          <p:cNvGrpSpPr/>
          <p:nvPr/>
        </p:nvGrpSpPr>
        <p:grpSpPr>
          <a:xfrm>
            <a:off x="769644" y="5066775"/>
            <a:ext cx="4025461" cy="591781"/>
            <a:chOff x="784873" y="4990766"/>
            <a:chExt cx="4025461" cy="591781"/>
          </a:xfrm>
        </p:grpSpPr>
        <p:sp>
          <p:nvSpPr>
            <p:cNvPr id="76" name="Rectangle 75"/>
            <p:cNvSpPr/>
            <p:nvPr/>
          </p:nvSpPr>
          <p:spPr>
            <a:xfrm>
              <a:off x="784873" y="4990766"/>
              <a:ext cx="806631" cy="369332"/>
            </a:xfrm>
            <a:prstGeom prst="rect">
              <a:avLst/>
            </a:prstGeom>
          </p:spPr>
          <p:txBody>
            <a:bodyPr wrap="none">
              <a:spAutoFit/>
            </a:bodyPr>
            <a:lstStyle/>
            <a:p>
              <a:r>
                <a:rPr lang="fr-FR" b="1" dirty="0" err="1" smtClean="0">
                  <a:solidFill>
                    <a:schemeClr val="accent5">
                      <a:lumMod val="75000"/>
                    </a:schemeClr>
                  </a:solidFill>
                  <a:latin typeface="Berlin Sans FB Demi" panose="020E0802020502020306" pitchFamily="34" charset="0"/>
                </a:rPr>
                <a:t>Japan</a:t>
              </a:r>
              <a:endParaRPr lang="fr-FR" b="1" dirty="0">
                <a:solidFill>
                  <a:schemeClr val="accent5">
                    <a:lumMod val="75000"/>
                  </a:schemeClr>
                </a:solidFill>
                <a:latin typeface="Berlin Sans FB Demi" panose="020E0802020502020306" pitchFamily="34" charset="0"/>
              </a:endParaRPr>
            </a:p>
          </p:txBody>
        </p:sp>
        <p:sp>
          <p:nvSpPr>
            <p:cNvPr id="77" name="Rectangle 76"/>
            <p:cNvSpPr/>
            <p:nvPr/>
          </p:nvSpPr>
          <p:spPr>
            <a:xfrm>
              <a:off x="784873" y="5213215"/>
              <a:ext cx="4025461"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147</a:t>
              </a:r>
              <a:endParaRPr lang="fr-FR" dirty="0"/>
            </a:p>
          </p:txBody>
        </p:sp>
      </p:grpSp>
      <p:pic>
        <p:nvPicPr>
          <p:cNvPr id="80" name="Picture 79"/>
          <p:cNvPicPr>
            <a:picLocks noChangeAspect="1"/>
          </p:cNvPicPr>
          <p:nvPr/>
        </p:nvPicPr>
        <p:blipFill>
          <a:blip r:embed="rId3"/>
          <a:stretch>
            <a:fillRect/>
          </a:stretch>
        </p:blipFill>
        <p:spPr>
          <a:xfrm>
            <a:off x="1475070" y="5609739"/>
            <a:ext cx="3257550" cy="742950"/>
          </a:xfrm>
          <a:prstGeom prst="rect">
            <a:avLst/>
          </a:prstGeom>
        </p:spPr>
      </p:pic>
      <p:pic>
        <p:nvPicPr>
          <p:cNvPr id="82" name="Picture 81"/>
          <p:cNvPicPr>
            <a:picLocks noChangeAspect="1"/>
          </p:cNvPicPr>
          <p:nvPr/>
        </p:nvPicPr>
        <p:blipFill>
          <a:blip r:embed="rId4"/>
          <a:stretch>
            <a:fillRect/>
          </a:stretch>
        </p:blipFill>
        <p:spPr>
          <a:xfrm>
            <a:off x="1475070" y="4320769"/>
            <a:ext cx="3257550" cy="752475"/>
          </a:xfrm>
          <a:prstGeom prst="rect">
            <a:avLst/>
          </a:prstGeom>
        </p:spPr>
      </p:pic>
      <p:pic>
        <p:nvPicPr>
          <p:cNvPr id="84" name="Picture 83"/>
          <p:cNvPicPr>
            <a:picLocks noChangeAspect="1"/>
          </p:cNvPicPr>
          <p:nvPr/>
        </p:nvPicPr>
        <p:blipFill>
          <a:blip r:embed="rId5"/>
          <a:stretch>
            <a:fillRect/>
          </a:stretch>
        </p:blipFill>
        <p:spPr>
          <a:xfrm>
            <a:off x="1475070" y="3087496"/>
            <a:ext cx="3257550" cy="733425"/>
          </a:xfrm>
          <a:prstGeom prst="rect">
            <a:avLst/>
          </a:prstGeom>
        </p:spPr>
      </p:pic>
      <p:pic>
        <p:nvPicPr>
          <p:cNvPr id="86" name="Picture 85"/>
          <p:cNvPicPr>
            <a:picLocks noChangeAspect="1"/>
          </p:cNvPicPr>
          <p:nvPr/>
        </p:nvPicPr>
        <p:blipFill>
          <a:blip r:embed="rId6"/>
          <a:stretch>
            <a:fillRect/>
          </a:stretch>
        </p:blipFill>
        <p:spPr>
          <a:xfrm>
            <a:off x="1475070" y="1854099"/>
            <a:ext cx="3257550" cy="733425"/>
          </a:xfrm>
          <a:prstGeom prst="rect">
            <a:avLst/>
          </a:prstGeom>
        </p:spPr>
      </p:pic>
      <p:sp>
        <p:nvSpPr>
          <p:cNvPr id="12" name="Slide Number Placeholder 11"/>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13</a:t>
            </a:fld>
            <a:endParaRPr lang="fr-FR">
              <a:latin typeface="Berlin Sans FB Demi" panose="020E0802020502020306" pitchFamily="34" charset="0"/>
            </a:endParaRPr>
          </a:p>
        </p:txBody>
      </p:sp>
    </p:spTree>
    <p:extLst>
      <p:ext uri="{BB962C8B-B14F-4D97-AF65-F5344CB8AC3E}">
        <p14:creationId xmlns:p14="http://schemas.microsoft.com/office/powerpoint/2010/main" val="2224435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2</a:t>
            </a:r>
            <a:r>
              <a:rPr lang="fr-FR" b="1" dirty="0" smtClean="0">
                <a:solidFill>
                  <a:schemeClr val="accent1">
                    <a:lumMod val="50000"/>
                  </a:schemeClr>
                </a:solidFill>
                <a:latin typeface="Berlin Sans FB" panose="020E0602020502020306" pitchFamily="34" charset="0"/>
              </a:rPr>
              <a:t>.3. Comparaison des prix des montres entre pays</a:t>
            </a:r>
          </a:p>
        </p:txBody>
      </p:sp>
      <p:pic>
        <p:nvPicPr>
          <p:cNvPr id="11" name="Picture 10"/>
          <p:cNvPicPr>
            <a:picLocks noChangeAspect="1"/>
          </p:cNvPicPr>
          <p:nvPr/>
        </p:nvPicPr>
        <p:blipFill>
          <a:blip r:embed="rId2"/>
          <a:stretch>
            <a:fillRect/>
          </a:stretch>
        </p:blipFill>
        <p:spPr>
          <a:xfrm>
            <a:off x="979490" y="4045878"/>
            <a:ext cx="10174532" cy="1679870"/>
          </a:xfrm>
          <a:prstGeom prst="rect">
            <a:avLst/>
          </a:prstGeom>
        </p:spPr>
      </p:pic>
      <p:sp>
        <p:nvSpPr>
          <p:cNvPr id="14" name="Rectangle 13"/>
          <p:cNvSpPr/>
          <p:nvPr/>
        </p:nvSpPr>
        <p:spPr>
          <a:xfrm>
            <a:off x="673769" y="1539910"/>
            <a:ext cx="10794331"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Sélection des montres disponibles dans les quatre pays, avec une conversion des prix en une devise unifiée (USD) pour une meilleure comparabilité.</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Comparaison </a:t>
            </a:r>
            <a:r>
              <a:rPr lang="fr-FR" dirty="0">
                <a:latin typeface="Berlin Sans FB" panose="020E0602020502020306" pitchFamily="34" charset="0"/>
              </a:rPr>
              <a:t>des prix des </a:t>
            </a:r>
            <a:r>
              <a:rPr lang="fr-FR" dirty="0" smtClean="0">
                <a:latin typeface="Berlin Sans FB" panose="020E0602020502020306" pitchFamily="34" charset="0"/>
              </a:rPr>
              <a:t>montres </a:t>
            </a:r>
            <a:r>
              <a:rPr lang="fr-FR" dirty="0">
                <a:latin typeface="Berlin Sans FB" panose="020E0602020502020306" pitchFamily="34" charset="0"/>
              </a:rPr>
              <a:t>par pays par rapport à la médiane des prix sur les quatre marchés</a:t>
            </a:r>
            <a:r>
              <a:rPr lang="fr-FR" dirty="0" smtClean="0">
                <a:latin typeface="Berlin Sans FB" panose="020E0602020502020306" pitchFamily="34" charset="0"/>
              </a:rPr>
              <a:t>.</a:t>
            </a:r>
            <a:endParaRPr lang="fr-FR" dirty="0">
              <a:latin typeface="Berlin Sans FB" panose="020E0602020502020306" pitchFamily="34" charset="0"/>
            </a:endParaRPr>
          </a:p>
        </p:txBody>
      </p:sp>
      <p:sp>
        <p:nvSpPr>
          <p:cNvPr id="15" name="Rectangle 14"/>
          <p:cNvSpPr/>
          <p:nvPr/>
        </p:nvSpPr>
        <p:spPr>
          <a:xfrm>
            <a:off x="979490" y="2568549"/>
            <a:ext cx="10362545" cy="1169551"/>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(en USD) – Médiane du prix de la montre sur les quatre marchés (en USD).</a:t>
            </a:r>
          </a:p>
          <a:p>
            <a:pPr algn="just"/>
            <a:r>
              <a:rPr lang="fr-FR" sz="1400" dirty="0">
                <a:latin typeface="Berlin Sans FB" panose="020E0602020502020306" pitchFamily="34" charset="0"/>
              </a:rPr>
              <a:t>→ Cet indicateur montre l'écart entre le prix d'une montre dans un pays donné et la médiane des prix observés sur l'ensemble des marchés</a:t>
            </a:r>
            <a:r>
              <a:rPr lang="fr-FR" sz="1400" dirty="0" smtClean="0">
                <a:latin typeface="Berlin Sans FB" panose="020E0602020502020306" pitchFamily="34" charset="0"/>
              </a:rPr>
              <a:t>.</a:t>
            </a: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différence (%) </a:t>
            </a:r>
            <a:r>
              <a:rPr lang="fr-FR" sz="1400" dirty="0">
                <a:latin typeface="Berlin Sans FB" panose="020E0602020502020306" pitchFamily="34" charset="0"/>
              </a:rPr>
              <a:t>= (Différence de prix / Médiane du prix de la montre sur les quatre marchés (en USD)) × 100</a:t>
            </a:r>
          </a:p>
          <a:p>
            <a:pPr algn="just"/>
            <a:r>
              <a:rPr lang="fr-FR" sz="1400" dirty="0">
                <a:latin typeface="Berlin Sans FB" panose="020E0602020502020306" pitchFamily="34" charset="0"/>
              </a:rPr>
              <a:t>→ Cette valeur exprime la différence de prix en pourcentage, permettant d'évaluer l'écart relatif plutôt qu'absolu</a:t>
            </a:r>
            <a:endParaRPr lang="en-US" sz="1400" dirty="0">
              <a:latin typeface="Berlin Sans FB" panose="020E0602020502020306" pitchFamily="34" charset="0"/>
            </a:endParaRPr>
          </a:p>
        </p:txBody>
      </p:sp>
      <p:sp>
        <p:nvSpPr>
          <p:cNvPr id="16" name="Slide Number Placeholder 1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14</a:t>
            </a:fld>
            <a:endParaRPr lang="fr-FR">
              <a:latin typeface="Berlin Sans FB Demi" panose="020E0802020502020306" pitchFamily="34" charset="0"/>
            </a:endParaRPr>
          </a:p>
        </p:txBody>
      </p:sp>
    </p:spTree>
    <p:extLst>
      <p:ext uri="{BB962C8B-B14F-4D97-AF65-F5344CB8AC3E}">
        <p14:creationId xmlns:p14="http://schemas.microsoft.com/office/powerpoint/2010/main" val="491166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2.3</a:t>
            </a:r>
            <a:r>
              <a:rPr lang="fr-FR" b="1" dirty="0">
                <a:solidFill>
                  <a:schemeClr val="accent1">
                    <a:lumMod val="50000"/>
                  </a:schemeClr>
                </a:solidFill>
                <a:latin typeface="Berlin Sans FB" panose="020E0602020502020306" pitchFamily="34" charset="0"/>
              </a:rPr>
              <a:t>. Identification des montres avec les variations de prix les plus élevées</a:t>
            </a:r>
          </a:p>
        </p:txBody>
      </p:sp>
      <p:sp>
        <p:nvSpPr>
          <p:cNvPr id="17" name="Rectangle 16"/>
          <p:cNvSpPr/>
          <p:nvPr/>
        </p:nvSpPr>
        <p:spPr>
          <a:xfrm>
            <a:off x="1253958" y="1798975"/>
            <a:ext cx="4758034"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Berlin Sans FB Demi" panose="020E0802020502020306" pitchFamily="34" charset="0"/>
              </a:rPr>
              <a:t>Montres </a:t>
            </a:r>
            <a:r>
              <a:rPr lang="fr-FR" b="1" dirty="0">
                <a:latin typeface="Berlin Sans FB Demi" panose="020E0802020502020306" pitchFamily="34" charset="0"/>
              </a:rPr>
              <a:t>avec un taux de différence positif</a:t>
            </a:r>
            <a:endParaRPr lang="en-US" b="1" dirty="0">
              <a:latin typeface="Berlin Sans FB Demi" panose="020E0802020502020306" pitchFamily="34" charset="0"/>
            </a:endParaRPr>
          </a:p>
        </p:txBody>
      </p:sp>
      <p:sp>
        <p:nvSpPr>
          <p:cNvPr id="18" name="Rectangle 17"/>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a:t>
            </a:r>
            <a:r>
              <a:rPr lang="fr-FR" b="1" dirty="0" smtClean="0">
                <a:latin typeface="Berlin Sans FB Demi" panose="020E0802020502020306" pitchFamily="34" charset="0"/>
              </a:rPr>
              <a:t>élevé</a:t>
            </a:r>
            <a:endParaRPr lang="en-US" b="1" dirty="0">
              <a:latin typeface="Berlin Sans FB Demi" panose="020E0802020502020306" pitchFamily="34" charset="0"/>
            </a:endParaRPr>
          </a:p>
        </p:txBody>
      </p:sp>
      <p:pic>
        <p:nvPicPr>
          <p:cNvPr id="20" name="Picture 19"/>
          <p:cNvPicPr>
            <a:picLocks noChangeAspect="1"/>
          </p:cNvPicPr>
          <p:nvPr/>
        </p:nvPicPr>
        <p:blipFill>
          <a:blip r:embed="rId2"/>
          <a:stretch>
            <a:fillRect/>
          </a:stretch>
        </p:blipFill>
        <p:spPr>
          <a:xfrm>
            <a:off x="1981196" y="2361532"/>
            <a:ext cx="8229600" cy="1371600"/>
          </a:xfrm>
          <a:prstGeom prst="rect">
            <a:avLst/>
          </a:prstGeom>
        </p:spPr>
      </p:pic>
      <p:pic>
        <p:nvPicPr>
          <p:cNvPr id="22" name="Picture 21"/>
          <p:cNvPicPr>
            <a:picLocks noChangeAspect="1"/>
          </p:cNvPicPr>
          <p:nvPr/>
        </p:nvPicPr>
        <p:blipFill>
          <a:blip r:embed="rId3"/>
          <a:stretch>
            <a:fillRect/>
          </a:stretch>
        </p:blipFill>
        <p:spPr>
          <a:xfrm>
            <a:off x="2005008" y="4691254"/>
            <a:ext cx="8181975" cy="571500"/>
          </a:xfrm>
          <a:prstGeom prst="rect">
            <a:avLst/>
          </a:prstGeom>
        </p:spPr>
      </p:pic>
      <p:sp>
        <p:nvSpPr>
          <p:cNvPr id="23" name="Slide Number Placeholder 22"/>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15</a:t>
            </a:fld>
            <a:endParaRPr lang="fr-FR">
              <a:latin typeface="Berlin Sans FB Demi" panose="020E0802020502020306" pitchFamily="34" charset="0"/>
            </a:endParaRPr>
          </a:p>
        </p:txBody>
      </p:sp>
    </p:spTree>
    <p:extLst>
      <p:ext uri="{BB962C8B-B14F-4D97-AF65-F5344CB8AC3E}">
        <p14:creationId xmlns:p14="http://schemas.microsoft.com/office/powerpoint/2010/main" val="397942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2.3. Identification des montres avec les variations de prix les plus élevées</a:t>
            </a:r>
          </a:p>
        </p:txBody>
      </p:sp>
      <p:sp>
        <p:nvSpPr>
          <p:cNvPr id="13" name="Rectangle 12"/>
          <p:cNvSpPr/>
          <p:nvPr/>
        </p:nvSpPr>
        <p:spPr>
          <a:xfrm>
            <a:off x="1253958" y="1798975"/>
            <a:ext cx="486543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Montres avec un taux de différence négatif</a:t>
            </a:r>
          </a:p>
        </p:txBody>
      </p:sp>
      <p:sp>
        <p:nvSpPr>
          <p:cNvPr id="14" name="Rectangle 13"/>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bas</a:t>
            </a:r>
          </a:p>
        </p:txBody>
      </p:sp>
      <p:pic>
        <p:nvPicPr>
          <p:cNvPr id="18" name="Picture 17"/>
          <p:cNvPicPr>
            <a:picLocks noChangeAspect="1"/>
          </p:cNvPicPr>
          <p:nvPr/>
        </p:nvPicPr>
        <p:blipFill>
          <a:blip r:embed="rId2"/>
          <a:stretch>
            <a:fillRect/>
          </a:stretch>
        </p:blipFill>
        <p:spPr>
          <a:xfrm>
            <a:off x="1924046" y="2361486"/>
            <a:ext cx="8343900" cy="1400175"/>
          </a:xfrm>
          <a:prstGeom prst="rect">
            <a:avLst/>
          </a:prstGeom>
        </p:spPr>
      </p:pic>
      <p:pic>
        <p:nvPicPr>
          <p:cNvPr id="20" name="Picture 19"/>
          <p:cNvPicPr>
            <a:picLocks noChangeAspect="1"/>
          </p:cNvPicPr>
          <p:nvPr/>
        </p:nvPicPr>
        <p:blipFill>
          <a:blip r:embed="rId3"/>
          <a:stretch>
            <a:fillRect/>
          </a:stretch>
        </p:blipFill>
        <p:spPr>
          <a:xfrm>
            <a:off x="2047871" y="4662064"/>
            <a:ext cx="8096250" cy="560361"/>
          </a:xfrm>
          <a:prstGeom prst="rect">
            <a:avLst/>
          </a:prstGeom>
        </p:spPr>
      </p:pic>
      <p:sp>
        <p:nvSpPr>
          <p:cNvPr id="21" name="Slide Number Placeholder 20"/>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16</a:t>
            </a:fld>
            <a:endParaRPr lang="fr-FR">
              <a:latin typeface="Berlin Sans FB Demi" panose="020E0802020502020306" pitchFamily="34" charset="0"/>
            </a:endParaRPr>
          </a:p>
        </p:txBody>
      </p:sp>
    </p:spTree>
    <p:extLst>
      <p:ext uri="{BB962C8B-B14F-4D97-AF65-F5344CB8AC3E}">
        <p14:creationId xmlns:p14="http://schemas.microsoft.com/office/powerpoint/2010/main" val="133838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2.4</a:t>
            </a:r>
            <a:r>
              <a:rPr lang="fr-FR" b="1" dirty="0">
                <a:solidFill>
                  <a:schemeClr val="accent1">
                    <a:lumMod val="50000"/>
                  </a:schemeClr>
                </a:solidFill>
                <a:latin typeface="Berlin Sans FB" panose="020E0602020502020306" pitchFamily="34" charset="0"/>
              </a:rPr>
              <a:t>. Opérations sur le marché gris</a:t>
            </a:r>
          </a:p>
        </p:txBody>
      </p:sp>
      <p:sp>
        <p:nvSpPr>
          <p:cNvPr id="12" name="Rectangle 11"/>
          <p:cNvSpPr/>
          <p:nvPr/>
        </p:nvSpPr>
        <p:spPr>
          <a:xfrm>
            <a:off x="1020678" y="1691478"/>
            <a:ext cx="9837821" cy="1200329"/>
          </a:xfrm>
          <a:prstGeom prst="rect">
            <a:avLst/>
          </a:prstGeom>
        </p:spPr>
        <p:txBody>
          <a:bodyPr wrap="square">
            <a:spAutoFit/>
          </a:bodyPr>
          <a:lstStyle/>
          <a:p>
            <a:pPr algn="just"/>
            <a:r>
              <a:rPr lang="fr-FR" dirty="0">
                <a:latin typeface="Berlin Sans FB" panose="020E0602020502020306" pitchFamily="34" charset="0"/>
              </a:rPr>
              <a:t>Pays offrant un terrain propice au développement du marché gris et nombre d’opportunités générées</a:t>
            </a:r>
          </a:p>
          <a:p>
            <a:pPr marL="742950" lvl="1" indent="-285750" algn="just">
              <a:buFont typeface="Arial" panose="020B0604020202020204" pitchFamily="34" charset="0"/>
              <a:buChar char="•"/>
            </a:pPr>
            <a:r>
              <a:rPr lang="en-US" dirty="0" smtClean="0">
                <a:latin typeface="Berlin Sans FB" panose="020E0602020502020306" pitchFamily="34" charset="0"/>
              </a:rPr>
              <a:t>Japan </a:t>
            </a:r>
            <a:r>
              <a:rPr lang="en-US" dirty="0">
                <a:latin typeface="Berlin Sans FB" panose="020E0602020502020306" pitchFamily="34" charset="0"/>
              </a:rPr>
              <a:t>: </a:t>
            </a:r>
            <a:r>
              <a:rPr lang="en-US" dirty="0" smtClean="0">
                <a:latin typeface="Berlin Sans FB" panose="020E0602020502020306" pitchFamily="34" charset="0"/>
              </a:rPr>
              <a:t>131</a:t>
            </a:r>
          </a:p>
          <a:p>
            <a:pPr marL="742950" lvl="1" indent="-285750" algn="just">
              <a:buFont typeface="Arial" panose="020B0604020202020204" pitchFamily="34" charset="0"/>
              <a:buChar char="•"/>
            </a:pPr>
            <a:r>
              <a:rPr lang="en-US" dirty="0" smtClean="0">
                <a:latin typeface="Berlin Sans FB" panose="020E0602020502020306" pitchFamily="34" charset="0"/>
              </a:rPr>
              <a:t>UK </a:t>
            </a:r>
            <a:r>
              <a:rPr lang="en-US" dirty="0">
                <a:latin typeface="Berlin Sans FB" panose="020E0602020502020306" pitchFamily="34" charset="0"/>
              </a:rPr>
              <a:t>: </a:t>
            </a:r>
            <a:r>
              <a:rPr lang="en-US" dirty="0" smtClean="0">
                <a:latin typeface="Berlin Sans FB" panose="020E0602020502020306" pitchFamily="34" charset="0"/>
              </a:rPr>
              <a:t>14</a:t>
            </a:r>
            <a:endParaRPr lang="en-US" dirty="0">
              <a:latin typeface="Berlin Sans FB" panose="020E0602020502020306" pitchFamily="34" charset="0"/>
            </a:endParaRPr>
          </a:p>
          <a:p>
            <a:pPr marL="742950" lvl="1" indent="-285750" algn="just">
              <a:buFont typeface="Arial" panose="020B0604020202020204" pitchFamily="34" charset="0"/>
              <a:buChar char="•"/>
            </a:pPr>
            <a:r>
              <a:rPr lang="en-US" dirty="0" smtClean="0">
                <a:latin typeface="Berlin Sans FB" panose="020E0602020502020306" pitchFamily="34" charset="0"/>
              </a:rPr>
              <a:t>USA </a:t>
            </a:r>
            <a:r>
              <a:rPr lang="en-US" dirty="0">
                <a:latin typeface="Berlin Sans FB" panose="020E0602020502020306" pitchFamily="34" charset="0"/>
              </a:rPr>
              <a:t>: </a:t>
            </a:r>
            <a:r>
              <a:rPr lang="en-US" dirty="0" smtClean="0">
                <a:latin typeface="Berlin Sans FB" panose="020E0602020502020306" pitchFamily="34" charset="0"/>
              </a:rPr>
              <a:t>145</a:t>
            </a:r>
            <a:endParaRPr lang="fr-FR" dirty="0">
              <a:latin typeface="Berlin Sans FB" panose="020E0602020502020306" pitchFamily="34" charset="0"/>
            </a:endParaRPr>
          </a:p>
        </p:txBody>
      </p:sp>
      <p:sp>
        <p:nvSpPr>
          <p:cNvPr id="15" name="Rectangle 14"/>
          <p:cNvSpPr/>
          <p:nvPr/>
        </p:nvSpPr>
        <p:spPr>
          <a:xfrm>
            <a:off x="1020678" y="2891807"/>
            <a:ext cx="8674100" cy="369332"/>
          </a:xfrm>
          <a:prstGeom prst="rect">
            <a:avLst/>
          </a:prstGeom>
        </p:spPr>
        <p:txBody>
          <a:bodyPr wrap="square">
            <a:spAutoFit/>
          </a:bodyPr>
          <a:lstStyle/>
          <a:p>
            <a:pPr algn="just"/>
            <a:r>
              <a:rPr lang="fr-FR" dirty="0">
                <a:latin typeface="Berlin Sans FB" panose="020E0602020502020306" pitchFamily="34" charset="0"/>
              </a:rPr>
              <a:t>Comparaison des marges perdues à cause du marché gris selon les collections. </a:t>
            </a:r>
          </a:p>
        </p:txBody>
      </p:sp>
      <p:pic>
        <p:nvPicPr>
          <p:cNvPr id="18" name="Picture 17"/>
          <p:cNvPicPr>
            <a:picLocks noChangeAspect="1"/>
          </p:cNvPicPr>
          <p:nvPr/>
        </p:nvPicPr>
        <p:blipFill>
          <a:blip r:embed="rId2"/>
          <a:stretch>
            <a:fillRect/>
          </a:stretch>
        </p:blipFill>
        <p:spPr>
          <a:xfrm>
            <a:off x="3005045" y="3210391"/>
            <a:ext cx="6169204" cy="3171578"/>
          </a:xfrm>
          <a:prstGeom prst="rect">
            <a:avLst/>
          </a:prstGeom>
        </p:spPr>
      </p:pic>
      <p:sp>
        <p:nvSpPr>
          <p:cNvPr id="6" name="Slide Number Placeholder 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17</a:t>
            </a:fld>
            <a:endParaRPr lang="fr-FR">
              <a:latin typeface="Berlin Sans FB Demi" panose="020E0802020502020306" pitchFamily="34" charset="0"/>
            </a:endParaRPr>
          </a:p>
        </p:txBody>
      </p:sp>
    </p:spTree>
    <p:extLst>
      <p:ext uri="{BB962C8B-B14F-4D97-AF65-F5344CB8AC3E}">
        <p14:creationId xmlns:p14="http://schemas.microsoft.com/office/powerpoint/2010/main" val="72702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817" y="1840250"/>
            <a:ext cx="14096874" cy="2896852"/>
            <a:chOff x="-830817" y="1268750"/>
            <a:chExt cx="14096874" cy="2896852"/>
          </a:xfrm>
        </p:grpSpPr>
        <p:sp>
          <p:nvSpPr>
            <p:cNvPr id="7" name="Rectangle 6"/>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645620" y="1932346"/>
              <a:ext cx="9144000" cy="1569660"/>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3. </a:t>
              </a:r>
              <a:r>
                <a:rPr lang="fr-FR" sz="4800" b="1" dirty="0">
                  <a:solidFill>
                    <a:schemeClr val="bg1"/>
                  </a:solidFill>
                  <a:latin typeface="Berlin Sans FB" panose="020E0602020502020306" pitchFamily="34" charset="0"/>
                </a:rPr>
                <a:t>Comparaison des prix entre 2021 et </a:t>
              </a:r>
              <a:r>
                <a:rPr lang="fr-FR" sz="4800" b="1" dirty="0" smtClean="0">
                  <a:solidFill>
                    <a:schemeClr val="bg1"/>
                  </a:solidFill>
                  <a:latin typeface="Berlin Sans FB" panose="020E0602020502020306" pitchFamily="34" charset="0"/>
                </a:rPr>
                <a:t>2025</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576784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24" name="Rectangle 23"/>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2960361" y="3583111"/>
            <a:ext cx="8329938" cy="1809417"/>
          </a:xfrm>
          <a:prstGeom prst="rect">
            <a:avLst/>
          </a:prstGeom>
        </p:spPr>
      </p:pic>
      <p:sp>
        <p:nvSpPr>
          <p:cNvPr id="4" name="Rectangle 3"/>
          <p:cNvSpPr/>
          <p:nvPr/>
        </p:nvSpPr>
        <p:spPr>
          <a:xfrm>
            <a:off x="673768" y="1620842"/>
            <a:ext cx="11003222" cy="361637"/>
          </a:xfrm>
          <a:prstGeom prst="rect">
            <a:avLst/>
          </a:prstGeom>
        </p:spPr>
        <p:txBody>
          <a:bodyPr wrap="square">
            <a:spAutoFit/>
          </a:bodyPr>
          <a:lstStyle/>
          <a:p>
            <a:pPr algn="just"/>
            <a:r>
              <a:rPr lang="fr-FR" sz="1750" dirty="0" smtClean="0">
                <a:latin typeface="Berlin Sans FB" panose="020E0602020502020306" pitchFamily="34" charset="0"/>
              </a:rPr>
              <a:t>Le </a:t>
            </a:r>
            <a:r>
              <a:rPr lang="fr-FR" sz="1750" dirty="0">
                <a:latin typeface="Berlin Sans FB" panose="020E0602020502020306" pitchFamily="34" charset="0"/>
              </a:rPr>
              <a:t>tableau </a:t>
            </a:r>
            <a:r>
              <a:rPr lang="fr-FR" sz="1750" dirty="0" smtClean="0">
                <a:latin typeface="Berlin Sans FB" panose="020E0602020502020306" pitchFamily="34" charset="0"/>
              </a:rPr>
              <a:t>ci-dessous permet </a:t>
            </a:r>
            <a:r>
              <a:rPr lang="fr-FR" sz="1750" dirty="0">
                <a:latin typeface="Berlin Sans FB" panose="020E0602020502020306" pitchFamily="34" charset="0"/>
              </a:rPr>
              <a:t>d’observer l’évolution des prix de certains modèles PANERAI aux </a:t>
            </a:r>
            <a:r>
              <a:rPr lang="fr-FR" sz="1750" dirty="0" smtClean="0">
                <a:latin typeface="Berlin Sans FB" panose="020E0602020502020306" pitchFamily="34" charset="0"/>
              </a:rPr>
              <a:t>sur entre 2021 et 2025.</a:t>
            </a:r>
          </a:p>
        </p:txBody>
      </p:sp>
      <p:sp>
        <p:nvSpPr>
          <p:cNvPr id="6" name="Rectangle 5"/>
          <p:cNvSpPr/>
          <p:nvPr/>
        </p:nvSpPr>
        <p:spPr>
          <a:xfrm>
            <a:off x="673768" y="2354848"/>
            <a:ext cx="6096000" cy="2031325"/>
          </a:xfrm>
          <a:prstGeom prst="rect">
            <a:avLst/>
          </a:prstGeom>
        </p:spPr>
        <p:txBody>
          <a:bodyPr>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29</a:t>
            </a: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29</a:t>
            </a:r>
          </a:p>
          <a:p>
            <a:pPr marL="742950" lvl="1" indent="-285750" algn="just">
              <a:buFont typeface="Courier New" panose="02070309020205020404" pitchFamily="49" charset="0"/>
              <a:buChar char="o"/>
            </a:pPr>
            <a:r>
              <a:rPr lang="fr-FR" dirty="0">
                <a:latin typeface="Berlin Sans FB" panose="020E0602020502020306" pitchFamily="34" charset="0"/>
              </a:rPr>
              <a:t>UK : 29</a:t>
            </a:r>
          </a:p>
          <a:p>
            <a:pPr marL="742950" lvl="1" indent="-285750" algn="just">
              <a:buFont typeface="Courier New" panose="02070309020205020404" pitchFamily="49" charset="0"/>
              <a:buChar char="o"/>
            </a:pPr>
            <a:r>
              <a:rPr lang="fr-FR" dirty="0">
                <a:latin typeface="Berlin Sans FB" panose="020E0602020502020306" pitchFamily="34" charset="0"/>
              </a:rPr>
              <a:t>USA : 29</a:t>
            </a: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29 </a:t>
            </a:r>
            <a:endParaRPr lang="fr-FR" dirty="0"/>
          </a:p>
        </p:txBody>
      </p:sp>
      <p:sp>
        <p:nvSpPr>
          <p:cNvPr id="8" name="Slide Number Placeholder 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19</a:t>
            </a:fld>
            <a:endParaRPr lang="fr-FR">
              <a:latin typeface="Berlin Sans FB Demi" panose="020E0802020502020306" pitchFamily="34" charset="0"/>
            </a:endParaRPr>
          </a:p>
        </p:txBody>
      </p:sp>
    </p:spTree>
    <p:extLst>
      <p:ext uri="{BB962C8B-B14F-4D97-AF65-F5344CB8AC3E}">
        <p14:creationId xmlns:p14="http://schemas.microsoft.com/office/powerpoint/2010/main" val="222193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673769" y="796024"/>
            <a:ext cx="9529010" cy="923330"/>
          </a:xfrm>
          <a:prstGeom prst="rect">
            <a:avLst/>
          </a:prstGeom>
        </p:spPr>
        <p:txBody>
          <a:bodyPr wrap="square">
            <a:spAutoFit/>
          </a:bodyPr>
          <a:lstStyle/>
          <a:p>
            <a:pPr algn="ctr"/>
            <a:r>
              <a:rPr lang="fr-FR" sz="5400" b="1" dirty="0" smtClean="0">
                <a:solidFill>
                  <a:schemeClr val="accent1">
                    <a:lumMod val="50000"/>
                  </a:schemeClr>
                </a:solidFill>
                <a:latin typeface="Bodoni MT Black" panose="02070A03080606020203" pitchFamily="18" charset="0"/>
              </a:rPr>
              <a:t>Plan</a:t>
            </a:r>
          </a:p>
        </p:txBody>
      </p:sp>
      <p:sp>
        <p:nvSpPr>
          <p:cNvPr id="22" name="Rectangle 21"/>
          <p:cNvSpPr/>
          <p:nvPr/>
        </p:nvSpPr>
        <p:spPr>
          <a:xfrm>
            <a:off x="836908" y="1754502"/>
            <a:ext cx="10546598" cy="3785652"/>
          </a:xfrm>
          <a:prstGeom prst="rect">
            <a:avLst/>
          </a:prstGeom>
        </p:spPr>
        <p:txBody>
          <a:bodyPr wrap="square">
            <a:spAutoFit/>
          </a:bodyPr>
          <a:lstStyle/>
          <a:p>
            <a:pPr>
              <a:lnSpc>
                <a:spcPct val="150000"/>
              </a:lnSpc>
            </a:pPr>
            <a:r>
              <a:rPr lang="fr-FR" sz="3200" dirty="0" smtClean="0">
                <a:solidFill>
                  <a:srgbClr val="FF0000"/>
                </a:solidFill>
                <a:latin typeface="Berlin Sans FB Demi" panose="020E0802020502020306" pitchFamily="34" charset="0"/>
              </a:rPr>
              <a:t>Introduction</a:t>
            </a:r>
          </a:p>
          <a:p>
            <a:pPr marL="342900" indent="-342900">
              <a:lnSpc>
                <a:spcPct val="150000"/>
              </a:lnSpc>
              <a:buAutoNum type="arabicPeriod"/>
            </a:pPr>
            <a:r>
              <a:rPr lang="fr-FR" sz="3200" dirty="0">
                <a:solidFill>
                  <a:srgbClr val="FF0000"/>
                </a:solidFill>
                <a:latin typeface="Berlin Sans FB Demi" panose="020E0802020502020306" pitchFamily="34" charset="0"/>
              </a:rPr>
              <a:t>Exploration et analyse des données de Panerai en </a:t>
            </a:r>
            <a:r>
              <a:rPr lang="fr-FR" sz="3200" dirty="0" smtClean="0">
                <a:solidFill>
                  <a:srgbClr val="FF0000"/>
                </a:solidFill>
                <a:latin typeface="Berlin Sans FB Demi" panose="020E0802020502020306" pitchFamily="34" charset="0"/>
              </a:rPr>
              <a:t>2021</a:t>
            </a:r>
          </a:p>
          <a:p>
            <a:pPr marL="342900" indent="-342900">
              <a:lnSpc>
                <a:spcPct val="150000"/>
              </a:lnSpc>
              <a:buFontTx/>
              <a:buAutoNum type="arabicPeriod"/>
            </a:pPr>
            <a:r>
              <a:rPr lang="fr-FR" sz="3200" dirty="0" smtClean="0">
                <a:solidFill>
                  <a:srgbClr val="FF0000"/>
                </a:solidFill>
                <a:latin typeface="Berlin Sans FB Demi" panose="020E0802020502020306" pitchFamily="34" charset="0"/>
              </a:rPr>
              <a:t>Exploration </a:t>
            </a:r>
            <a:r>
              <a:rPr lang="fr-FR" sz="3200" dirty="0">
                <a:solidFill>
                  <a:srgbClr val="FF0000"/>
                </a:solidFill>
                <a:latin typeface="Berlin Sans FB Demi" panose="020E0802020502020306" pitchFamily="34" charset="0"/>
              </a:rPr>
              <a:t>et analyse des données de Panerai en </a:t>
            </a:r>
            <a:r>
              <a:rPr lang="fr-FR" sz="3200" dirty="0" smtClean="0">
                <a:solidFill>
                  <a:srgbClr val="FF0000"/>
                </a:solidFill>
                <a:latin typeface="Berlin Sans FB Demi" panose="020E0802020502020306" pitchFamily="34" charset="0"/>
              </a:rPr>
              <a:t>2025</a:t>
            </a:r>
            <a:endParaRPr lang="fr-FR" sz="3200" dirty="0">
              <a:solidFill>
                <a:srgbClr val="FF0000"/>
              </a:solidFill>
              <a:latin typeface="Berlin Sans FB Demi" panose="020E0802020502020306" pitchFamily="34" charset="0"/>
            </a:endParaRPr>
          </a:p>
          <a:p>
            <a:pPr marL="342900" indent="-342900">
              <a:lnSpc>
                <a:spcPct val="150000"/>
              </a:lnSpc>
              <a:buAutoNum type="arabicPeriod"/>
            </a:pPr>
            <a:r>
              <a:rPr lang="fr-FR" sz="3200" dirty="0">
                <a:solidFill>
                  <a:srgbClr val="FF0000"/>
                </a:solidFill>
                <a:latin typeface="Berlin Sans FB Demi" panose="020E0802020502020306" pitchFamily="34" charset="0"/>
              </a:rPr>
              <a:t>Comparaison des prix entre 2021 et 2025</a:t>
            </a:r>
            <a:endParaRPr lang="fr-FR" sz="3200" dirty="0" smtClean="0">
              <a:solidFill>
                <a:srgbClr val="FF0000"/>
              </a:solidFill>
              <a:latin typeface="Berlin Sans FB Demi" panose="020E0802020502020306" pitchFamily="34" charset="0"/>
            </a:endParaRPr>
          </a:p>
          <a:p>
            <a:pPr>
              <a:lnSpc>
                <a:spcPct val="150000"/>
              </a:lnSpc>
            </a:pPr>
            <a:r>
              <a:rPr lang="fr-FR" sz="3200" dirty="0" smtClean="0">
                <a:solidFill>
                  <a:srgbClr val="FF0000"/>
                </a:solidFill>
                <a:latin typeface="Berlin Sans FB Demi" panose="020E0802020502020306" pitchFamily="34" charset="0"/>
              </a:rPr>
              <a:t>Conclusion</a:t>
            </a:r>
            <a:endParaRPr lang="fr-FR" sz="3200" dirty="0">
              <a:solidFill>
                <a:srgbClr val="FF0000"/>
              </a:solidFill>
              <a:latin typeface="Berlin Sans FB Demi" panose="020E0802020502020306" pitchFamily="34" charset="0"/>
            </a:endParaRPr>
          </a:p>
        </p:txBody>
      </p:sp>
    </p:spTree>
    <p:extLst>
      <p:ext uri="{BB962C8B-B14F-4D97-AF65-F5344CB8AC3E}">
        <p14:creationId xmlns:p14="http://schemas.microsoft.com/office/powerpoint/2010/main" val="389529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3" name="Rectangle 2"/>
          <p:cNvSpPr/>
          <p:nvPr/>
        </p:nvSpPr>
        <p:spPr>
          <a:xfrm>
            <a:off x="1001191" y="1381517"/>
            <a:ext cx="5710218"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3.1.1. Comparaison </a:t>
            </a:r>
            <a:r>
              <a:rPr lang="fr-FR" b="1" dirty="0">
                <a:solidFill>
                  <a:schemeClr val="accent1">
                    <a:lumMod val="50000"/>
                  </a:schemeClr>
                </a:solidFill>
                <a:latin typeface="Berlin Sans FB" panose="020E0602020502020306" pitchFamily="34" charset="0"/>
              </a:rPr>
              <a:t>des prix des montres entre pays</a:t>
            </a:r>
            <a:endParaRPr lang="fr-FR" dirty="0"/>
          </a:p>
        </p:txBody>
      </p:sp>
      <p:sp>
        <p:nvSpPr>
          <p:cNvPr id="8" name="Rectangle 7"/>
          <p:cNvSpPr/>
          <p:nvPr/>
        </p:nvSpPr>
        <p:spPr>
          <a:xfrm>
            <a:off x="673769" y="1668246"/>
            <a:ext cx="10794331"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Évaluation de l’écart de prix, du taux de variation et du taux de croissance annuel composé </a:t>
            </a:r>
            <a:r>
              <a:rPr lang="fr-FR" dirty="0" smtClean="0">
                <a:latin typeface="Berlin Sans FB" panose="020E0602020502020306" pitchFamily="34" charset="0"/>
              </a:rPr>
              <a:t>(CAGR) </a:t>
            </a:r>
            <a:r>
              <a:rPr lang="fr-FR" dirty="0">
                <a:latin typeface="Berlin Sans FB" panose="020E0602020502020306" pitchFamily="34" charset="0"/>
              </a:rPr>
              <a:t>pour chaque produit dans chaque pays entre 2021 et </a:t>
            </a:r>
            <a:r>
              <a:rPr lang="fr-FR" dirty="0" smtClean="0">
                <a:latin typeface="Berlin Sans FB" panose="020E0602020502020306" pitchFamily="34" charset="0"/>
              </a:rPr>
              <a:t>2025</a:t>
            </a:r>
            <a:endParaRPr lang="fr-FR" dirty="0">
              <a:latin typeface="Berlin Sans FB" panose="020E0602020502020306" pitchFamily="34" charset="0"/>
            </a:endParaRPr>
          </a:p>
        </p:txBody>
      </p:sp>
      <p:sp>
        <p:nvSpPr>
          <p:cNvPr id="9" name="Rectangle 8"/>
          <p:cNvSpPr/>
          <p:nvPr/>
        </p:nvSpPr>
        <p:spPr>
          <a:xfrm>
            <a:off x="800760" y="2314577"/>
            <a:ext cx="10362545" cy="2031325"/>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dans le pays (2025, </a:t>
            </a:r>
            <a:r>
              <a:rPr lang="fr-FR" sz="1400" dirty="0" smtClean="0">
                <a:latin typeface="Berlin Sans FB" panose="020E0602020502020306" pitchFamily="34" charset="0"/>
              </a:rPr>
              <a:t>monnaie locale) – </a:t>
            </a:r>
            <a:r>
              <a:rPr lang="fr-FR" sz="1400" dirty="0">
                <a:latin typeface="Berlin Sans FB" panose="020E0602020502020306" pitchFamily="34" charset="0"/>
              </a:rPr>
              <a:t>Prix de la montre dans le pays (</a:t>
            </a:r>
            <a:r>
              <a:rPr lang="fr-FR" sz="1400" dirty="0" smtClean="0">
                <a:latin typeface="Berlin Sans FB" panose="020E0602020502020306" pitchFamily="34" charset="0"/>
              </a:rPr>
              <a:t>2021, </a:t>
            </a:r>
            <a:r>
              <a:rPr lang="fr-FR" sz="1400" dirty="0">
                <a:latin typeface="Berlin Sans FB" panose="020E0602020502020306" pitchFamily="34" charset="0"/>
              </a:rPr>
              <a:t>monnaie locale) </a:t>
            </a:r>
            <a:endParaRPr lang="fr-FR" sz="1400" dirty="0" smtClean="0">
              <a:latin typeface="Berlin Sans FB" panose="020E0602020502020306" pitchFamily="34" charset="0"/>
            </a:endParaRPr>
          </a:p>
          <a:p>
            <a:pPr algn="just"/>
            <a:r>
              <a:rPr lang="fr-FR" sz="1400" dirty="0">
                <a:latin typeface="Berlin Sans FB" panose="020E0602020502020306" pitchFamily="34" charset="0"/>
              </a:rPr>
              <a:t>→ Cet indicateur mesure l'évolution absolue du prix d’un produit dans un pays donné entre 2021 et 2025.</a:t>
            </a:r>
            <a:endParaRPr lang="fr-FR" sz="1400" dirty="0" smtClean="0">
              <a:latin typeface="Berlin Sans FB" panose="020E0602020502020306" pitchFamily="34" charset="0"/>
            </a:endParaRP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a:t>
            </a:r>
            <a:r>
              <a:rPr lang="fr-FR" sz="1400" b="1" dirty="0" smtClean="0">
                <a:latin typeface="Berlin Sans FB" panose="020E0602020502020306" pitchFamily="34" charset="0"/>
              </a:rPr>
              <a:t>croissance </a:t>
            </a:r>
            <a:r>
              <a:rPr lang="fr-FR" sz="1400" b="1" dirty="0">
                <a:latin typeface="Berlin Sans FB" panose="020E0602020502020306" pitchFamily="34" charset="0"/>
              </a:rPr>
              <a:t>(%) </a:t>
            </a:r>
            <a:r>
              <a:rPr lang="fr-FR" sz="1400" dirty="0">
                <a:latin typeface="Berlin Sans FB" panose="020E0602020502020306" pitchFamily="34" charset="0"/>
              </a:rPr>
              <a:t>= (Différence de prix </a:t>
            </a:r>
            <a:r>
              <a:rPr lang="fr-FR" sz="1400" dirty="0" smtClean="0">
                <a:latin typeface="Berlin Sans FB" panose="020E0602020502020306" pitchFamily="34" charset="0"/>
              </a:rPr>
              <a:t>/ </a:t>
            </a:r>
            <a:r>
              <a:rPr lang="fr-FR" sz="1400" dirty="0">
                <a:latin typeface="Berlin Sans FB" panose="020E0602020502020306" pitchFamily="34" charset="0"/>
              </a:rPr>
              <a:t>Prix de la montre dans le pays (</a:t>
            </a:r>
            <a:r>
              <a:rPr lang="fr-FR" sz="1400" dirty="0" smtClean="0">
                <a:latin typeface="Berlin Sans FB" panose="020E0602020502020306" pitchFamily="34" charset="0"/>
              </a:rPr>
              <a:t>2021, </a:t>
            </a:r>
            <a:r>
              <a:rPr lang="fr-FR" sz="1400" dirty="0">
                <a:latin typeface="Berlin Sans FB" panose="020E0602020502020306" pitchFamily="34" charset="0"/>
              </a:rPr>
              <a:t>monnaie locale) </a:t>
            </a:r>
            <a:r>
              <a:rPr lang="fr-FR" sz="1400" dirty="0" smtClean="0">
                <a:latin typeface="Berlin Sans FB" panose="020E0602020502020306" pitchFamily="34" charset="0"/>
              </a:rPr>
              <a:t>) </a:t>
            </a:r>
            <a:r>
              <a:rPr lang="fr-FR" sz="1400" dirty="0">
                <a:latin typeface="Berlin Sans FB" panose="020E0602020502020306" pitchFamily="34" charset="0"/>
              </a:rPr>
              <a:t>× </a:t>
            </a:r>
            <a:r>
              <a:rPr lang="fr-FR" sz="1400" dirty="0" smtClean="0">
                <a:latin typeface="Berlin Sans FB" panose="020E0602020502020306" pitchFamily="34" charset="0"/>
              </a:rPr>
              <a:t>100</a:t>
            </a:r>
          </a:p>
          <a:p>
            <a:pPr algn="just"/>
            <a:r>
              <a:rPr lang="fr-FR" sz="1400" dirty="0">
                <a:latin typeface="Berlin Sans FB" panose="020E0602020502020306" pitchFamily="34" charset="0"/>
              </a:rPr>
              <a:t>→ Cette valeur exprime la différence de prix en pourcentage, permettant d'évaluer l'écart relatif plutôt qu'absolu</a:t>
            </a:r>
          </a:p>
          <a:p>
            <a:pPr algn="just">
              <a:buFont typeface="Arial" panose="020B0604020202020204" pitchFamily="34" charset="0"/>
              <a:buChar char="•"/>
            </a:pPr>
            <a:endParaRPr lang="fr-FR" sz="1400" dirty="0" smtClean="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croissance (%) </a:t>
            </a:r>
            <a:r>
              <a:rPr lang="fr-FR" sz="1400" dirty="0">
                <a:latin typeface="Berlin Sans FB" panose="020E0602020502020306" pitchFamily="34" charset="0"/>
              </a:rPr>
              <a:t>= </a:t>
            </a:r>
            <a:r>
              <a:rPr lang="fr-FR" sz="1400" dirty="0" smtClean="0">
                <a:latin typeface="Berlin Sans FB" panose="020E0602020502020306" pitchFamily="34" charset="0"/>
              </a:rPr>
              <a:t>( (Prix_2025/ Prix_2021)^(1/4) – 1 ) </a:t>
            </a:r>
            <a:r>
              <a:rPr lang="fr-FR" sz="1400" dirty="0">
                <a:latin typeface="Berlin Sans FB" panose="020E0602020502020306" pitchFamily="34" charset="0"/>
              </a:rPr>
              <a:t>× 100</a:t>
            </a:r>
          </a:p>
          <a:p>
            <a:pPr algn="just"/>
            <a:r>
              <a:rPr lang="fr-FR" sz="1400" dirty="0">
                <a:latin typeface="Berlin Sans FB" panose="020E0602020502020306" pitchFamily="34" charset="0"/>
              </a:rPr>
              <a:t>→ Le taux de croissance annuel composé permet d’évaluer la croissance moyenne par an sur la période 2021-2025. Il est particulièrement utile pour lisser les variations et comparer des évolutions sur plusieurs marchés ou produits.</a:t>
            </a:r>
            <a:endParaRPr lang="en-US" sz="1400" dirty="0">
              <a:latin typeface="Berlin Sans FB" panose="020E0602020502020306" pitchFamily="34" charset="0"/>
            </a:endParaRPr>
          </a:p>
        </p:txBody>
      </p:sp>
      <p:pic>
        <p:nvPicPr>
          <p:cNvPr id="7" name="Picture 6"/>
          <p:cNvPicPr>
            <a:picLocks noChangeAspect="1"/>
          </p:cNvPicPr>
          <p:nvPr/>
        </p:nvPicPr>
        <p:blipFill>
          <a:blip r:embed="rId2"/>
          <a:stretch>
            <a:fillRect/>
          </a:stretch>
        </p:blipFill>
        <p:spPr>
          <a:xfrm>
            <a:off x="712897" y="4543641"/>
            <a:ext cx="10716073" cy="1424739"/>
          </a:xfrm>
          <a:prstGeom prst="rect">
            <a:avLst/>
          </a:prstGeom>
        </p:spPr>
      </p:pic>
      <p:sp>
        <p:nvSpPr>
          <p:cNvPr id="10" name="Slide Number Placeholder 9"/>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20</a:t>
            </a:fld>
            <a:endParaRPr lang="fr-FR">
              <a:latin typeface="Berlin Sans FB Demi" panose="020E0802020502020306" pitchFamily="34" charset="0"/>
            </a:endParaRPr>
          </a:p>
        </p:txBody>
      </p:sp>
    </p:spTree>
    <p:extLst>
      <p:ext uri="{BB962C8B-B14F-4D97-AF65-F5344CB8AC3E}">
        <p14:creationId xmlns:p14="http://schemas.microsoft.com/office/powerpoint/2010/main" val="236650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3" name="Rectangle 2"/>
          <p:cNvSpPr/>
          <p:nvPr/>
        </p:nvSpPr>
        <p:spPr>
          <a:xfrm>
            <a:off x="1001191" y="1381517"/>
            <a:ext cx="9809096"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3.1.2. </a:t>
            </a:r>
            <a:r>
              <a:rPr lang="fr-FR" b="1" dirty="0">
                <a:solidFill>
                  <a:schemeClr val="accent1">
                    <a:lumMod val="50000"/>
                  </a:schemeClr>
                </a:solidFill>
                <a:latin typeface="Berlin Sans FB" panose="020E0602020502020306" pitchFamily="34" charset="0"/>
              </a:rPr>
              <a:t>Identification des fluctuations extrêmes dans l'évolution des </a:t>
            </a:r>
            <a:r>
              <a:rPr lang="fr-FR" b="1" dirty="0" smtClean="0">
                <a:solidFill>
                  <a:schemeClr val="accent1">
                    <a:lumMod val="50000"/>
                  </a:schemeClr>
                </a:solidFill>
                <a:latin typeface="Berlin Sans FB" panose="020E0602020502020306" pitchFamily="34" charset="0"/>
              </a:rPr>
              <a:t>prix dans chaque pays</a:t>
            </a:r>
            <a:endParaRPr lang="fr-FR" dirty="0"/>
          </a:p>
        </p:txBody>
      </p:sp>
      <p:pic>
        <p:nvPicPr>
          <p:cNvPr id="4" name="Picture 3"/>
          <p:cNvPicPr>
            <a:picLocks noChangeAspect="1"/>
          </p:cNvPicPr>
          <p:nvPr/>
        </p:nvPicPr>
        <p:blipFill rotWithShape="1">
          <a:blip r:embed="rId2"/>
          <a:srcRect l="1" r="383"/>
          <a:stretch/>
        </p:blipFill>
        <p:spPr>
          <a:xfrm>
            <a:off x="2290410" y="3472158"/>
            <a:ext cx="7582010" cy="2736433"/>
          </a:xfrm>
          <a:prstGeom prst="rect">
            <a:avLst/>
          </a:prstGeom>
        </p:spPr>
      </p:pic>
      <p:sp>
        <p:nvSpPr>
          <p:cNvPr id="7" name="Rectangle 6"/>
          <p:cNvSpPr/>
          <p:nvPr/>
        </p:nvSpPr>
        <p:spPr>
          <a:xfrm>
            <a:off x="713498" y="1733415"/>
            <a:ext cx="10672456" cy="646331"/>
          </a:xfrm>
          <a:prstGeom prst="rect">
            <a:avLst/>
          </a:prstGeom>
        </p:spPr>
        <p:txBody>
          <a:bodyPr wrap="square">
            <a:spAutoFit/>
          </a:bodyPr>
          <a:lstStyle/>
          <a:p>
            <a:pPr algn="just"/>
            <a:r>
              <a:rPr lang="fr-FR" dirty="0">
                <a:latin typeface="Berlin Sans FB" panose="020E0602020502020306" pitchFamily="34" charset="0"/>
              </a:rPr>
              <a:t>L</a:t>
            </a:r>
            <a:r>
              <a:rPr lang="fr-FR" dirty="0" smtClean="0">
                <a:latin typeface="Berlin Sans FB" panose="020E0602020502020306" pitchFamily="34" charset="0"/>
              </a:rPr>
              <a:t>e tableau ci-dessous </a:t>
            </a:r>
            <a:r>
              <a:rPr lang="fr-FR" dirty="0">
                <a:latin typeface="Berlin Sans FB" panose="020E0602020502020306" pitchFamily="34" charset="0"/>
              </a:rPr>
              <a:t>présente une analyse des taux de croissance (TC) des prix des produits pour quatre pays : France, Royaume-Uni (UK), États-Unis (USA) et Japon</a:t>
            </a:r>
            <a:r>
              <a:rPr lang="fr-FR" dirty="0" smtClean="0">
                <a:latin typeface="Berlin Sans FB" panose="020E0602020502020306" pitchFamily="34" charset="0"/>
              </a:rPr>
              <a:t>.</a:t>
            </a:r>
          </a:p>
        </p:txBody>
      </p:sp>
      <p:sp>
        <p:nvSpPr>
          <p:cNvPr id="8" name="Rectangle 7"/>
          <p:cNvSpPr/>
          <p:nvPr/>
        </p:nvSpPr>
        <p:spPr>
          <a:xfrm>
            <a:off x="713498" y="2464287"/>
            <a:ext cx="10672456" cy="923330"/>
          </a:xfrm>
          <a:prstGeom prst="rect">
            <a:avLst/>
          </a:prstGeom>
        </p:spPr>
        <p:txBody>
          <a:bodyPr wrap="square">
            <a:spAutoFit/>
          </a:bodyPr>
          <a:lstStyle/>
          <a:p>
            <a:pPr algn="just"/>
            <a:r>
              <a:rPr lang="fr-FR" dirty="0">
                <a:latin typeface="Berlin Sans FB" panose="020E0602020502020306" pitchFamily="34" charset="0"/>
              </a:rPr>
              <a:t>Le produit </a:t>
            </a:r>
            <a:r>
              <a:rPr lang="fr-FR" b="1" dirty="0" err="1">
                <a:latin typeface="Berlin Sans FB" panose="020E0602020502020306" pitchFamily="34" charset="0"/>
              </a:rPr>
              <a:t>Luminor</a:t>
            </a:r>
            <a:r>
              <a:rPr lang="fr-FR" b="1" dirty="0">
                <a:latin typeface="Berlin Sans FB" panose="020E0602020502020306" pitchFamily="34" charset="0"/>
              </a:rPr>
              <a:t> PAM00715 </a:t>
            </a:r>
            <a:r>
              <a:rPr lang="fr-FR" dirty="0">
                <a:latin typeface="Berlin Sans FB" panose="020E0602020502020306" pitchFamily="34" charset="0"/>
              </a:rPr>
              <a:t>apparaît systématiquement dans la colonne "Plus faible croissance" pour chaque pays, indiquant qu'il connaît la plus faible augmentation de prix en France et au Japon, et des baisses importantes au Royaume-Uni et aux États-Unis.</a:t>
            </a:r>
          </a:p>
        </p:txBody>
      </p:sp>
      <p:sp>
        <p:nvSpPr>
          <p:cNvPr id="9" name="Slide Number Placeholder 8"/>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21</a:t>
            </a:fld>
            <a:endParaRPr lang="fr-FR">
              <a:latin typeface="Berlin Sans FB Demi" panose="020E0802020502020306" pitchFamily="34" charset="0"/>
            </a:endParaRPr>
          </a:p>
        </p:txBody>
      </p:sp>
    </p:spTree>
    <p:extLst>
      <p:ext uri="{BB962C8B-B14F-4D97-AF65-F5344CB8AC3E}">
        <p14:creationId xmlns:p14="http://schemas.microsoft.com/office/powerpoint/2010/main" val="3637374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8" name="Rectangle 7"/>
          <p:cNvSpPr/>
          <p:nvPr/>
        </p:nvSpPr>
        <p:spPr>
          <a:xfrm>
            <a:off x="1001191" y="1381517"/>
            <a:ext cx="6202339"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3.1.3. </a:t>
            </a:r>
            <a:r>
              <a:rPr lang="fr-FR" b="1" dirty="0">
                <a:solidFill>
                  <a:schemeClr val="accent1">
                    <a:lumMod val="50000"/>
                  </a:schemeClr>
                </a:solidFill>
                <a:latin typeface="Berlin Sans FB" panose="020E0602020502020306" pitchFamily="34" charset="0"/>
              </a:rPr>
              <a:t>Identification des fluctuations </a:t>
            </a:r>
            <a:r>
              <a:rPr lang="fr-FR" b="1" dirty="0" smtClean="0">
                <a:solidFill>
                  <a:schemeClr val="accent1">
                    <a:lumMod val="50000"/>
                  </a:schemeClr>
                </a:solidFill>
                <a:latin typeface="Berlin Sans FB" panose="020E0602020502020306" pitchFamily="34" charset="0"/>
              </a:rPr>
              <a:t>générales des prix</a:t>
            </a:r>
            <a:endParaRPr lang="fr-FR" dirty="0"/>
          </a:p>
        </p:txBody>
      </p:sp>
      <p:sp>
        <p:nvSpPr>
          <p:cNvPr id="9" name="Rectangle 8"/>
          <p:cNvSpPr/>
          <p:nvPr/>
        </p:nvSpPr>
        <p:spPr>
          <a:xfrm>
            <a:off x="673768" y="1859347"/>
            <a:ext cx="10794331"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Les tableaux ci-dessous illustrent les calculs </a:t>
            </a:r>
            <a:r>
              <a:rPr lang="fr-FR" dirty="0" smtClean="0">
                <a:latin typeface="Berlin Sans FB" panose="020E0602020502020306" pitchFamily="34" charset="0"/>
              </a:rPr>
              <a:t>du </a:t>
            </a:r>
            <a:r>
              <a:rPr lang="fr-FR" dirty="0">
                <a:latin typeface="Berlin Sans FB" panose="020E0602020502020306" pitchFamily="34" charset="0"/>
              </a:rPr>
              <a:t>taux de croissance médian et le </a:t>
            </a:r>
            <a:r>
              <a:rPr lang="fr-FR" dirty="0" smtClean="0">
                <a:latin typeface="Berlin Sans FB" panose="020E0602020502020306" pitchFamily="34" charset="0"/>
              </a:rPr>
              <a:t>CAGR </a:t>
            </a:r>
            <a:r>
              <a:rPr lang="fr-FR" dirty="0">
                <a:latin typeface="Berlin Sans FB" panose="020E0602020502020306" pitchFamily="34" charset="0"/>
              </a:rPr>
              <a:t>médian pour chaque produit, chaque collection et chaque pays, afin de déterminer le taux de croissance global entre 2021 et 2025.</a:t>
            </a:r>
          </a:p>
        </p:txBody>
      </p:sp>
      <p:sp>
        <p:nvSpPr>
          <p:cNvPr id="11" name="Rectangle 10"/>
          <p:cNvSpPr/>
          <p:nvPr/>
        </p:nvSpPr>
        <p:spPr>
          <a:xfrm>
            <a:off x="664012" y="2888659"/>
            <a:ext cx="3416570" cy="646331"/>
          </a:xfrm>
          <a:prstGeom prst="rect">
            <a:avLst/>
          </a:prstGeom>
        </p:spPr>
        <p:txBody>
          <a:bodyPr wrap="square">
            <a:spAutoFit/>
          </a:bodyPr>
          <a:lstStyle/>
          <a:p>
            <a:pPr algn="ctr"/>
            <a:r>
              <a:rPr lang="en-US" dirty="0" smtClean="0">
                <a:latin typeface="Berlin Sans FB Demi" panose="020E0802020502020306" pitchFamily="34" charset="0"/>
              </a:rPr>
              <a:t>Par </a:t>
            </a:r>
            <a:r>
              <a:rPr lang="en-US" dirty="0" smtClean="0">
                <a:latin typeface="Berlin Sans FB Demi" panose="020E0802020502020306" pitchFamily="34" charset="0"/>
              </a:rPr>
              <a:t>reference</a:t>
            </a:r>
          </a:p>
          <a:p>
            <a:pPr algn="ctr"/>
            <a:r>
              <a:rPr lang="en-US" dirty="0">
                <a:latin typeface="Baskerville Old Face" panose="02020602080505020303" pitchFamily="18" charset="0"/>
              </a:rPr>
              <a:t>(Plus de details dans le </a:t>
            </a:r>
            <a:r>
              <a:rPr lang="en-US" dirty="0" err="1">
                <a:latin typeface="Baskerville Old Face" panose="02020602080505020303" pitchFamily="18" charset="0"/>
              </a:rPr>
              <a:t>nootebook</a:t>
            </a:r>
            <a:r>
              <a:rPr lang="en-US" dirty="0" smtClean="0">
                <a:latin typeface="Baskerville Old Face" panose="02020602080505020303" pitchFamily="18" charset="0"/>
              </a:rPr>
              <a:t>)</a:t>
            </a:r>
            <a:endParaRPr lang="fr-FR" dirty="0">
              <a:latin typeface="Baskerville Old Face" panose="02020602080505020303" pitchFamily="18" charset="0"/>
            </a:endParaRPr>
          </a:p>
        </p:txBody>
      </p:sp>
      <p:pic>
        <p:nvPicPr>
          <p:cNvPr id="12" name="Picture 11"/>
          <p:cNvPicPr>
            <a:picLocks noChangeAspect="1"/>
          </p:cNvPicPr>
          <p:nvPr/>
        </p:nvPicPr>
        <p:blipFill>
          <a:blip r:embed="rId2"/>
          <a:stretch>
            <a:fillRect/>
          </a:stretch>
        </p:blipFill>
        <p:spPr>
          <a:xfrm>
            <a:off x="831976" y="3684930"/>
            <a:ext cx="2941712" cy="1935625"/>
          </a:xfrm>
          <a:prstGeom prst="rect">
            <a:avLst/>
          </a:prstGeom>
        </p:spPr>
      </p:pic>
      <p:sp>
        <p:nvSpPr>
          <p:cNvPr id="14" name="Rectangle 13"/>
          <p:cNvSpPr/>
          <p:nvPr/>
        </p:nvSpPr>
        <p:spPr>
          <a:xfrm>
            <a:off x="4486263" y="2880098"/>
            <a:ext cx="3160295" cy="369332"/>
          </a:xfrm>
          <a:prstGeom prst="rect">
            <a:avLst/>
          </a:prstGeom>
        </p:spPr>
        <p:txBody>
          <a:bodyPr wrap="square">
            <a:spAutoFit/>
          </a:bodyPr>
          <a:lstStyle/>
          <a:p>
            <a:pPr algn="ctr"/>
            <a:r>
              <a:rPr lang="fr-FR" dirty="0" smtClean="0">
                <a:latin typeface="Berlin Sans FB Demi" panose="020E0802020502020306" pitchFamily="34" charset="0"/>
              </a:rPr>
              <a:t>Par </a:t>
            </a:r>
            <a:r>
              <a:rPr lang="fr-FR" dirty="0">
                <a:latin typeface="Berlin Sans FB Demi" panose="020E0802020502020306" pitchFamily="34" charset="0"/>
              </a:rPr>
              <a:t>collection</a:t>
            </a:r>
          </a:p>
        </p:txBody>
      </p:sp>
      <p:pic>
        <p:nvPicPr>
          <p:cNvPr id="15" name="Picture 14"/>
          <p:cNvPicPr>
            <a:picLocks noChangeAspect="1"/>
          </p:cNvPicPr>
          <p:nvPr/>
        </p:nvPicPr>
        <p:blipFill>
          <a:blip r:embed="rId3"/>
          <a:stretch>
            <a:fillRect/>
          </a:stretch>
        </p:blipFill>
        <p:spPr>
          <a:xfrm>
            <a:off x="4456057" y="3740787"/>
            <a:ext cx="3220709" cy="1649360"/>
          </a:xfrm>
          <a:prstGeom prst="rect">
            <a:avLst/>
          </a:prstGeom>
        </p:spPr>
      </p:pic>
      <p:sp>
        <p:nvSpPr>
          <p:cNvPr id="17" name="Rectangle 16"/>
          <p:cNvSpPr/>
          <p:nvPr/>
        </p:nvSpPr>
        <p:spPr>
          <a:xfrm>
            <a:off x="8091745" y="2883536"/>
            <a:ext cx="3320974" cy="369332"/>
          </a:xfrm>
          <a:prstGeom prst="rect">
            <a:avLst/>
          </a:prstGeom>
        </p:spPr>
        <p:txBody>
          <a:bodyPr wrap="square">
            <a:spAutoFit/>
          </a:bodyPr>
          <a:lstStyle/>
          <a:p>
            <a:pPr algn="ctr"/>
            <a:r>
              <a:rPr lang="fr-FR" dirty="0" smtClean="0">
                <a:latin typeface="Berlin Sans FB Demi" panose="020E0802020502020306" pitchFamily="34" charset="0"/>
              </a:rPr>
              <a:t>Par </a:t>
            </a:r>
            <a:r>
              <a:rPr lang="fr-FR" dirty="0">
                <a:latin typeface="Berlin Sans FB Demi" panose="020E0802020502020306" pitchFamily="34" charset="0"/>
              </a:rPr>
              <a:t>pays</a:t>
            </a:r>
          </a:p>
        </p:txBody>
      </p:sp>
      <p:pic>
        <p:nvPicPr>
          <p:cNvPr id="18" name="Picture 17"/>
          <p:cNvPicPr>
            <a:picLocks noChangeAspect="1"/>
          </p:cNvPicPr>
          <p:nvPr/>
        </p:nvPicPr>
        <p:blipFill>
          <a:blip r:embed="rId4"/>
          <a:stretch>
            <a:fillRect/>
          </a:stretch>
        </p:blipFill>
        <p:spPr>
          <a:xfrm>
            <a:off x="8359135" y="3729923"/>
            <a:ext cx="2786195" cy="1890632"/>
          </a:xfrm>
          <a:prstGeom prst="rect">
            <a:avLst/>
          </a:prstGeom>
        </p:spPr>
      </p:pic>
      <p:sp>
        <p:nvSpPr>
          <p:cNvPr id="19" name="Slide Number Placeholder 18"/>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22</a:t>
            </a:fld>
            <a:endParaRPr lang="fr-FR">
              <a:latin typeface="Berlin Sans FB Demi" panose="020E0802020502020306" pitchFamily="34" charset="0"/>
            </a:endParaRPr>
          </a:p>
        </p:txBody>
      </p:sp>
    </p:spTree>
    <p:extLst>
      <p:ext uri="{BB962C8B-B14F-4D97-AF65-F5344CB8AC3E}">
        <p14:creationId xmlns:p14="http://schemas.microsoft.com/office/powerpoint/2010/main" val="164921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3.2.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2 </a:t>
            </a:r>
            <a:r>
              <a:rPr lang="fr-FR" b="1" dirty="0">
                <a:solidFill>
                  <a:schemeClr val="accent1">
                    <a:lumMod val="50000"/>
                  </a:schemeClr>
                </a:solidFill>
                <a:latin typeface="Berlin Sans FB" panose="020E0602020502020306" pitchFamily="34" charset="0"/>
              </a:rPr>
              <a:t>: Éditions de montres limitées à 2021</a:t>
            </a:r>
            <a:endParaRPr lang="fr-FR" b="1" dirty="0" smtClean="0">
              <a:solidFill>
                <a:schemeClr val="accent1">
                  <a:lumMod val="50000"/>
                </a:schemeClr>
              </a:solidFill>
              <a:latin typeface="Berlin Sans FB" panose="020E0602020502020306" pitchFamily="34" charset="0"/>
            </a:endParaRPr>
          </a:p>
        </p:txBody>
      </p:sp>
      <p:sp>
        <p:nvSpPr>
          <p:cNvPr id="8" name="Rectangle 7"/>
          <p:cNvSpPr/>
          <p:nvPr/>
        </p:nvSpPr>
        <p:spPr>
          <a:xfrm>
            <a:off x="673767" y="1908271"/>
            <a:ext cx="4618941" cy="923330"/>
          </a:xfrm>
          <a:prstGeom prst="rect">
            <a:avLst/>
          </a:prstGeom>
        </p:spPr>
        <p:txBody>
          <a:bodyPr wrap="square">
            <a:spAutoFit/>
          </a:bodyPr>
          <a:lstStyle/>
          <a:p>
            <a:pPr algn="just"/>
            <a:r>
              <a:rPr lang="fr-FR" dirty="0" smtClean="0">
                <a:latin typeface="Berlin Sans FB" panose="020E0602020502020306" pitchFamily="34" charset="0"/>
              </a:rPr>
              <a:t>Ce graphique représente la distribution de </a:t>
            </a:r>
            <a:r>
              <a:rPr lang="fr-FR" dirty="0" smtClean="0">
                <a:latin typeface="Berlin Sans FB" panose="020E0602020502020306" pitchFamily="34" charset="0"/>
              </a:rPr>
              <a:t>l’édition </a:t>
            </a:r>
            <a:r>
              <a:rPr lang="fr-FR" dirty="0" smtClean="0">
                <a:latin typeface="Berlin Sans FB" panose="020E0602020502020306" pitchFamily="34" charset="0"/>
              </a:rPr>
              <a:t>de montres Panerai limitées à 2021 par collection sur quatre marchés.</a:t>
            </a:r>
            <a:endParaRPr lang="fr-FR" dirty="0">
              <a:latin typeface="Berlin Sans FB" panose="020E0602020502020306" pitchFamily="34" charset="0"/>
            </a:endParaRPr>
          </a:p>
        </p:txBody>
      </p:sp>
      <p:sp>
        <p:nvSpPr>
          <p:cNvPr id="9" name="Rectangle 8"/>
          <p:cNvSpPr/>
          <p:nvPr/>
        </p:nvSpPr>
        <p:spPr>
          <a:xfrm>
            <a:off x="673767" y="3171720"/>
            <a:ext cx="4844716" cy="2031325"/>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176</a:t>
            </a:r>
            <a:endParaRPr lang="fr-FR" dirty="0">
              <a:latin typeface="Berlin Sans FB" panose="020E0602020502020306" pitchFamily="34" charset="0"/>
            </a:endParaRP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a:t>
            </a:r>
            <a:r>
              <a:rPr lang="fr-FR" dirty="0" smtClean="0">
                <a:latin typeface="Berlin Sans FB" panose="020E0602020502020306" pitchFamily="34" charset="0"/>
              </a:rPr>
              <a:t>122</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UK : </a:t>
            </a:r>
            <a:r>
              <a:rPr lang="fr-FR" dirty="0" smtClean="0">
                <a:latin typeface="Berlin Sans FB" panose="020E0602020502020306" pitchFamily="34" charset="0"/>
              </a:rPr>
              <a:t>124</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USA : </a:t>
            </a:r>
            <a:r>
              <a:rPr lang="fr-FR" dirty="0" smtClean="0">
                <a:latin typeface="Berlin Sans FB" panose="020E0602020502020306" pitchFamily="34" charset="0"/>
              </a:rPr>
              <a:t>149</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a:t>
            </a:r>
            <a:r>
              <a:rPr lang="fr-FR" dirty="0" smtClean="0">
                <a:latin typeface="Berlin Sans FB" panose="020E0602020502020306" pitchFamily="34" charset="0"/>
              </a:rPr>
              <a:t>170</a:t>
            </a:r>
            <a:endParaRPr lang="fr-FR"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548" y="1723357"/>
            <a:ext cx="6190096" cy="4172305"/>
          </a:xfrm>
          <a:prstGeom prst="rect">
            <a:avLst/>
          </a:prstGeom>
        </p:spPr>
      </p:pic>
      <p:sp>
        <p:nvSpPr>
          <p:cNvPr id="14" name="Slide Number Placeholder 1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23</a:t>
            </a:fld>
            <a:endParaRPr lang="fr-FR">
              <a:latin typeface="Berlin Sans FB Demi" panose="020E0802020502020306" pitchFamily="34" charset="0"/>
            </a:endParaRPr>
          </a:p>
        </p:txBody>
      </p:sp>
    </p:spTree>
    <p:extLst>
      <p:ext uri="{BB962C8B-B14F-4D97-AF65-F5344CB8AC3E}">
        <p14:creationId xmlns:p14="http://schemas.microsoft.com/office/powerpoint/2010/main" val="2323056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7" name="Rectangle 6"/>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3.2.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2 </a:t>
            </a:r>
            <a:r>
              <a:rPr lang="fr-FR" b="1" dirty="0">
                <a:solidFill>
                  <a:schemeClr val="accent1">
                    <a:lumMod val="50000"/>
                  </a:schemeClr>
                </a:solidFill>
                <a:latin typeface="Berlin Sans FB" panose="020E0602020502020306" pitchFamily="34" charset="0"/>
              </a:rPr>
              <a:t>: Éditions de montres limitées à 2021</a:t>
            </a:r>
            <a:endParaRPr lang="fr-FR" b="1" dirty="0" smtClean="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1780791" y="2805361"/>
            <a:ext cx="8630408" cy="3001881"/>
          </a:xfrm>
          <a:prstGeom prst="rect">
            <a:avLst/>
          </a:prstGeom>
        </p:spPr>
      </p:pic>
      <p:sp>
        <p:nvSpPr>
          <p:cNvPr id="4" name="Rectangle 3"/>
          <p:cNvSpPr/>
          <p:nvPr/>
        </p:nvSpPr>
        <p:spPr>
          <a:xfrm>
            <a:off x="515002" y="1595611"/>
            <a:ext cx="11161987"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a:t>
            </a:r>
            <a:r>
              <a:rPr lang="fr-FR" dirty="0" smtClean="0">
                <a:latin typeface="Berlin Sans FB" panose="020E0602020502020306" pitchFamily="34" charset="0"/>
              </a:rPr>
              <a:t>e </a:t>
            </a:r>
            <a:r>
              <a:rPr lang="fr-FR" dirty="0">
                <a:latin typeface="Berlin Sans FB" panose="020E0602020502020306" pitchFamily="34" charset="0"/>
              </a:rPr>
              <a:t>tableau </a:t>
            </a:r>
            <a:r>
              <a:rPr lang="fr-FR" dirty="0" smtClean="0">
                <a:latin typeface="Berlin Sans FB" panose="020E0602020502020306" pitchFamily="34" charset="0"/>
              </a:rPr>
              <a:t>ci-dessous présente le chiffre d’affaire par </a:t>
            </a:r>
            <a:r>
              <a:rPr lang="fr-FR" dirty="0">
                <a:latin typeface="Berlin Sans FB" panose="020E0602020502020306" pitchFamily="34" charset="0"/>
              </a:rPr>
              <a:t>collections (</a:t>
            </a:r>
            <a:r>
              <a:rPr lang="fr-FR" dirty="0" err="1">
                <a:latin typeface="Berlin Sans FB" panose="020E0602020502020306" pitchFamily="34" charset="0"/>
              </a:rPr>
              <a:t>Luminor</a:t>
            </a:r>
            <a:r>
              <a:rPr lang="fr-FR" dirty="0">
                <a:latin typeface="Berlin Sans FB" panose="020E0602020502020306" pitchFamily="34" charset="0"/>
              </a:rPr>
              <a:t>, </a:t>
            </a:r>
            <a:r>
              <a:rPr lang="fr-FR" dirty="0" err="1">
                <a:latin typeface="Berlin Sans FB" panose="020E0602020502020306" pitchFamily="34" charset="0"/>
              </a:rPr>
              <a:t>Luminor</a:t>
            </a:r>
            <a:r>
              <a:rPr lang="fr-FR" dirty="0">
                <a:latin typeface="Berlin Sans FB" panose="020E0602020502020306" pitchFamily="34" charset="0"/>
              </a:rPr>
              <a:t>-Due, </a:t>
            </a:r>
            <a:r>
              <a:rPr lang="fr-FR" dirty="0" err="1">
                <a:latin typeface="Berlin Sans FB" panose="020E0602020502020306" pitchFamily="34" charset="0"/>
              </a:rPr>
              <a:t>Radiomir</a:t>
            </a:r>
            <a:r>
              <a:rPr lang="fr-FR" dirty="0">
                <a:latin typeface="Berlin Sans FB" panose="020E0602020502020306" pitchFamily="34" charset="0"/>
              </a:rPr>
              <a:t>, Submersible) dans </a:t>
            </a:r>
            <a:r>
              <a:rPr lang="fr-FR" dirty="0" smtClean="0">
                <a:latin typeface="Berlin Sans FB" panose="020E0602020502020306" pitchFamily="34" charset="0"/>
              </a:rPr>
              <a:t>les quatre </a:t>
            </a:r>
            <a:r>
              <a:rPr lang="fr-FR" dirty="0">
                <a:latin typeface="Berlin Sans FB" panose="020E0602020502020306" pitchFamily="34" charset="0"/>
              </a:rPr>
              <a:t>pays (France, Royaume-Uni, États-Unis et Japon). </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Il </a:t>
            </a:r>
            <a:r>
              <a:rPr lang="fr-FR" dirty="0">
                <a:latin typeface="Berlin Sans FB" panose="020E0602020502020306" pitchFamily="34" charset="0"/>
              </a:rPr>
              <a:t>indique également les totaux par collection, par pays, ainsi qu’un total général.</a:t>
            </a:r>
          </a:p>
        </p:txBody>
      </p:sp>
      <p:sp>
        <p:nvSpPr>
          <p:cNvPr id="8" name="Slide Number Placeholder 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24</a:t>
            </a:fld>
            <a:endParaRPr lang="fr-FR">
              <a:latin typeface="Berlin Sans FB Demi" panose="020E0802020502020306" pitchFamily="34" charset="0"/>
            </a:endParaRPr>
          </a:p>
        </p:txBody>
      </p:sp>
    </p:spTree>
    <p:extLst>
      <p:ext uri="{BB962C8B-B14F-4D97-AF65-F5344CB8AC3E}">
        <p14:creationId xmlns:p14="http://schemas.microsoft.com/office/powerpoint/2010/main" val="1695701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3.3.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3 </a:t>
            </a:r>
            <a:r>
              <a:rPr lang="fr-FR" b="1" dirty="0">
                <a:solidFill>
                  <a:schemeClr val="accent1">
                    <a:lumMod val="50000"/>
                  </a:schemeClr>
                </a:solidFill>
                <a:latin typeface="Berlin Sans FB" panose="020E0602020502020306" pitchFamily="34" charset="0"/>
              </a:rPr>
              <a:t>: </a:t>
            </a:r>
            <a:r>
              <a:rPr lang="fr-FR" b="1" dirty="0" smtClean="0">
                <a:solidFill>
                  <a:schemeClr val="accent1">
                    <a:lumMod val="50000"/>
                  </a:schemeClr>
                </a:solidFill>
                <a:latin typeface="Berlin Sans FB" panose="020E0602020502020306" pitchFamily="34" charset="0"/>
              </a:rPr>
              <a:t>Exploration des </a:t>
            </a:r>
            <a:r>
              <a:rPr lang="fr-FR" b="1" dirty="0">
                <a:solidFill>
                  <a:schemeClr val="accent1">
                    <a:lumMod val="50000"/>
                  </a:schemeClr>
                </a:solidFill>
                <a:latin typeface="Berlin Sans FB" panose="020E0602020502020306" pitchFamily="34" charset="0"/>
              </a:rPr>
              <a:t>collections de montres inédites de 2025</a:t>
            </a:r>
            <a:endParaRPr lang="fr-FR" b="1" dirty="0" smtClean="0">
              <a:solidFill>
                <a:schemeClr val="accent1">
                  <a:lumMod val="50000"/>
                </a:schemeClr>
              </a:solidFill>
              <a:latin typeface="Berlin Sans FB" panose="020E0602020502020306" pitchFamily="34" charset="0"/>
            </a:endParaRPr>
          </a:p>
        </p:txBody>
      </p:sp>
      <p:sp>
        <p:nvSpPr>
          <p:cNvPr id="7" name="Rectangle 6"/>
          <p:cNvSpPr/>
          <p:nvPr/>
        </p:nvSpPr>
        <p:spPr>
          <a:xfrm>
            <a:off x="673767" y="1908271"/>
            <a:ext cx="4618941" cy="923330"/>
          </a:xfrm>
          <a:prstGeom prst="rect">
            <a:avLst/>
          </a:prstGeom>
        </p:spPr>
        <p:txBody>
          <a:bodyPr wrap="square">
            <a:spAutoFit/>
          </a:bodyPr>
          <a:lstStyle/>
          <a:p>
            <a:pPr algn="just"/>
            <a:r>
              <a:rPr lang="fr-FR" dirty="0">
                <a:latin typeface="Berlin Sans FB" panose="020E0602020502020306" pitchFamily="34" charset="0"/>
              </a:rPr>
              <a:t>Ce graphique illustre la </a:t>
            </a:r>
            <a:r>
              <a:rPr lang="fr-FR" dirty="0" smtClean="0">
                <a:latin typeface="Berlin Sans FB" panose="020E0602020502020306" pitchFamily="34" charset="0"/>
              </a:rPr>
              <a:t>répartition </a:t>
            </a:r>
            <a:r>
              <a:rPr lang="fr-FR" dirty="0">
                <a:latin typeface="Berlin Sans FB" panose="020E0602020502020306" pitchFamily="34" charset="0"/>
              </a:rPr>
              <a:t>de la </a:t>
            </a:r>
            <a:r>
              <a:rPr lang="fr-FR" dirty="0" smtClean="0">
                <a:latin typeface="Berlin Sans FB" panose="020E0602020502020306" pitchFamily="34" charset="0"/>
              </a:rPr>
              <a:t>nouvelle édition </a:t>
            </a:r>
            <a:r>
              <a:rPr lang="fr-FR" dirty="0">
                <a:latin typeface="Berlin Sans FB" panose="020E0602020502020306" pitchFamily="34" charset="0"/>
              </a:rPr>
              <a:t>des </a:t>
            </a:r>
            <a:r>
              <a:rPr lang="fr-FR" dirty="0" smtClean="0">
                <a:latin typeface="Berlin Sans FB" panose="020E0602020502020306" pitchFamily="34" charset="0"/>
              </a:rPr>
              <a:t>montres </a:t>
            </a:r>
            <a:r>
              <a:rPr lang="fr-FR" dirty="0">
                <a:latin typeface="Berlin Sans FB" panose="020E0602020502020306" pitchFamily="34" charset="0"/>
              </a:rPr>
              <a:t>Panerai de 2025, classées par collection, sur quatre marchés.</a:t>
            </a:r>
          </a:p>
        </p:txBody>
      </p:sp>
      <p:sp>
        <p:nvSpPr>
          <p:cNvPr id="8" name="Rectangle 7"/>
          <p:cNvSpPr/>
          <p:nvPr/>
        </p:nvSpPr>
        <p:spPr>
          <a:xfrm>
            <a:off x="673767" y="3171720"/>
            <a:ext cx="4844716" cy="2031325"/>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118</a:t>
            </a:r>
            <a:endParaRPr lang="fr-FR" dirty="0">
              <a:latin typeface="Berlin Sans FB" panose="020E0602020502020306" pitchFamily="34" charset="0"/>
            </a:endParaRP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a:t>
            </a:r>
            <a:r>
              <a:rPr lang="fr-FR" dirty="0" smtClean="0">
                <a:latin typeface="Berlin Sans FB" panose="020E0602020502020306" pitchFamily="34" charset="0"/>
              </a:rPr>
              <a:t>115</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UK : </a:t>
            </a:r>
            <a:r>
              <a:rPr lang="fr-FR" dirty="0" smtClean="0">
                <a:latin typeface="Berlin Sans FB" panose="020E0602020502020306" pitchFamily="34" charset="0"/>
              </a:rPr>
              <a:t>117</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USA : </a:t>
            </a:r>
            <a:r>
              <a:rPr lang="fr-FR" dirty="0" smtClean="0">
                <a:latin typeface="Berlin Sans FB" panose="020E0602020502020306" pitchFamily="34" charset="0"/>
              </a:rPr>
              <a:t>118</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a:t>
            </a:r>
            <a:r>
              <a:rPr lang="fr-FR" dirty="0" smtClean="0">
                <a:latin typeface="Berlin Sans FB" panose="020E0602020502020306" pitchFamily="34" charset="0"/>
              </a:rPr>
              <a:t>116</a:t>
            </a:r>
            <a:endParaRPr lang="fr-F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708" y="1720480"/>
            <a:ext cx="6190936" cy="4178060"/>
          </a:xfrm>
          <a:prstGeom prst="rect">
            <a:avLst/>
          </a:prstGeom>
        </p:spPr>
      </p:pic>
      <p:sp>
        <p:nvSpPr>
          <p:cNvPr id="12" name="Slide Number Placeholder 11"/>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25</a:t>
            </a:fld>
            <a:endParaRPr lang="fr-FR">
              <a:latin typeface="Berlin Sans FB Demi" panose="020E0802020502020306" pitchFamily="34" charset="0"/>
            </a:endParaRPr>
          </a:p>
        </p:txBody>
      </p:sp>
    </p:spTree>
    <p:extLst>
      <p:ext uri="{BB962C8B-B14F-4D97-AF65-F5344CB8AC3E}">
        <p14:creationId xmlns:p14="http://schemas.microsoft.com/office/powerpoint/2010/main" val="1901056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3.3.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3 </a:t>
            </a:r>
            <a:r>
              <a:rPr lang="fr-FR" b="1" dirty="0">
                <a:solidFill>
                  <a:schemeClr val="accent1">
                    <a:lumMod val="50000"/>
                  </a:schemeClr>
                </a:solidFill>
                <a:latin typeface="Berlin Sans FB" panose="020E0602020502020306" pitchFamily="34" charset="0"/>
              </a:rPr>
              <a:t>: </a:t>
            </a:r>
            <a:r>
              <a:rPr lang="fr-FR" b="1" dirty="0" smtClean="0">
                <a:solidFill>
                  <a:schemeClr val="accent1">
                    <a:lumMod val="50000"/>
                  </a:schemeClr>
                </a:solidFill>
                <a:latin typeface="Berlin Sans FB" panose="020E0602020502020306" pitchFamily="34" charset="0"/>
              </a:rPr>
              <a:t>Exploration des </a:t>
            </a:r>
            <a:r>
              <a:rPr lang="fr-FR" b="1" dirty="0">
                <a:solidFill>
                  <a:schemeClr val="accent1">
                    <a:lumMod val="50000"/>
                  </a:schemeClr>
                </a:solidFill>
                <a:latin typeface="Berlin Sans FB" panose="020E0602020502020306" pitchFamily="34" charset="0"/>
              </a:rPr>
              <a:t>collections de montres inédites de 2025</a:t>
            </a:r>
            <a:endParaRPr lang="fr-FR" b="1" dirty="0" smtClean="0">
              <a:solidFill>
                <a:schemeClr val="accent1">
                  <a:lumMod val="50000"/>
                </a:schemeClr>
              </a:solidFill>
              <a:latin typeface="Berlin Sans FB" panose="020E0602020502020306" pitchFamily="34" charset="0"/>
            </a:endParaRPr>
          </a:p>
        </p:txBody>
      </p:sp>
      <p:sp>
        <p:nvSpPr>
          <p:cNvPr id="10" name="Rectangle 9"/>
          <p:cNvSpPr/>
          <p:nvPr/>
        </p:nvSpPr>
        <p:spPr>
          <a:xfrm>
            <a:off x="515002" y="1595611"/>
            <a:ext cx="11161987"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a:t>
            </a:r>
            <a:r>
              <a:rPr lang="fr-FR" dirty="0" smtClean="0">
                <a:latin typeface="Berlin Sans FB" panose="020E0602020502020306" pitchFamily="34" charset="0"/>
              </a:rPr>
              <a:t>e </a:t>
            </a:r>
            <a:r>
              <a:rPr lang="fr-FR" dirty="0">
                <a:latin typeface="Berlin Sans FB" panose="020E0602020502020306" pitchFamily="34" charset="0"/>
              </a:rPr>
              <a:t>tableau </a:t>
            </a:r>
            <a:r>
              <a:rPr lang="fr-FR" dirty="0" smtClean="0">
                <a:latin typeface="Berlin Sans FB" panose="020E0602020502020306" pitchFamily="34" charset="0"/>
              </a:rPr>
              <a:t>ci-dessous présente le chiffre d’affaire par </a:t>
            </a:r>
            <a:r>
              <a:rPr lang="fr-FR" dirty="0">
                <a:latin typeface="Berlin Sans FB" panose="020E0602020502020306" pitchFamily="34" charset="0"/>
              </a:rPr>
              <a:t>collections (</a:t>
            </a:r>
            <a:r>
              <a:rPr lang="fr-FR" dirty="0" err="1">
                <a:latin typeface="Berlin Sans FB" panose="020E0602020502020306" pitchFamily="34" charset="0"/>
              </a:rPr>
              <a:t>Luminor</a:t>
            </a:r>
            <a:r>
              <a:rPr lang="fr-FR" dirty="0">
                <a:latin typeface="Berlin Sans FB" panose="020E0602020502020306" pitchFamily="34" charset="0"/>
              </a:rPr>
              <a:t>, </a:t>
            </a:r>
            <a:r>
              <a:rPr lang="fr-FR" dirty="0" err="1">
                <a:latin typeface="Berlin Sans FB" panose="020E0602020502020306" pitchFamily="34" charset="0"/>
              </a:rPr>
              <a:t>Luminor</a:t>
            </a:r>
            <a:r>
              <a:rPr lang="fr-FR" dirty="0">
                <a:latin typeface="Berlin Sans FB" panose="020E0602020502020306" pitchFamily="34" charset="0"/>
              </a:rPr>
              <a:t>-Due, </a:t>
            </a:r>
            <a:r>
              <a:rPr lang="fr-FR" dirty="0" err="1">
                <a:latin typeface="Berlin Sans FB" panose="020E0602020502020306" pitchFamily="34" charset="0"/>
              </a:rPr>
              <a:t>Radiomir</a:t>
            </a:r>
            <a:r>
              <a:rPr lang="fr-FR" dirty="0">
                <a:latin typeface="Berlin Sans FB" panose="020E0602020502020306" pitchFamily="34" charset="0"/>
              </a:rPr>
              <a:t>, Submersible) dans </a:t>
            </a:r>
            <a:r>
              <a:rPr lang="fr-FR" dirty="0" smtClean="0">
                <a:latin typeface="Berlin Sans FB" panose="020E0602020502020306" pitchFamily="34" charset="0"/>
              </a:rPr>
              <a:t>les quatre </a:t>
            </a:r>
            <a:r>
              <a:rPr lang="fr-FR" dirty="0">
                <a:latin typeface="Berlin Sans FB" panose="020E0602020502020306" pitchFamily="34" charset="0"/>
              </a:rPr>
              <a:t>pays (France, Royaume-Uni, États-Unis et Japon). </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Il </a:t>
            </a:r>
            <a:r>
              <a:rPr lang="fr-FR" dirty="0">
                <a:latin typeface="Berlin Sans FB" panose="020E0602020502020306" pitchFamily="34" charset="0"/>
              </a:rPr>
              <a:t>indique également les totaux par collection, par pays, ainsi qu’un total général.</a:t>
            </a:r>
          </a:p>
        </p:txBody>
      </p:sp>
      <p:sp>
        <p:nvSpPr>
          <p:cNvPr id="4" name="Slide Number Placeholder 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26</a:t>
            </a:fld>
            <a:endParaRPr lang="fr-FR">
              <a:latin typeface="Berlin Sans FB Demi" panose="020E0802020502020306" pitchFamily="34" charset="0"/>
            </a:endParaRPr>
          </a:p>
        </p:txBody>
      </p:sp>
      <p:pic>
        <p:nvPicPr>
          <p:cNvPr id="16" name="Picture 15"/>
          <p:cNvPicPr>
            <a:picLocks noChangeAspect="1"/>
          </p:cNvPicPr>
          <p:nvPr/>
        </p:nvPicPr>
        <p:blipFill>
          <a:blip r:embed="rId2"/>
          <a:stretch>
            <a:fillRect/>
          </a:stretch>
        </p:blipFill>
        <p:spPr>
          <a:xfrm>
            <a:off x="1780791" y="2805359"/>
            <a:ext cx="8630408" cy="3001881"/>
          </a:xfrm>
          <a:prstGeom prst="rect">
            <a:avLst/>
          </a:prstGeom>
        </p:spPr>
      </p:pic>
    </p:spTree>
    <p:extLst>
      <p:ext uri="{BB962C8B-B14F-4D97-AF65-F5344CB8AC3E}">
        <p14:creationId xmlns:p14="http://schemas.microsoft.com/office/powerpoint/2010/main" val="30670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0817" y="18402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2873177"/>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Conclusion</a:t>
            </a:r>
            <a:endParaRPr lang="fr-FR" sz="4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869263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30817" y="1840250"/>
            <a:ext cx="14096874" cy="2896852"/>
            <a:chOff x="-830817" y="1268750"/>
            <a:chExt cx="14096874" cy="2896852"/>
          </a:xfrm>
        </p:grpSpPr>
        <p:sp>
          <p:nvSpPr>
            <p:cNvPr id="10" name="Rectangle 9"/>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74070" y="1932346"/>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Introduction</a:t>
              </a:r>
            </a:p>
          </p:txBody>
        </p:sp>
      </p:grpSp>
    </p:spTree>
    <p:extLst>
      <p:ext uri="{BB962C8B-B14F-4D97-AF65-F5344CB8AC3E}">
        <p14:creationId xmlns:p14="http://schemas.microsoft.com/office/powerpoint/2010/main" val="2236698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30817" y="1840250"/>
            <a:ext cx="14096874" cy="2896852"/>
            <a:chOff x="-830817" y="1268750"/>
            <a:chExt cx="14096874" cy="2896852"/>
          </a:xfrm>
        </p:grpSpPr>
        <p:sp>
          <p:nvSpPr>
            <p:cNvPr id="5" name="Rectangle 4"/>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74070" y="1932346"/>
              <a:ext cx="11087100" cy="1569660"/>
            </a:xfrm>
            <a:prstGeom prst="rect">
              <a:avLst/>
            </a:prstGeom>
          </p:spPr>
          <p:txBody>
            <a:bodyPr wrap="square">
              <a:spAutoFit/>
            </a:bodyPr>
            <a:lstStyle/>
            <a:p>
              <a:pPr algn="ctr"/>
              <a:r>
                <a:rPr lang="fr-FR" sz="4800" b="1" dirty="0">
                  <a:solidFill>
                    <a:schemeClr val="bg1"/>
                  </a:solidFill>
                  <a:latin typeface="Berlin Sans FB" panose="020E0602020502020306" pitchFamily="34" charset="0"/>
                </a:rPr>
                <a:t>1. Exploration et analyse des données de Panerai en </a:t>
              </a:r>
              <a:r>
                <a:rPr lang="fr-FR" sz="4800" b="1" dirty="0" smtClean="0">
                  <a:solidFill>
                    <a:schemeClr val="bg1"/>
                  </a:solidFill>
                  <a:latin typeface="Berlin Sans FB" panose="020E0602020502020306" pitchFamily="34" charset="0"/>
                </a:rPr>
                <a:t>2021</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939954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683" y="1620842"/>
            <a:ext cx="4693417" cy="4257776"/>
          </a:xfrm>
          <a:prstGeom prst="rect">
            <a:avLst/>
          </a:prstGeom>
        </p:spPr>
      </p:pic>
      <p:sp>
        <p:nvSpPr>
          <p:cNvPr id="5" name="TextBox 4"/>
          <p:cNvSpPr txBox="1"/>
          <p:nvPr/>
        </p:nvSpPr>
        <p:spPr>
          <a:xfrm>
            <a:off x="673769" y="1954438"/>
            <a:ext cx="5942931" cy="3139321"/>
          </a:xfrm>
          <a:prstGeom prst="rect">
            <a:avLst/>
          </a:prstGeom>
          <a:noFill/>
        </p:spPr>
        <p:txBody>
          <a:bodyPr wrap="square" rtlCol="0">
            <a:spAutoFit/>
          </a:bodyPr>
          <a:lstStyle/>
          <a:p>
            <a:pPr algn="just"/>
            <a:r>
              <a:rPr lang="fr-FR" dirty="0">
                <a:latin typeface="Berlin Sans FB" panose="020E0602020502020306" pitchFamily="34" charset="0"/>
              </a:rPr>
              <a:t>Ce graphique représente la distribution des montres Panerai par collection sur quatre marchés en 2021</a:t>
            </a:r>
            <a:r>
              <a:rPr lang="fr-FR" dirty="0" smtClean="0">
                <a:latin typeface="Berlin Sans FB" panose="020E0602020502020306" pitchFamily="34" charset="0"/>
              </a:rPr>
              <a:t>.</a:t>
            </a:r>
          </a:p>
          <a:p>
            <a:pPr algn="just"/>
            <a:endParaRPr lang="fr-FR" dirty="0" smtClean="0">
              <a:latin typeface="Berlin Sans FB" panose="020E0602020502020306" pitchFamily="34" charset="0"/>
            </a:endParaRPr>
          </a:p>
          <a:p>
            <a:pPr algn="just"/>
            <a:endParaRPr lang="fr-FR"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207</a:t>
            </a:r>
          </a:p>
          <a:p>
            <a:pPr marL="285750" indent="-285750" algn="just">
              <a:buFont typeface="Arial" panose="020B0604020202020204" pitchFamily="34" charset="0"/>
              <a:buChar char="•"/>
            </a:pPr>
            <a:endParaRPr lang="en-US" dirty="0" smtClean="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collection </a:t>
            </a:r>
            <a:r>
              <a:rPr lang="fr-FR" dirty="0" smtClean="0">
                <a:latin typeface="Berlin Sans FB" panose="020E0602020502020306" pitchFamily="34" charset="0"/>
              </a:rPr>
              <a:t>:</a:t>
            </a:r>
          </a:p>
          <a:p>
            <a:pPr marL="742950" lvl="1" indent="-285750" algn="just">
              <a:buFont typeface="Courier New" panose="02070309020205020404" pitchFamily="49" charset="0"/>
              <a:buChar char="o"/>
            </a:pPr>
            <a:r>
              <a:rPr lang="en-US" dirty="0" smtClean="0">
                <a:latin typeface="Berlin Sans FB" panose="020E0602020502020306" pitchFamily="34" charset="0"/>
              </a:rPr>
              <a:t>RADIOMIR : 31</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 : 111</a:t>
            </a:r>
          </a:p>
          <a:p>
            <a:pPr marL="742950" lvl="1" indent="-285750" algn="just">
              <a:buFont typeface="Courier New" panose="02070309020205020404" pitchFamily="49" charset="0"/>
              <a:buChar char="o"/>
            </a:pPr>
            <a:r>
              <a:rPr lang="en-US" dirty="0" smtClean="0">
                <a:latin typeface="Berlin Sans FB" panose="020E0602020502020306" pitchFamily="34" charset="0"/>
              </a:rPr>
              <a:t>SUBMERSIBLE : 32</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LUMINOR-DUE : 33</a:t>
            </a:r>
            <a:endParaRPr lang="fr-FR" dirty="0">
              <a:latin typeface="Berlin Sans FB" panose="020E06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1.1. </a:t>
            </a:r>
            <a:r>
              <a:rPr lang="fr-FR" b="1" dirty="0">
                <a:solidFill>
                  <a:schemeClr val="accent1">
                    <a:lumMod val="50000"/>
                  </a:schemeClr>
                </a:solidFill>
                <a:latin typeface="Berlin Sans FB" panose="020E0602020502020306" pitchFamily="34" charset="0"/>
              </a:rPr>
              <a:t>Répartition des montres par collection sur les </a:t>
            </a:r>
            <a:r>
              <a:rPr lang="fr-FR" b="1" dirty="0" smtClean="0">
                <a:solidFill>
                  <a:schemeClr val="accent1">
                    <a:lumMod val="50000"/>
                  </a:schemeClr>
                </a:solidFill>
                <a:latin typeface="Berlin Sans FB" panose="020E0602020502020306" pitchFamily="34" charset="0"/>
              </a:rPr>
              <a:t>quatre </a:t>
            </a:r>
            <a:r>
              <a:rPr lang="fr-FR" b="1" dirty="0">
                <a:solidFill>
                  <a:schemeClr val="accent1">
                    <a:lumMod val="50000"/>
                  </a:schemeClr>
                </a:solidFill>
                <a:latin typeface="Berlin Sans FB" panose="020E0602020502020306" pitchFamily="34" charset="0"/>
              </a:rPr>
              <a:t>marchés en 2021</a:t>
            </a:r>
            <a:endParaRPr lang="fr-FR" b="1" dirty="0" smtClean="0">
              <a:solidFill>
                <a:schemeClr val="accent1">
                  <a:lumMod val="50000"/>
                </a:schemeClr>
              </a:solidFill>
              <a:latin typeface="Berlin Sans FB" panose="020E0602020502020306" pitchFamily="34" charset="0"/>
            </a:endParaRPr>
          </a:p>
        </p:txBody>
      </p:sp>
      <p:sp>
        <p:nvSpPr>
          <p:cNvPr id="7" name="Slide Number Placeholder 6"/>
          <p:cNvSpPr>
            <a:spLocks noGrp="1"/>
          </p:cNvSpPr>
          <p:nvPr>
            <p:ph type="sldNum" sz="quarter" idx="12"/>
          </p:nvPr>
        </p:nvSpPr>
        <p:spPr/>
        <p:txBody>
          <a:bodyPr/>
          <a:lstStyle/>
          <a:p>
            <a:fld id="{4DB97305-A191-469C-8B05-B348AD76F4AF}" type="slidenum">
              <a:rPr lang="fr-FR" smtClean="0">
                <a:latin typeface="Berlin Sans FB Demi" panose="020E0802020502020306" pitchFamily="34" charset="0"/>
              </a:rPr>
              <a:t>5</a:t>
            </a:fld>
            <a:endParaRPr lang="fr-FR" dirty="0">
              <a:latin typeface="Berlin Sans FB Demi" panose="020E0802020502020306" pitchFamily="34" charset="0"/>
            </a:endParaRPr>
          </a:p>
        </p:txBody>
      </p:sp>
    </p:spTree>
    <p:extLst>
      <p:ext uri="{BB962C8B-B14F-4D97-AF65-F5344CB8AC3E}">
        <p14:creationId xmlns:p14="http://schemas.microsoft.com/office/powerpoint/2010/main" val="2681953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1.2</a:t>
            </a:r>
            <a:r>
              <a:rPr lang="fr-FR" b="1" dirty="0">
                <a:solidFill>
                  <a:schemeClr val="accent1">
                    <a:lumMod val="50000"/>
                  </a:schemeClr>
                </a:solidFill>
                <a:latin typeface="Berlin Sans FB" panose="020E0602020502020306" pitchFamily="34" charset="0"/>
              </a:rPr>
              <a:t>. Répartition des montres par collection dans chaque marché en 2021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712" y="2146178"/>
            <a:ext cx="5893317" cy="3515730"/>
          </a:xfrm>
          <a:prstGeom prst="rect">
            <a:avLst/>
          </a:prstGeom>
        </p:spPr>
      </p:pic>
      <p:pic>
        <p:nvPicPr>
          <p:cNvPr id="14" name="Picture 13"/>
          <p:cNvPicPr>
            <a:picLocks noChangeAspect="1"/>
          </p:cNvPicPr>
          <p:nvPr/>
        </p:nvPicPr>
        <p:blipFill>
          <a:blip r:embed="rId3"/>
          <a:stretch>
            <a:fillRect/>
          </a:stretch>
        </p:blipFill>
        <p:spPr>
          <a:xfrm>
            <a:off x="1480288" y="1854099"/>
            <a:ext cx="3257550" cy="733425"/>
          </a:xfrm>
          <a:prstGeom prst="rect">
            <a:avLst/>
          </a:prstGeom>
        </p:spPr>
      </p:pic>
      <p:grpSp>
        <p:nvGrpSpPr>
          <p:cNvPr id="29" name="Group 28"/>
          <p:cNvGrpSpPr/>
          <p:nvPr/>
        </p:nvGrpSpPr>
        <p:grpSpPr>
          <a:xfrm>
            <a:off x="784873" y="1308515"/>
            <a:ext cx="4145687" cy="591781"/>
            <a:chOff x="784873" y="1509562"/>
            <a:chExt cx="4145687" cy="591781"/>
          </a:xfrm>
        </p:grpSpPr>
        <p:sp>
          <p:nvSpPr>
            <p:cNvPr id="18" name="Rectangle 17"/>
            <p:cNvSpPr/>
            <p:nvPr/>
          </p:nvSpPr>
          <p:spPr>
            <a:xfrm>
              <a:off x="784873" y="1509562"/>
              <a:ext cx="881973" cy="369332"/>
            </a:xfrm>
            <a:prstGeom prst="rect">
              <a:avLst/>
            </a:prstGeom>
          </p:spPr>
          <p:txBody>
            <a:bodyPr wrap="none">
              <a:spAutoFit/>
            </a:bodyPr>
            <a:lstStyle/>
            <a:p>
              <a:r>
                <a:rPr lang="fr-FR" b="1" dirty="0">
                  <a:solidFill>
                    <a:schemeClr val="accent5">
                      <a:lumMod val="75000"/>
                    </a:schemeClr>
                  </a:solidFill>
                  <a:latin typeface="Berlin Sans FB Demi" panose="020E0802020502020306" pitchFamily="34" charset="0"/>
                </a:rPr>
                <a:t>France</a:t>
              </a:r>
            </a:p>
          </p:txBody>
        </p:sp>
        <p:sp>
          <p:nvSpPr>
            <p:cNvPr id="20" name="Rectangle 19"/>
            <p:cNvSpPr/>
            <p:nvPr/>
          </p:nvSpPr>
          <p:spPr>
            <a:xfrm>
              <a:off x="784873" y="1732011"/>
              <a:ext cx="4145687"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153</a:t>
              </a:r>
              <a:endParaRPr lang="fr-FR" dirty="0"/>
            </a:p>
          </p:txBody>
        </p:sp>
      </p:grpSp>
      <p:pic>
        <p:nvPicPr>
          <p:cNvPr id="15" name="Picture 14"/>
          <p:cNvPicPr>
            <a:picLocks noChangeAspect="1"/>
          </p:cNvPicPr>
          <p:nvPr/>
        </p:nvPicPr>
        <p:blipFill>
          <a:blip r:embed="rId4"/>
          <a:stretch>
            <a:fillRect/>
          </a:stretch>
        </p:blipFill>
        <p:spPr>
          <a:xfrm>
            <a:off x="1480288" y="3087496"/>
            <a:ext cx="3257550" cy="733425"/>
          </a:xfrm>
          <a:prstGeom prst="rect">
            <a:avLst/>
          </a:prstGeom>
        </p:spPr>
      </p:pic>
      <p:grpSp>
        <p:nvGrpSpPr>
          <p:cNvPr id="30" name="Group 29"/>
          <p:cNvGrpSpPr/>
          <p:nvPr/>
        </p:nvGrpSpPr>
        <p:grpSpPr>
          <a:xfrm>
            <a:off x="784873" y="2540893"/>
            <a:ext cx="4147289" cy="591781"/>
            <a:chOff x="784873" y="2656273"/>
            <a:chExt cx="4147289" cy="591781"/>
          </a:xfrm>
        </p:grpSpPr>
        <p:sp>
          <p:nvSpPr>
            <p:cNvPr id="23" name="Rectangle 22"/>
            <p:cNvSpPr/>
            <p:nvPr/>
          </p:nvSpPr>
          <p:spPr>
            <a:xfrm>
              <a:off x="784873" y="2656273"/>
              <a:ext cx="494046"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UK</a:t>
              </a:r>
              <a:endParaRPr lang="fr-FR" b="1" dirty="0">
                <a:solidFill>
                  <a:schemeClr val="accent5">
                    <a:lumMod val="75000"/>
                  </a:schemeClr>
                </a:solidFill>
                <a:latin typeface="Berlin Sans FB Demi" panose="020E0802020502020306" pitchFamily="34" charset="0"/>
              </a:endParaRPr>
            </a:p>
          </p:txBody>
        </p:sp>
        <p:sp>
          <p:nvSpPr>
            <p:cNvPr id="24" name="Rectangle 23"/>
            <p:cNvSpPr/>
            <p:nvPr/>
          </p:nvSpPr>
          <p:spPr>
            <a:xfrm>
              <a:off x="784873" y="2878722"/>
              <a:ext cx="4147289"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155</a:t>
              </a:r>
              <a:endParaRPr lang="fr-FR" dirty="0"/>
            </a:p>
          </p:txBody>
        </p:sp>
      </p:grpSp>
      <p:pic>
        <p:nvPicPr>
          <p:cNvPr id="16" name="Picture 15"/>
          <p:cNvPicPr>
            <a:picLocks noChangeAspect="1"/>
          </p:cNvPicPr>
          <p:nvPr/>
        </p:nvPicPr>
        <p:blipFill>
          <a:blip r:embed="rId5"/>
          <a:stretch>
            <a:fillRect/>
          </a:stretch>
        </p:blipFill>
        <p:spPr>
          <a:xfrm>
            <a:off x="1480288" y="4318904"/>
            <a:ext cx="3257550" cy="742950"/>
          </a:xfrm>
          <a:prstGeom prst="rect">
            <a:avLst/>
          </a:prstGeom>
        </p:spPr>
      </p:pic>
      <p:grpSp>
        <p:nvGrpSpPr>
          <p:cNvPr id="31" name="Group 30"/>
          <p:cNvGrpSpPr/>
          <p:nvPr/>
        </p:nvGrpSpPr>
        <p:grpSpPr>
          <a:xfrm>
            <a:off x="784873" y="3772104"/>
            <a:ext cx="4132863" cy="591781"/>
            <a:chOff x="784873" y="3812241"/>
            <a:chExt cx="4132863" cy="591781"/>
          </a:xfrm>
        </p:grpSpPr>
        <p:sp>
          <p:nvSpPr>
            <p:cNvPr id="25" name="Rectangle 24"/>
            <p:cNvSpPr/>
            <p:nvPr/>
          </p:nvSpPr>
          <p:spPr>
            <a:xfrm>
              <a:off x="784873" y="3812241"/>
              <a:ext cx="598241"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USA</a:t>
              </a:r>
              <a:endParaRPr lang="fr-FR" b="1" dirty="0">
                <a:solidFill>
                  <a:schemeClr val="accent5">
                    <a:lumMod val="75000"/>
                  </a:schemeClr>
                </a:solidFill>
                <a:latin typeface="Berlin Sans FB Demi" panose="020E0802020502020306" pitchFamily="34" charset="0"/>
              </a:endParaRPr>
            </a:p>
          </p:txBody>
        </p:sp>
        <p:sp>
          <p:nvSpPr>
            <p:cNvPr id="26" name="Rectangle 25"/>
            <p:cNvSpPr/>
            <p:nvPr/>
          </p:nvSpPr>
          <p:spPr>
            <a:xfrm>
              <a:off x="784873" y="4034690"/>
              <a:ext cx="4132863"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178</a:t>
              </a:r>
              <a:endParaRPr lang="fr-FR" dirty="0"/>
            </a:p>
          </p:txBody>
        </p:sp>
      </p:grpSp>
      <p:pic>
        <p:nvPicPr>
          <p:cNvPr id="17" name="Picture 16"/>
          <p:cNvPicPr>
            <a:picLocks noChangeAspect="1"/>
          </p:cNvPicPr>
          <p:nvPr/>
        </p:nvPicPr>
        <p:blipFill>
          <a:blip r:embed="rId6"/>
          <a:stretch>
            <a:fillRect/>
          </a:stretch>
        </p:blipFill>
        <p:spPr>
          <a:xfrm>
            <a:off x="1465059" y="5609739"/>
            <a:ext cx="3257550" cy="733425"/>
          </a:xfrm>
          <a:prstGeom prst="rect">
            <a:avLst/>
          </a:prstGeom>
        </p:spPr>
      </p:pic>
      <p:grpSp>
        <p:nvGrpSpPr>
          <p:cNvPr id="32" name="Group 31"/>
          <p:cNvGrpSpPr/>
          <p:nvPr/>
        </p:nvGrpSpPr>
        <p:grpSpPr>
          <a:xfrm>
            <a:off x="769644" y="5066775"/>
            <a:ext cx="4176143" cy="591781"/>
            <a:chOff x="784873" y="4990766"/>
            <a:chExt cx="4176143" cy="591781"/>
          </a:xfrm>
        </p:grpSpPr>
        <p:sp>
          <p:nvSpPr>
            <p:cNvPr id="27" name="Rectangle 26"/>
            <p:cNvSpPr/>
            <p:nvPr/>
          </p:nvSpPr>
          <p:spPr>
            <a:xfrm>
              <a:off x="784873" y="4990766"/>
              <a:ext cx="806631" cy="369332"/>
            </a:xfrm>
            <a:prstGeom prst="rect">
              <a:avLst/>
            </a:prstGeom>
          </p:spPr>
          <p:txBody>
            <a:bodyPr wrap="none">
              <a:spAutoFit/>
            </a:bodyPr>
            <a:lstStyle/>
            <a:p>
              <a:r>
                <a:rPr lang="fr-FR" b="1" dirty="0" err="1" smtClean="0">
                  <a:solidFill>
                    <a:schemeClr val="accent5">
                      <a:lumMod val="75000"/>
                    </a:schemeClr>
                  </a:solidFill>
                  <a:latin typeface="Berlin Sans FB Demi" panose="020E0802020502020306" pitchFamily="34" charset="0"/>
                </a:rPr>
                <a:t>Japan</a:t>
              </a:r>
              <a:endParaRPr lang="fr-FR" b="1" dirty="0">
                <a:solidFill>
                  <a:schemeClr val="accent5">
                    <a:lumMod val="75000"/>
                  </a:schemeClr>
                </a:solidFill>
                <a:latin typeface="Berlin Sans FB Demi" panose="020E0802020502020306" pitchFamily="34" charset="0"/>
              </a:endParaRPr>
            </a:p>
          </p:txBody>
        </p:sp>
        <p:sp>
          <p:nvSpPr>
            <p:cNvPr id="28" name="Rectangle 27"/>
            <p:cNvSpPr/>
            <p:nvPr/>
          </p:nvSpPr>
          <p:spPr>
            <a:xfrm>
              <a:off x="784873" y="5213215"/>
              <a:ext cx="4176143"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201</a:t>
              </a:r>
              <a:endParaRPr lang="fr-FR" dirty="0"/>
            </a:p>
          </p:txBody>
        </p:sp>
      </p:grpSp>
      <p:sp>
        <p:nvSpPr>
          <p:cNvPr id="38" name="Slide Number Placeholder 3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6</a:t>
            </a:fld>
            <a:endParaRPr lang="fr-FR">
              <a:latin typeface="Berlin Sans FB Demi" panose="020E0802020502020306" pitchFamily="34" charset="0"/>
            </a:endParaRPr>
          </a:p>
        </p:txBody>
      </p:sp>
    </p:spTree>
    <p:extLst>
      <p:ext uri="{BB962C8B-B14F-4D97-AF65-F5344CB8AC3E}">
        <p14:creationId xmlns:p14="http://schemas.microsoft.com/office/powerpoint/2010/main" val="119116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1.3. Comparaison des prix des montres entre pays</a:t>
            </a:r>
          </a:p>
        </p:txBody>
      </p:sp>
      <p:sp>
        <p:nvSpPr>
          <p:cNvPr id="3" name="Rectangle 2"/>
          <p:cNvSpPr/>
          <p:nvPr/>
        </p:nvSpPr>
        <p:spPr>
          <a:xfrm>
            <a:off x="673769" y="1539910"/>
            <a:ext cx="10794331"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Sélection des montres disponibles dans les quatre pays, avec une conversion des prix en une devise unifiée (USD) pour une meilleure comparabilité.</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Comparaison </a:t>
            </a:r>
            <a:r>
              <a:rPr lang="fr-FR" dirty="0">
                <a:latin typeface="Berlin Sans FB" panose="020E0602020502020306" pitchFamily="34" charset="0"/>
              </a:rPr>
              <a:t>des prix des </a:t>
            </a:r>
            <a:r>
              <a:rPr lang="fr-FR" dirty="0" smtClean="0">
                <a:latin typeface="Berlin Sans FB" panose="020E0602020502020306" pitchFamily="34" charset="0"/>
              </a:rPr>
              <a:t>montres </a:t>
            </a:r>
            <a:r>
              <a:rPr lang="fr-FR" dirty="0">
                <a:latin typeface="Berlin Sans FB" panose="020E0602020502020306" pitchFamily="34" charset="0"/>
              </a:rPr>
              <a:t>par pays par rapport à la médiane des prix sur les quatre marchés</a:t>
            </a:r>
            <a:r>
              <a:rPr lang="fr-FR" dirty="0" smtClean="0">
                <a:latin typeface="Berlin Sans FB" panose="020E0602020502020306" pitchFamily="34" charset="0"/>
              </a:rPr>
              <a:t>.</a:t>
            </a:r>
            <a:endParaRPr lang="fr-FR" dirty="0">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979490" y="4045878"/>
            <a:ext cx="10233011" cy="1679870"/>
          </a:xfrm>
          <a:prstGeom prst="rect">
            <a:avLst/>
          </a:prstGeom>
        </p:spPr>
      </p:pic>
      <p:sp>
        <p:nvSpPr>
          <p:cNvPr id="6" name="Rectangle 5"/>
          <p:cNvSpPr/>
          <p:nvPr/>
        </p:nvSpPr>
        <p:spPr>
          <a:xfrm>
            <a:off x="979490" y="2568549"/>
            <a:ext cx="10362545" cy="1169551"/>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(en USD) – Médiane du prix de la montre sur les quatre marchés (en USD).</a:t>
            </a:r>
          </a:p>
          <a:p>
            <a:pPr algn="just"/>
            <a:r>
              <a:rPr lang="fr-FR" sz="1400" dirty="0">
                <a:latin typeface="Berlin Sans FB" panose="020E0602020502020306" pitchFamily="34" charset="0"/>
              </a:rPr>
              <a:t>→ Cet indicateur montre l'écart entre le prix d'une montre dans un pays donné et la médiane des prix observés sur l'ensemble des marchés</a:t>
            </a:r>
            <a:r>
              <a:rPr lang="fr-FR" sz="1400" dirty="0" smtClean="0">
                <a:latin typeface="Berlin Sans FB" panose="020E0602020502020306" pitchFamily="34" charset="0"/>
              </a:rPr>
              <a:t>.</a:t>
            </a: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différence (%) </a:t>
            </a:r>
            <a:r>
              <a:rPr lang="fr-FR" sz="1400" dirty="0">
                <a:latin typeface="Berlin Sans FB" panose="020E0602020502020306" pitchFamily="34" charset="0"/>
              </a:rPr>
              <a:t>= (Différence de prix / Médiane du prix de la montre sur les quatre marchés (en USD)) × 100</a:t>
            </a:r>
          </a:p>
          <a:p>
            <a:pPr algn="just"/>
            <a:r>
              <a:rPr lang="fr-FR" sz="1400" dirty="0">
                <a:latin typeface="Berlin Sans FB" panose="020E0602020502020306" pitchFamily="34" charset="0"/>
              </a:rPr>
              <a:t>→ Cette valeur exprime la différence de prix en pourcentage, permettant d'évaluer l'écart relatif plutôt qu'absolu</a:t>
            </a:r>
            <a:endParaRPr lang="en-US" sz="1400" dirty="0">
              <a:latin typeface="Berlin Sans FB" panose="020E0602020502020306" pitchFamily="34" charset="0"/>
            </a:endParaRPr>
          </a:p>
        </p:txBody>
      </p:sp>
      <p:sp>
        <p:nvSpPr>
          <p:cNvPr id="10" name="Slide Number Placeholder 9"/>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7</a:t>
            </a:fld>
            <a:endParaRPr lang="fr-FR">
              <a:latin typeface="Berlin Sans FB Demi" panose="020E0802020502020306" pitchFamily="34" charset="0"/>
            </a:endParaRPr>
          </a:p>
        </p:txBody>
      </p:sp>
    </p:spTree>
    <p:extLst>
      <p:ext uri="{BB962C8B-B14F-4D97-AF65-F5344CB8AC3E}">
        <p14:creationId xmlns:p14="http://schemas.microsoft.com/office/powerpoint/2010/main" val="3320165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1.3. Identification des montres avec les variations de prix les plus </a:t>
            </a:r>
            <a:r>
              <a:rPr lang="fr-FR" b="1" dirty="0" smtClean="0">
                <a:solidFill>
                  <a:schemeClr val="accent1">
                    <a:lumMod val="50000"/>
                  </a:schemeClr>
                </a:solidFill>
                <a:latin typeface="Berlin Sans FB" panose="020E0602020502020306" pitchFamily="34" charset="0"/>
              </a:rPr>
              <a:t>élevées</a:t>
            </a:r>
            <a:endParaRPr lang="fr-FR" b="1" dirty="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1952621" y="2371011"/>
            <a:ext cx="8286750" cy="1352550"/>
          </a:xfrm>
          <a:prstGeom prst="rect">
            <a:avLst/>
          </a:prstGeom>
        </p:spPr>
      </p:pic>
      <p:pic>
        <p:nvPicPr>
          <p:cNvPr id="7" name="Picture 6"/>
          <p:cNvPicPr>
            <a:picLocks noChangeAspect="1"/>
          </p:cNvPicPr>
          <p:nvPr/>
        </p:nvPicPr>
        <p:blipFill>
          <a:blip r:embed="rId3"/>
          <a:stretch>
            <a:fillRect/>
          </a:stretch>
        </p:blipFill>
        <p:spPr>
          <a:xfrm>
            <a:off x="2106529" y="4689025"/>
            <a:ext cx="8096250" cy="533400"/>
          </a:xfrm>
          <a:prstGeom prst="rect">
            <a:avLst/>
          </a:prstGeom>
        </p:spPr>
      </p:pic>
      <p:sp>
        <p:nvSpPr>
          <p:cNvPr id="14" name="Rectangle 13"/>
          <p:cNvSpPr/>
          <p:nvPr/>
        </p:nvSpPr>
        <p:spPr>
          <a:xfrm>
            <a:off x="1253958" y="1798975"/>
            <a:ext cx="4758034"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Berlin Sans FB Demi" panose="020E0802020502020306" pitchFamily="34" charset="0"/>
              </a:rPr>
              <a:t>Montres </a:t>
            </a:r>
            <a:r>
              <a:rPr lang="fr-FR" b="1" dirty="0">
                <a:latin typeface="Berlin Sans FB Demi" panose="020E0802020502020306" pitchFamily="34" charset="0"/>
              </a:rPr>
              <a:t>avec un taux de différence positif</a:t>
            </a:r>
            <a:endParaRPr lang="en-US" b="1" dirty="0">
              <a:latin typeface="Berlin Sans FB Demi" panose="020E0802020502020306" pitchFamily="34" charset="0"/>
            </a:endParaRPr>
          </a:p>
        </p:txBody>
      </p:sp>
      <p:sp>
        <p:nvSpPr>
          <p:cNvPr id="15" name="Rectangle 14"/>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a:t>
            </a:r>
            <a:r>
              <a:rPr lang="fr-FR" b="1" dirty="0" smtClean="0">
                <a:latin typeface="Berlin Sans FB Demi" panose="020E0802020502020306" pitchFamily="34" charset="0"/>
              </a:rPr>
              <a:t>élevé</a:t>
            </a:r>
            <a:endParaRPr lang="en-US" b="1" dirty="0">
              <a:latin typeface="Berlin Sans FB Demi" panose="020E0802020502020306" pitchFamily="34" charset="0"/>
            </a:endParaRPr>
          </a:p>
        </p:txBody>
      </p:sp>
      <p:sp>
        <p:nvSpPr>
          <p:cNvPr id="16" name="Slide Number Placeholder 1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8</a:t>
            </a:fld>
            <a:endParaRPr lang="fr-FR">
              <a:latin typeface="Berlin Sans FB Demi" panose="020E0802020502020306" pitchFamily="34" charset="0"/>
            </a:endParaRPr>
          </a:p>
        </p:txBody>
      </p:sp>
    </p:spTree>
    <p:extLst>
      <p:ext uri="{BB962C8B-B14F-4D97-AF65-F5344CB8AC3E}">
        <p14:creationId xmlns:p14="http://schemas.microsoft.com/office/powerpoint/2010/main" val="2513190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1.3. Identification des montres avec les variations de prix les plus élevées</a:t>
            </a:r>
          </a:p>
        </p:txBody>
      </p:sp>
      <p:sp>
        <p:nvSpPr>
          <p:cNvPr id="18" name="Rectangle 17"/>
          <p:cNvSpPr/>
          <p:nvPr/>
        </p:nvSpPr>
        <p:spPr>
          <a:xfrm>
            <a:off x="1253958" y="1798975"/>
            <a:ext cx="486543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Montres avec un taux de différence négatif</a:t>
            </a:r>
          </a:p>
        </p:txBody>
      </p:sp>
      <p:sp>
        <p:nvSpPr>
          <p:cNvPr id="19" name="Rectangle 18"/>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bas</a:t>
            </a:r>
          </a:p>
        </p:txBody>
      </p:sp>
      <p:pic>
        <p:nvPicPr>
          <p:cNvPr id="23" name="Picture 22"/>
          <p:cNvPicPr>
            <a:picLocks noChangeAspect="1"/>
          </p:cNvPicPr>
          <p:nvPr/>
        </p:nvPicPr>
        <p:blipFill>
          <a:blip r:embed="rId2"/>
          <a:stretch>
            <a:fillRect/>
          </a:stretch>
        </p:blipFill>
        <p:spPr>
          <a:xfrm>
            <a:off x="1885946" y="2361486"/>
            <a:ext cx="8420100" cy="1371600"/>
          </a:xfrm>
          <a:prstGeom prst="rect">
            <a:avLst/>
          </a:prstGeom>
        </p:spPr>
      </p:pic>
      <p:pic>
        <p:nvPicPr>
          <p:cNvPr id="25" name="Picture 24"/>
          <p:cNvPicPr>
            <a:picLocks noChangeAspect="1"/>
          </p:cNvPicPr>
          <p:nvPr/>
        </p:nvPicPr>
        <p:blipFill>
          <a:blip r:embed="rId3"/>
          <a:stretch>
            <a:fillRect/>
          </a:stretch>
        </p:blipFill>
        <p:spPr>
          <a:xfrm>
            <a:off x="2106529" y="4661110"/>
            <a:ext cx="8096250" cy="561315"/>
          </a:xfrm>
          <a:prstGeom prst="rect">
            <a:avLst/>
          </a:prstGeom>
        </p:spPr>
      </p:pic>
      <p:sp>
        <p:nvSpPr>
          <p:cNvPr id="26" name="Slide Number Placeholder 2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9</a:t>
            </a:fld>
            <a:endParaRPr lang="fr-FR">
              <a:latin typeface="Berlin Sans FB Demi" panose="020E0802020502020306" pitchFamily="34" charset="0"/>
            </a:endParaRPr>
          </a:p>
        </p:txBody>
      </p:sp>
    </p:spTree>
    <p:extLst>
      <p:ext uri="{BB962C8B-B14F-4D97-AF65-F5344CB8AC3E}">
        <p14:creationId xmlns:p14="http://schemas.microsoft.com/office/powerpoint/2010/main" val="101209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1696</Words>
  <Application>Microsoft Office PowerPoint</Application>
  <PresentationFormat>Widescreen</PresentationFormat>
  <Paragraphs>190</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Baskerville Old Face</vt:lpstr>
      <vt:lpstr>Berlin Sans FB</vt:lpstr>
      <vt:lpstr>Berlin Sans FB Demi</vt:lpstr>
      <vt:lpstr>Bodoni MT Black</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user_93@outlook.fr</dc:creator>
  <cp:lastModifiedBy>user_93@outlook.fr</cp:lastModifiedBy>
  <cp:revision>55</cp:revision>
  <dcterms:created xsi:type="dcterms:W3CDTF">2025-03-02T11:58:32Z</dcterms:created>
  <dcterms:modified xsi:type="dcterms:W3CDTF">2025-03-10T04:53:31Z</dcterms:modified>
</cp:coreProperties>
</file>