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80" r:id="rId4"/>
    <p:sldId id="281" r:id="rId5"/>
    <p:sldId id="278" r:id="rId6"/>
    <p:sldId id="261" r:id="rId7"/>
    <p:sldId id="264" r:id="rId8"/>
    <p:sldId id="263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1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7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0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0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A343-567F-491E-88BE-7A28EF98206E}" type="datetimeFigureOut">
              <a:rPr lang="fr-FR" smtClean="0"/>
              <a:t>07/03/2025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332509" y="1379913"/>
            <a:ext cx="13034356" cy="99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7535" y="3059359"/>
            <a:ext cx="9881064" cy="13191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Analyse des prix des montres de luxe Panerai</a:t>
            </a:r>
            <a:endParaRPr lang="fr-FR" sz="32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ZoneTexte 7"/>
          <p:cNvSpPr txBox="1"/>
          <p:nvPr/>
        </p:nvSpPr>
        <p:spPr>
          <a:xfrm>
            <a:off x="4403784" y="4997034"/>
            <a:ext cx="38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latin typeface="Baskerville Old Face" panose="02020602080505020303" pitchFamily="18" charset="0"/>
              </a:rPr>
              <a:t>Abdelhak</a:t>
            </a:r>
            <a:r>
              <a:rPr lang="fr-FR" sz="2400" dirty="0" smtClean="0">
                <a:latin typeface="Baskerville Old Face" panose="02020602080505020303" pitchFamily="18" charset="0"/>
              </a:rPr>
              <a:t> </a:t>
            </a:r>
            <a:r>
              <a:rPr lang="fr-FR" sz="2400" dirty="0">
                <a:latin typeface="Baskerville Old Face" panose="02020602080505020303" pitchFamily="18" charset="0"/>
              </a:rPr>
              <a:t>EL </a:t>
            </a:r>
            <a:r>
              <a:rPr lang="fr-FR" sz="2400" dirty="0" smtClean="0">
                <a:latin typeface="Baskerville Old Face" panose="02020602080505020303" pitchFamily="18" charset="0"/>
              </a:rPr>
              <a:t>BIARI</a:t>
            </a:r>
          </a:p>
          <a:p>
            <a:pPr algn="ctr"/>
            <a:r>
              <a:rPr lang="fr-FR" sz="2400" dirty="0" smtClean="0">
                <a:latin typeface="Baskerville Old Face" panose="02020602080505020303" pitchFamily="18" charset="0"/>
              </a:rPr>
              <a:t>AI </a:t>
            </a:r>
            <a:r>
              <a:rPr lang="fr-FR" sz="2400" dirty="0" err="1" smtClean="0">
                <a:latin typeface="Baskerville Old Face" panose="02020602080505020303" pitchFamily="18" charset="0"/>
              </a:rPr>
              <a:t>Engineer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36669" y="212717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&amp; Data Challenge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69" y="423264"/>
            <a:ext cx="876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. Panerai-2025</a:t>
            </a:r>
          </a:p>
        </p:txBody>
      </p:sp>
    </p:spTree>
    <p:extLst>
      <p:ext uri="{BB962C8B-B14F-4D97-AF65-F5344CB8AC3E}">
        <p14:creationId xmlns:p14="http://schemas.microsoft.com/office/powerpoint/2010/main" val="14527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.1. Les montres proposées aux prix les plus bas selon les pays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6506" y="1503910"/>
            <a:ext cx="50388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LUMINOR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PAM00422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11300.0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SUBMERSIBLE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PAM02692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14800.0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</a:t>
            </a:r>
            <a:r>
              <a:rPr lang="fr-FR" dirty="0" err="1">
                <a:latin typeface="Bahnschrift SemiBold" panose="020B0502040204020203" pitchFamily="34" charset="0"/>
              </a:rPr>
              <a:t>Luminor</a:t>
            </a:r>
            <a:r>
              <a:rPr lang="fr-FR" dirty="0">
                <a:latin typeface="Bahnschrift SemiBold" panose="020B0502040204020203" pitchFamily="34" charset="0"/>
              </a:rPr>
              <a:t> Due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PAM01326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37200.0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0" y="2402900"/>
            <a:ext cx="10540189" cy="26221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52750" y="3173254"/>
          <a:ext cx="6286500" cy="165608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3672244542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350870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11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143942.128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4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43003.756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5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78308.361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2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142909.883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35908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080" y="19174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$ 408164.128</a:t>
            </a:r>
          </a:p>
          <a:p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22" y="1717504"/>
            <a:ext cx="5362575" cy="461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3769" y="700895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</a:t>
            </a:r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</p:spTree>
    <p:extLst>
      <p:ext uri="{BB962C8B-B14F-4D97-AF65-F5344CB8AC3E}">
        <p14:creationId xmlns:p14="http://schemas.microsoft.com/office/powerpoint/2010/main" val="1203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8410"/>
              </p:ext>
            </p:extLst>
          </p:nvPr>
        </p:nvGraphicFramePr>
        <p:xfrm>
          <a:off x="3317638" y="1786464"/>
          <a:ext cx="5834481" cy="1417320"/>
        </p:xfrm>
        <a:graphic>
          <a:graphicData uri="http://schemas.openxmlformats.org/drawingml/2006/table">
            <a:tbl>
              <a:tblPr/>
              <a:tblGrid>
                <a:gridCol w="1803549">
                  <a:extLst>
                    <a:ext uri="{9D8B030D-6E8A-4147-A177-3AD203B41FA5}">
                      <a16:colId xmlns:a16="http://schemas.microsoft.com/office/drawing/2014/main" val="71628087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399168307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5411072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252402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44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PAM01383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 GBP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53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PAM00920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188200 GBP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46288"/>
                  </a:ext>
                </a:extLst>
              </a:tr>
            </a:tbl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02607"/>
              </p:ext>
            </p:extLst>
          </p:nvPr>
        </p:nvGraphicFramePr>
        <p:xfrm>
          <a:off x="2075124" y="3480585"/>
          <a:ext cx="8061254" cy="2796774"/>
        </p:xfrm>
        <a:graphic>
          <a:graphicData uri="http://schemas.openxmlformats.org/drawingml/2006/table">
            <a:tbl>
              <a:tblPr/>
              <a:tblGrid>
                <a:gridCol w="1165377">
                  <a:extLst>
                    <a:ext uri="{9D8B030D-6E8A-4147-A177-3AD203B41FA5}">
                      <a16:colId xmlns:a16="http://schemas.microsoft.com/office/drawing/2014/main" val="2431105412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222596521"/>
                    </a:ext>
                  </a:extLst>
                </a:gridCol>
                <a:gridCol w="662549">
                  <a:extLst>
                    <a:ext uri="{9D8B030D-6E8A-4147-A177-3AD203B41FA5}">
                      <a16:colId xmlns:a16="http://schemas.microsoft.com/office/drawing/2014/main" val="304409065"/>
                    </a:ext>
                  </a:extLst>
                </a:gridCol>
                <a:gridCol w="1005297">
                  <a:extLst>
                    <a:ext uri="{9D8B030D-6E8A-4147-A177-3AD203B41FA5}">
                      <a16:colId xmlns:a16="http://schemas.microsoft.com/office/drawing/2014/main" val="2393645754"/>
                    </a:ext>
                  </a:extLst>
                </a:gridCol>
                <a:gridCol w="711208">
                  <a:extLst>
                    <a:ext uri="{9D8B030D-6E8A-4147-A177-3AD203B41FA5}">
                      <a16:colId xmlns:a16="http://schemas.microsoft.com/office/drawing/2014/main" val="2678941379"/>
                    </a:ext>
                  </a:extLst>
                </a:gridCol>
                <a:gridCol w="956638">
                  <a:extLst>
                    <a:ext uri="{9D8B030D-6E8A-4147-A177-3AD203B41FA5}">
                      <a16:colId xmlns:a16="http://schemas.microsoft.com/office/drawing/2014/main" val="1899681975"/>
                    </a:ext>
                  </a:extLst>
                </a:gridCol>
                <a:gridCol w="743825">
                  <a:extLst>
                    <a:ext uri="{9D8B030D-6E8A-4147-A177-3AD203B41FA5}">
                      <a16:colId xmlns:a16="http://schemas.microsoft.com/office/drawing/2014/main" val="1427476183"/>
                    </a:ext>
                  </a:extLst>
                </a:gridCol>
                <a:gridCol w="924021">
                  <a:extLst>
                    <a:ext uri="{9D8B030D-6E8A-4147-A177-3AD203B41FA5}">
                      <a16:colId xmlns:a16="http://schemas.microsoft.com/office/drawing/2014/main" val="1391668521"/>
                    </a:ext>
                  </a:extLst>
                </a:gridCol>
                <a:gridCol w="822340">
                  <a:extLst>
                    <a:ext uri="{9D8B030D-6E8A-4147-A177-3AD203B41FA5}">
                      <a16:colId xmlns:a16="http://schemas.microsoft.com/office/drawing/2014/main" val="761391974"/>
                    </a:ext>
                  </a:extLst>
                </a:gridCol>
              </a:tblGrid>
              <a:tr h="570455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96971"/>
                  </a:ext>
                </a:extLst>
              </a:tr>
              <a:tr h="424707">
                <a:tc vMerge="1"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20975"/>
                  </a:ext>
                </a:extLst>
              </a:tr>
              <a:tr h="70585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052276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PAM01383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4300.0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PAM01623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PAM01590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6000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63090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PAM01284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118500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PAM00920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135900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35500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507919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 Panerai-2021 VS Panerai-2025</a:t>
            </a:r>
          </a:p>
        </p:txBody>
      </p:sp>
    </p:spTree>
    <p:extLst>
      <p:ext uri="{BB962C8B-B14F-4D97-AF65-F5344CB8AC3E}">
        <p14:creationId xmlns:p14="http://schemas.microsoft.com/office/powerpoint/2010/main" val="5767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1695840"/>
            <a:ext cx="10540190" cy="26221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62526" y="4691503"/>
            <a:ext cx="1012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Total des montres analysées (ces montres sont achetées de manière constante depuis 2021) : 31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22219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89811" y="1468867"/>
            <a:ext cx="7764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>
                <a:latin typeface="Berlin Sans FB Demi" panose="020E0802020502020306" pitchFamily="34" charset="0"/>
              </a:rPr>
              <a:t>Montres avec un taux d'augmentation positif :</a:t>
            </a:r>
            <a:endParaRPr lang="fr-FR" dirty="0">
              <a:latin typeface="Berlin Sans FB Demi" panose="020E0802020502020306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Bahnschrift SemiBold" panose="020B0502040204020203" pitchFamily="34" charset="0"/>
              </a:rPr>
              <a:t>Total des montres avec un taux d'augmentation positif : 28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811" y="3882693"/>
            <a:ext cx="760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Montres avec un taux d'augmentation négatif </a:t>
            </a:r>
            <a:r>
              <a:rPr lang="fr-FR" b="1" dirty="0" smtClean="0">
                <a:latin typeface="Berlin Sans FB Demi" panose="020E0802020502020306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Bahnschrift SemiBold" panose="020B0502040204020203" pitchFamily="34" charset="0"/>
              </a:rPr>
              <a:t>Total des montres avec un taux d'augmentation négatif :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32" y="2317509"/>
            <a:ext cx="8821727" cy="1219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43" y="4755769"/>
            <a:ext cx="8821727" cy="1258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801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98529" y="1591998"/>
            <a:ext cx="6428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Identifier les montres avec des taux de croissance extrêmes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8529" y="2053167"/>
            <a:ext cx="576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connu la plus forte augmentation</a:t>
            </a:r>
            <a:endParaRPr lang="fr-FR" u="sng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98" y="2627194"/>
            <a:ext cx="9678396" cy="691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8529" y="3593355"/>
            <a:ext cx="628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enregistré la plus faible augmentation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8" y="4442229"/>
            <a:ext cx="9678396" cy="6913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5234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796024"/>
            <a:ext cx="9529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accent1">
                    <a:lumMod val="50000"/>
                  </a:schemeClr>
                </a:solidFill>
                <a:latin typeface="Bodoni MT Black" panose="02070A03080606020203" pitchFamily="18" charset="0"/>
              </a:rPr>
              <a:t>Plan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46306" y="1754502"/>
            <a:ext cx="6383935" cy="369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Panerai-2025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 </a:t>
            </a:r>
            <a:r>
              <a:rPr lang="fr-FR" sz="3200" dirty="0">
                <a:solidFill>
                  <a:srgbClr val="FF0000"/>
                </a:solidFill>
                <a:latin typeface="Berlin Sans FB Demi" panose="020E0802020502020306" pitchFamily="34" charset="0"/>
              </a:rPr>
              <a:t>VS Panerai-2025</a:t>
            </a:r>
          </a:p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Conclusion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96363" y="1578797"/>
            <a:ext cx="667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Répartition des montres selon la direction de l'augmentation</a:t>
            </a:r>
            <a:endParaRPr 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357" y="2107451"/>
            <a:ext cx="767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Moyennes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des indicateurs regroupées par collection et référence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3" y="2510610"/>
            <a:ext cx="9999265" cy="15491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02904" y="4217007"/>
            <a:ext cx="761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Médianes des indicateurs regroupées par collection et référence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63" y="4632377"/>
            <a:ext cx="9999266" cy="16011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18615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73769" y="1954438"/>
            <a:ext cx="5420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58.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NB </a:t>
            </a:r>
            <a:r>
              <a:rPr lang="fr-FR" dirty="0">
                <a:latin typeface="Bahnschrift SemiBold" panose="020B0502040204020203" pitchFamily="34" charset="0"/>
              </a:rPr>
              <a:t>: </a:t>
            </a:r>
            <a:r>
              <a:rPr lang="fr-FR" dirty="0" smtClean="0">
                <a:latin typeface="Bahnschrift SemiBold" panose="020B0502040204020203" pitchFamily="34" charset="0"/>
              </a:rPr>
              <a:t>certaines </a:t>
            </a:r>
            <a:r>
              <a:rPr lang="fr-FR" dirty="0">
                <a:latin typeface="Bahnschrift SemiBold" panose="020B0502040204020203" pitchFamily="34" charset="0"/>
              </a:rPr>
              <a:t>montres existent dans plusieurs pays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4" y="1249935"/>
            <a:ext cx="5343525" cy="47529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3288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47881" y="1361833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73" y="911352"/>
            <a:ext cx="5560480" cy="5116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1319" y="2457865"/>
            <a:ext cx="47805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571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93763" y="13944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2962"/>
              </p:ext>
            </p:extLst>
          </p:nvPr>
        </p:nvGraphicFramePr>
        <p:xfrm>
          <a:off x="3479257" y="1889873"/>
          <a:ext cx="5832353" cy="1417320"/>
        </p:xfrm>
        <a:graphic>
          <a:graphicData uri="http://schemas.openxmlformats.org/drawingml/2006/table">
            <a:tbl>
              <a:tblPr/>
              <a:tblGrid>
                <a:gridCol w="1802891">
                  <a:extLst>
                    <a:ext uri="{9D8B030D-6E8A-4147-A177-3AD203B41FA5}">
                      <a16:colId xmlns:a16="http://schemas.microsoft.com/office/drawing/2014/main" val="1929792369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866457951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008958617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2192260020"/>
                    </a:ext>
                  </a:extLst>
                </a:gridCol>
              </a:tblGrid>
              <a:tr h="583314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6502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5700.0 USD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72294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247700.0 USD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864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26021"/>
              </p:ext>
            </p:extLst>
          </p:nvPr>
        </p:nvGraphicFramePr>
        <p:xfrm>
          <a:off x="2063661" y="3605950"/>
          <a:ext cx="8064669" cy="2758440"/>
        </p:xfrm>
        <a:graphic>
          <a:graphicData uri="http://schemas.openxmlformats.org/drawingml/2006/table">
            <a:tbl>
              <a:tblPr/>
              <a:tblGrid>
                <a:gridCol w="1168792">
                  <a:extLst>
                    <a:ext uri="{9D8B030D-6E8A-4147-A177-3AD203B41FA5}">
                      <a16:colId xmlns:a16="http://schemas.microsoft.com/office/drawing/2014/main" val="1191013171"/>
                    </a:ext>
                  </a:extLst>
                </a:gridCol>
                <a:gridCol w="1067532">
                  <a:extLst>
                    <a:ext uri="{9D8B030D-6E8A-4147-A177-3AD203B41FA5}">
                      <a16:colId xmlns:a16="http://schemas.microsoft.com/office/drawing/2014/main" val="2779922537"/>
                    </a:ext>
                  </a:extLst>
                </a:gridCol>
                <a:gridCol w="697100">
                  <a:extLst>
                    <a:ext uri="{9D8B030D-6E8A-4147-A177-3AD203B41FA5}">
                      <a16:colId xmlns:a16="http://schemas.microsoft.com/office/drawing/2014/main" val="1216637281"/>
                    </a:ext>
                  </a:extLst>
                </a:gridCol>
                <a:gridCol w="971452">
                  <a:extLst>
                    <a:ext uri="{9D8B030D-6E8A-4147-A177-3AD203B41FA5}">
                      <a16:colId xmlns:a16="http://schemas.microsoft.com/office/drawing/2014/main" val="3775511932"/>
                    </a:ext>
                  </a:extLst>
                </a:gridCol>
                <a:gridCol w="696927">
                  <a:extLst>
                    <a:ext uri="{9D8B030D-6E8A-4147-A177-3AD203B41FA5}">
                      <a16:colId xmlns:a16="http://schemas.microsoft.com/office/drawing/2014/main" val="2696163393"/>
                    </a:ext>
                  </a:extLst>
                </a:gridCol>
                <a:gridCol w="971625">
                  <a:extLst>
                    <a:ext uri="{9D8B030D-6E8A-4147-A177-3AD203B41FA5}">
                      <a16:colId xmlns:a16="http://schemas.microsoft.com/office/drawing/2014/main" val="1029544933"/>
                    </a:ext>
                  </a:extLst>
                </a:gridCol>
                <a:gridCol w="744880">
                  <a:extLst>
                    <a:ext uri="{9D8B030D-6E8A-4147-A177-3AD203B41FA5}">
                      <a16:colId xmlns:a16="http://schemas.microsoft.com/office/drawing/2014/main" val="2069987540"/>
                    </a:ext>
                  </a:extLst>
                </a:gridCol>
                <a:gridCol w="923672">
                  <a:extLst>
                    <a:ext uri="{9D8B030D-6E8A-4147-A177-3AD203B41FA5}">
                      <a16:colId xmlns:a16="http://schemas.microsoft.com/office/drawing/2014/main" val="1959382471"/>
                    </a:ext>
                  </a:extLst>
                </a:gridCol>
                <a:gridCol w="822689">
                  <a:extLst>
                    <a:ext uri="{9D8B030D-6E8A-4147-A177-3AD203B41FA5}">
                      <a16:colId xmlns:a16="http://schemas.microsoft.com/office/drawing/2014/main" val="2619102215"/>
                    </a:ext>
                  </a:extLst>
                </a:gridCol>
              </a:tblGrid>
              <a:tr h="523202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19766"/>
                  </a:ext>
                </a:extLst>
              </a:tr>
              <a:tr h="401052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70264"/>
                  </a:ext>
                </a:extLst>
              </a:tr>
              <a:tr h="412394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05503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PAM00773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6400.0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8000.0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11300.0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392310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PAM00515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27200.0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PAM00768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189000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PAM00675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32100.0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247700.0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404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947881" y="1329749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340" y="157043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0630" y="325521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92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Introduction</a:t>
            </a:r>
            <a:endParaRPr lang="fr-FR" sz="48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 Panerai-2021</a:t>
            </a:r>
          </a:p>
        </p:txBody>
      </p:sp>
    </p:spTree>
    <p:extLst>
      <p:ext uri="{BB962C8B-B14F-4D97-AF65-F5344CB8AC3E}">
        <p14:creationId xmlns:p14="http://schemas.microsoft.com/office/powerpoint/2010/main" val="9399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1.1. Les montres proposées aux prix les plus bas selon les pays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5262" y="1503910"/>
            <a:ext cx="73135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Bahnschrift SemiBold" panose="020B0502040204020203" pitchFamily="34" charset="0"/>
              </a:rPr>
              <a:t>Montre 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LUMINOR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PAM00317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$17386.138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SUBMERSIBLE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PAM01305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$9970.56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France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RADIOMIR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PAM00572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$8181.712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2374732"/>
            <a:ext cx="10540189" cy="2678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066680" y="17650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$1310497.1365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72"/>
              </p:ext>
            </p:extLst>
          </p:nvPr>
        </p:nvGraphicFramePr>
        <p:xfrm>
          <a:off x="3062817" y="3028207"/>
          <a:ext cx="6453716" cy="1865525"/>
        </p:xfrm>
        <a:graphic>
          <a:graphicData uri="http://schemas.openxmlformats.org/drawingml/2006/table">
            <a:tbl>
              <a:tblPr/>
              <a:tblGrid>
                <a:gridCol w="1975228">
                  <a:extLst>
                    <a:ext uri="{9D8B030D-6E8A-4147-A177-3AD203B41FA5}">
                      <a16:colId xmlns:a16="http://schemas.microsoft.com/office/drawing/2014/main" val="1132114531"/>
                    </a:ext>
                  </a:extLst>
                </a:gridCol>
                <a:gridCol w="4478488">
                  <a:extLst>
                    <a:ext uri="{9D8B030D-6E8A-4147-A177-3AD203B41FA5}">
                      <a16:colId xmlns:a16="http://schemas.microsoft.com/office/drawing/2014/main" val="3117377676"/>
                    </a:ext>
                  </a:extLst>
                </a:gridCol>
              </a:tblGrid>
              <a:tr h="4005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15480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711004.3975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9023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128319.1320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07521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139832.3740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89309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331341.2330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5726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1.3. Le total des revenus attendus par collection an adoptant les meilleures options de vente</a:t>
            </a:r>
          </a:p>
        </p:txBody>
      </p:sp>
    </p:spTree>
    <p:extLst>
      <p:ext uri="{BB962C8B-B14F-4D97-AF65-F5344CB8AC3E}">
        <p14:creationId xmlns:p14="http://schemas.microsoft.com/office/powerpoint/2010/main" val="41929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6" y="1586339"/>
            <a:ext cx="5295900" cy="4781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42035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0701"/>
              </p:ext>
            </p:extLst>
          </p:nvPr>
        </p:nvGraphicFramePr>
        <p:xfrm>
          <a:off x="1885371" y="3525104"/>
          <a:ext cx="8068331" cy="2758440"/>
        </p:xfrm>
        <a:graphic>
          <a:graphicData uri="http://schemas.openxmlformats.org/drawingml/2006/table">
            <a:tbl>
              <a:tblPr/>
              <a:tblGrid>
                <a:gridCol w="1186269">
                  <a:extLst>
                    <a:ext uri="{9D8B030D-6E8A-4147-A177-3AD203B41FA5}">
                      <a16:colId xmlns:a16="http://schemas.microsoft.com/office/drawing/2014/main" val="1606697006"/>
                    </a:ext>
                  </a:extLst>
                </a:gridCol>
                <a:gridCol w="1051069">
                  <a:extLst>
                    <a:ext uri="{9D8B030D-6E8A-4147-A177-3AD203B41FA5}">
                      <a16:colId xmlns:a16="http://schemas.microsoft.com/office/drawing/2014/main" val="2335661824"/>
                    </a:ext>
                  </a:extLst>
                </a:gridCol>
                <a:gridCol w="681478">
                  <a:extLst>
                    <a:ext uri="{9D8B030D-6E8A-4147-A177-3AD203B41FA5}">
                      <a16:colId xmlns:a16="http://schemas.microsoft.com/office/drawing/2014/main" val="2896546866"/>
                    </a:ext>
                  </a:extLst>
                </a:gridCol>
                <a:gridCol w="987832">
                  <a:extLst>
                    <a:ext uri="{9D8B030D-6E8A-4147-A177-3AD203B41FA5}">
                      <a16:colId xmlns:a16="http://schemas.microsoft.com/office/drawing/2014/main" val="906892106"/>
                    </a:ext>
                  </a:extLst>
                </a:gridCol>
                <a:gridCol w="728673">
                  <a:extLst>
                    <a:ext uri="{9D8B030D-6E8A-4147-A177-3AD203B41FA5}">
                      <a16:colId xmlns:a16="http://schemas.microsoft.com/office/drawing/2014/main" val="1011737623"/>
                    </a:ext>
                  </a:extLst>
                </a:gridCol>
                <a:gridCol w="940637">
                  <a:extLst>
                    <a:ext uri="{9D8B030D-6E8A-4147-A177-3AD203B41FA5}">
                      <a16:colId xmlns:a16="http://schemas.microsoft.com/office/drawing/2014/main" val="2552681964"/>
                    </a:ext>
                  </a:extLst>
                </a:gridCol>
                <a:gridCol w="759826">
                  <a:extLst>
                    <a:ext uri="{9D8B030D-6E8A-4147-A177-3AD203B41FA5}">
                      <a16:colId xmlns:a16="http://schemas.microsoft.com/office/drawing/2014/main" val="101124220"/>
                    </a:ext>
                  </a:extLst>
                </a:gridCol>
                <a:gridCol w="909484">
                  <a:extLst>
                    <a:ext uri="{9D8B030D-6E8A-4147-A177-3AD203B41FA5}">
                      <a16:colId xmlns:a16="http://schemas.microsoft.com/office/drawing/2014/main" val="75287006"/>
                    </a:ext>
                  </a:extLst>
                </a:gridCol>
                <a:gridCol w="823063">
                  <a:extLst>
                    <a:ext uri="{9D8B030D-6E8A-4147-A177-3AD203B41FA5}">
                      <a16:colId xmlns:a16="http://schemas.microsoft.com/office/drawing/2014/main" val="2125060606"/>
                    </a:ext>
                  </a:extLst>
                </a:gridCol>
              </a:tblGrid>
              <a:tr h="530166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lvl="1"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37073"/>
                  </a:ext>
                </a:extLst>
              </a:tr>
              <a:tr h="40339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RADIOMIR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SUBMERSIBLE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LUMINOR-DUE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27755"/>
                  </a:ext>
                </a:extLst>
              </a:tr>
              <a:tr h="601625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18911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moins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4400.0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PAM00774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4900.0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PAM00973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8700.0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PAM00755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6100.0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933602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plus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PAM00997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12900.0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PAM01060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166000.0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PAM01108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190000.0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PAM00741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21500.0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3684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80563"/>
              </p:ext>
            </p:extLst>
          </p:nvPr>
        </p:nvGraphicFramePr>
        <p:xfrm>
          <a:off x="3379524" y="1782613"/>
          <a:ext cx="5833004" cy="1417320"/>
        </p:xfrm>
        <a:graphic>
          <a:graphicData uri="http://schemas.openxmlformats.org/drawingml/2006/table">
            <a:tbl>
              <a:tblPr/>
              <a:tblGrid>
                <a:gridCol w="1803092">
                  <a:extLst>
                    <a:ext uri="{9D8B030D-6E8A-4147-A177-3AD203B41FA5}">
                      <a16:colId xmlns:a16="http://schemas.microsoft.com/office/drawing/2014/main" val="58975613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2954027560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193204545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566489064"/>
                    </a:ext>
                  </a:extLst>
                </a:gridCol>
              </a:tblGrid>
              <a:tr h="541174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447121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4400.0 EUR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63898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190000.0 EUR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46918"/>
                  </a:ext>
                </a:extLst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12893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835</Words>
  <Application>Microsoft Office PowerPoint</Application>
  <PresentationFormat>Widescreen</PresentationFormat>
  <Paragraphs>295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Black</vt:lpstr>
      <vt:lpstr>Bahnschrift SemiBold</vt:lpstr>
      <vt:lpstr>Baskerville Old Face</vt:lpstr>
      <vt:lpstr>Berlin Sans FB</vt:lpstr>
      <vt:lpstr>Berlin Sans FB Demi</vt:lpstr>
      <vt:lpstr>Bodoni MT Black</vt:lpstr>
      <vt:lpstr>Calibri</vt:lpstr>
      <vt:lpstr>Calibri Light</vt:lpstr>
      <vt:lpstr>Merriweather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user_93@outlook.fr</dc:creator>
  <cp:lastModifiedBy>user_93@outlook.fr</cp:lastModifiedBy>
  <cp:revision>23</cp:revision>
  <dcterms:created xsi:type="dcterms:W3CDTF">2025-03-02T11:58:32Z</dcterms:created>
  <dcterms:modified xsi:type="dcterms:W3CDTF">2025-03-07T15:26:02Z</dcterms:modified>
</cp:coreProperties>
</file>