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f50b404f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f50b404f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f50b404f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f50b404f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f50b404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f50b404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f50b404f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f50b404f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f50b404f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f50b404f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f50b404f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f50b404f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f50b404f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f50b404f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f50b404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f50b404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f50b404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f50b404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f50b404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f50b404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f50b404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f50b404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f50b404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f50b404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f50b404f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f50b404f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f50b404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f50b404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f50b404f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f50b404f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300">
                <a:solidFill>
                  <a:srgbClr val="000000"/>
                </a:solidFill>
                <a:highlight>
                  <a:srgbClr val="FFFFFF"/>
                </a:highlight>
                <a:latin typeface="Times New Roman"/>
                <a:ea typeface="Times New Roman"/>
                <a:cs typeface="Times New Roman"/>
                <a:sym typeface="Times New Roman"/>
              </a:rPr>
              <a:t>Cyber Kill Chain</a:t>
            </a:r>
            <a:endParaRPr b="1" sz="6700">
              <a:solidFill>
                <a:srgbClr val="000000"/>
              </a:solidFill>
              <a:latin typeface="Times New Roman"/>
              <a:ea typeface="Times New Roman"/>
              <a:cs typeface="Times New Roman"/>
              <a:sym typeface="Times New Roman"/>
            </a:endParaRPr>
          </a:p>
        </p:txBody>
      </p:sp>
      <p:sp>
        <p:nvSpPr>
          <p:cNvPr id="65" name="Google Shape;65;p13"/>
          <p:cNvSpPr txBox="1"/>
          <p:nvPr>
            <p:ph idx="1" type="subTitle"/>
          </p:nvPr>
        </p:nvSpPr>
        <p:spPr>
          <a:xfrm>
            <a:off x="4713975" y="3807110"/>
            <a:ext cx="4242600" cy="738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GB" sz="1712">
                <a:solidFill>
                  <a:schemeClr val="lt1"/>
                </a:solidFill>
                <a:latin typeface="Times New Roman"/>
                <a:ea typeface="Times New Roman"/>
                <a:cs typeface="Times New Roman"/>
                <a:sym typeface="Times New Roman"/>
              </a:rPr>
              <a:t>SUBMITTED BY </a:t>
            </a:r>
            <a:br>
              <a:rPr b="1" lang="en-GB" sz="1712">
                <a:solidFill>
                  <a:schemeClr val="lt1"/>
                </a:solidFill>
                <a:latin typeface="Times New Roman"/>
                <a:ea typeface="Times New Roman"/>
                <a:cs typeface="Times New Roman"/>
                <a:sym typeface="Times New Roman"/>
              </a:rPr>
            </a:br>
            <a:r>
              <a:rPr b="1" lang="en-GB" sz="1712">
                <a:solidFill>
                  <a:schemeClr val="lt1"/>
                </a:solidFill>
                <a:latin typeface="Times New Roman"/>
                <a:ea typeface="Times New Roman"/>
                <a:cs typeface="Times New Roman"/>
                <a:sym typeface="Times New Roman"/>
              </a:rPr>
              <a:t>AHALIYA S</a:t>
            </a:r>
            <a:br>
              <a:rPr b="1" lang="en-GB" sz="1712">
                <a:solidFill>
                  <a:schemeClr val="lt1"/>
                </a:solidFill>
                <a:latin typeface="Times New Roman"/>
                <a:ea typeface="Times New Roman"/>
                <a:cs typeface="Times New Roman"/>
                <a:sym typeface="Times New Roman"/>
              </a:rPr>
            </a:br>
            <a:r>
              <a:rPr b="1" lang="en-GB" sz="1712">
                <a:solidFill>
                  <a:schemeClr val="lt1"/>
                </a:solidFill>
                <a:latin typeface="Times New Roman"/>
                <a:ea typeface="Times New Roman"/>
                <a:cs typeface="Times New Roman"/>
                <a:sym typeface="Times New Roman"/>
              </a:rPr>
              <a:t>CSA JAN 2024</a:t>
            </a:r>
            <a:br>
              <a:rPr b="1" lang="en-GB" sz="1712">
                <a:solidFill>
                  <a:schemeClr val="lt1"/>
                </a:solidFill>
                <a:latin typeface="Times New Roman"/>
                <a:ea typeface="Times New Roman"/>
                <a:cs typeface="Times New Roman"/>
                <a:sym typeface="Times New Roman"/>
              </a:rPr>
            </a:br>
            <a:endParaRPr sz="1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highlight>
                  <a:schemeClr val="dk1"/>
                </a:highlight>
                <a:latin typeface="Times New Roman"/>
                <a:ea typeface="Times New Roman"/>
                <a:cs typeface="Times New Roman"/>
                <a:sym typeface="Times New Roman"/>
              </a:rPr>
              <a:t>Stage 1 - Reconnaissance</a:t>
            </a:r>
            <a:endParaRPr b="1" sz="3600">
              <a:highlight>
                <a:schemeClr val="dk1"/>
              </a:highlight>
              <a:latin typeface="Times New Roman"/>
              <a:ea typeface="Times New Roman"/>
              <a:cs typeface="Times New Roman"/>
              <a:sym typeface="Times New Roman"/>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0D0D0D"/>
              </a:buClr>
              <a:buSzPts val="1200"/>
              <a:buFont typeface="Times New Roman"/>
              <a:buAutoNum type="arabicPeriod"/>
            </a:pPr>
            <a:r>
              <a:rPr lang="en-GB" sz="1200">
                <a:solidFill>
                  <a:srgbClr val="0D0D0D"/>
                </a:solidFill>
                <a:highlight>
                  <a:srgbClr val="FFFFFF"/>
                </a:highlight>
                <a:latin typeface="Times New Roman"/>
                <a:ea typeface="Times New Roman"/>
                <a:cs typeface="Times New Roman"/>
                <a:sym typeface="Times New Roman"/>
              </a:rPr>
              <a:t>Description of the Reconnaissance Stage:</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GB" sz="1200">
                <a:solidFill>
                  <a:srgbClr val="0D0D0D"/>
                </a:solidFill>
                <a:highlight>
                  <a:srgbClr val="FFFFFF"/>
                </a:highlight>
                <a:latin typeface="Times New Roman"/>
                <a:ea typeface="Times New Roman"/>
                <a:cs typeface="Times New Roman"/>
                <a:sym typeface="Times New Roman"/>
              </a:rPr>
              <a:t>The reconnaissance stage is the initial phase of the Cyber Kill Chain where attackers gather intelligence about their target. This involves identifying potential vulnerabilities, discovering system configurations, and mapping out the target's infrastructure.</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AutoNum type="arabicPeriod"/>
            </a:pPr>
            <a:r>
              <a:rPr lang="en-GB" sz="1200">
                <a:solidFill>
                  <a:srgbClr val="0D0D0D"/>
                </a:solidFill>
                <a:highlight>
                  <a:srgbClr val="FFFFFF"/>
                </a:highlight>
                <a:latin typeface="Times New Roman"/>
                <a:ea typeface="Times New Roman"/>
                <a:cs typeface="Times New Roman"/>
                <a:sym typeface="Times New Roman"/>
              </a:rPr>
              <a:t>Examples of Reconnaissance Activities: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GB" sz="1200">
                <a:solidFill>
                  <a:srgbClr val="0D0D0D"/>
                </a:solidFill>
                <a:highlight>
                  <a:srgbClr val="FFFFFF"/>
                </a:highlight>
                <a:latin typeface="Times New Roman"/>
                <a:ea typeface="Times New Roman"/>
                <a:cs typeface="Times New Roman"/>
                <a:sym typeface="Times New Roman"/>
              </a:rPr>
              <a:t>Network Scanning: Scanning the target network to identify active hosts, open ports, and services running on those ports.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GB" sz="1200">
                <a:solidFill>
                  <a:srgbClr val="0D0D0D"/>
                </a:solidFill>
                <a:highlight>
                  <a:srgbClr val="FFFFFF"/>
                </a:highlight>
                <a:latin typeface="Times New Roman"/>
                <a:ea typeface="Times New Roman"/>
                <a:cs typeface="Times New Roman"/>
                <a:sym typeface="Times New Roman"/>
              </a:rPr>
              <a:t>Social Engineering: Gathering information about employees, organizational structure, and security policies through social media or phishing attacks.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GB" sz="1200">
                <a:solidFill>
                  <a:srgbClr val="0D0D0D"/>
                </a:solidFill>
                <a:highlight>
                  <a:srgbClr val="FFFFFF"/>
                </a:highlight>
                <a:latin typeface="Times New Roman"/>
                <a:ea typeface="Times New Roman"/>
                <a:cs typeface="Times New Roman"/>
                <a:sym typeface="Times New Roman"/>
              </a:rPr>
              <a:t>OSINT (Open Source Intelligence) Gathering: Collecting publicly available information about the target from sources such as websites, forums, and social media platforms.</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highlight>
                  <a:schemeClr val="dk1"/>
                </a:highlight>
                <a:latin typeface="Times New Roman"/>
                <a:ea typeface="Times New Roman"/>
                <a:cs typeface="Times New Roman"/>
                <a:sym typeface="Times New Roman"/>
              </a:rPr>
              <a:t>Stages 2 and 3 - Weaponization and Delivery</a:t>
            </a:r>
            <a:endParaRPr b="1" sz="3500">
              <a:highlight>
                <a:schemeClr val="dk1"/>
              </a:highlight>
              <a:latin typeface="Times New Roman"/>
              <a:ea typeface="Times New Roman"/>
              <a:cs typeface="Times New Roman"/>
              <a:sym typeface="Times New Roman"/>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Explanation of Weaponization and Delivery Stages: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lnSpc>
                <a:spcPct val="105000"/>
              </a:lnSpc>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Weaponization: The weaponization stage involves crafting or acquiring malicious payloads, such as malware or exploit kits, and combining them with delivery mechanisms.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lnSpc>
                <a:spcPct val="105000"/>
              </a:lnSpc>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Delivery: In the delivery stage, the weaponized payloads are transmitted to the target environment, typically through methods like email attachments, malicious links, or compromised websites.</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Examples and Techniques Used in These Stages: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lnSpc>
                <a:spcPct val="105000"/>
              </a:lnSpc>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Weaponization Techniques: Exploiting vulnerabilities in software, creating custom malware, or repurposing existing tools for malicious purposes.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lnSpc>
                <a:spcPct val="105000"/>
              </a:lnSpc>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Delivery Methods: Phishing emails, drive-by downloads, watering hole attacks, and malicious advertisements are commonly used delivery methods.</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highlight>
                  <a:schemeClr val="dk1"/>
                </a:highlight>
                <a:latin typeface="Times New Roman"/>
                <a:ea typeface="Times New Roman"/>
                <a:cs typeface="Times New Roman"/>
                <a:sym typeface="Times New Roman"/>
              </a:rPr>
              <a:t>Stages 4 and 5 - Exploitation and Installation</a:t>
            </a:r>
            <a:endParaRPr b="1" sz="3200">
              <a:highlight>
                <a:schemeClr val="dk1"/>
              </a:highlight>
              <a:latin typeface="Times New Roman"/>
              <a:ea typeface="Times New Roman"/>
              <a:cs typeface="Times New Roman"/>
              <a:sym typeface="Times New Roman"/>
            </a:endParaRPr>
          </a:p>
        </p:txBody>
      </p:sp>
      <p:sp>
        <p:nvSpPr>
          <p:cNvPr id="133" name="Google Shape;133;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Description of Exploitation and Installation Stages: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Exploitation: Exploitation involves leveraging vulnerabilities in the target system to gain unauthorized access. This may include exploiting software bugs, misconfigurations, or weak authentication mechanisms.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Installation: In the installation stage, attackers establish a persistent presence within the target environment by deploying backdoors, rootkits, or other forms of malware.</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Examples and Techniques Used in These Stages: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Exploitation Techniques: SQL injection, buffer overflow, remote code execution, and privilege escalation are common exploitation techniques.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Installation Methods: Dropping and executing malware, creating new user accounts, or modifying system configurations to maintain access.</a:t>
            </a:r>
            <a:endParaRPr sz="1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highlight>
                  <a:schemeClr val="dk1"/>
                </a:highlight>
                <a:latin typeface="Times New Roman"/>
                <a:ea typeface="Times New Roman"/>
                <a:cs typeface="Times New Roman"/>
                <a:sym typeface="Times New Roman"/>
              </a:rPr>
              <a:t>Stage 6 - Command and Control</a:t>
            </a:r>
            <a:endParaRPr b="1" sz="3400">
              <a:highlight>
                <a:schemeClr val="dk1"/>
              </a:highlight>
              <a:latin typeface="Times New Roman"/>
              <a:ea typeface="Times New Roman"/>
              <a:cs typeface="Times New Roman"/>
              <a:sym typeface="Times New Roman"/>
            </a:endParaRPr>
          </a:p>
        </p:txBody>
      </p:sp>
      <p:sp>
        <p:nvSpPr>
          <p:cNvPr id="139" name="Google Shape;139;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Explanation of the Command and Control Stage: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The command and control (C2) stage involves establishing communication channels between the attacker and compromised systems. This allows attackers to remotely control and manage compromised infrastructure.</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Examples of Command and Control Infrastructure: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Botnets: Networks of compromised devices controlled by a central command server.</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Remote Access Trojans (RATs): Malicious software that enables remote control and surveillance of compromised systems.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Domain Generation Algorithms (DGA): Techniques used to generate dynamic domain names for evading detection.</a:t>
            </a:r>
            <a:endParaRPr sz="1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highlight>
                  <a:schemeClr val="dk1"/>
                </a:highlight>
                <a:latin typeface="Times New Roman"/>
                <a:ea typeface="Times New Roman"/>
                <a:cs typeface="Times New Roman"/>
                <a:sym typeface="Times New Roman"/>
              </a:rPr>
              <a:t>Stage 7 - Actions on Objectives</a:t>
            </a:r>
            <a:endParaRPr b="1" sz="3400">
              <a:highlight>
                <a:schemeClr val="dk1"/>
              </a:highlight>
              <a:latin typeface="Times New Roman"/>
              <a:ea typeface="Times New Roman"/>
              <a:cs typeface="Times New Roman"/>
              <a:sym typeface="Times New Roman"/>
            </a:endParaRPr>
          </a:p>
        </p:txBody>
      </p:sp>
      <p:sp>
        <p:nvSpPr>
          <p:cNvPr id="145" name="Google Shape;145;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Description of the Actions on Objectives Stage: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In the actions on objectives stage, attackers execute their intended goals, which may include data exfiltration, system manipulation, or disruption of operations.</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Examples of Objectives Attackers Seek to Achieve: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Data Theft: Stealing sensitive information such as financial records, intellectual property, or personal data.</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System Compromise: Compromising systems to gain persistence, escalate privileges, or sabotage operations.</a:t>
            </a:r>
            <a:endParaRPr sz="13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Roboto"/>
              <a:buChar char="●"/>
            </a:pPr>
            <a:r>
              <a:rPr lang="en-GB" sz="1300">
                <a:solidFill>
                  <a:srgbClr val="0D0D0D"/>
                </a:solidFill>
                <a:highlight>
                  <a:srgbClr val="FFFFFF"/>
                </a:highlight>
                <a:latin typeface="Times New Roman"/>
                <a:ea typeface="Times New Roman"/>
                <a:cs typeface="Times New Roman"/>
                <a:sym typeface="Times New Roman"/>
              </a:rPr>
              <a:t>Disruption: Disrupting services, causing downtime, or defacing websites for political or ideological reasons</a:t>
            </a:r>
            <a:r>
              <a:rPr lang="en-GB"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highlight>
                  <a:schemeClr val="dk1"/>
                </a:highlight>
                <a:latin typeface="Times New Roman"/>
                <a:ea typeface="Times New Roman"/>
                <a:cs typeface="Times New Roman"/>
                <a:sym typeface="Times New Roman"/>
              </a:rPr>
              <a:t>Conclusion</a:t>
            </a:r>
            <a:endParaRPr b="1" sz="3800">
              <a:highlight>
                <a:schemeClr val="dk1"/>
              </a:highlight>
              <a:latin typeface="Times New Roman"/>
              <a:ea typeface="Times New Roman"/>
              <a:cs typeface="Times New Roman"/>
              <a:sym typeface="Times New Roman"/>
            </a:endParaRPr>
          </a:p>
        </p:txBody>
      </p:sp>
      <p:sp>
        <p:nvSpPr>
          <p:cNvPr id="158" name="Google Shape;158;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Recap of the Cyber Kill Chain Stages: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Summarize the seven stages of the Cyber Kill Chain and their significance in understanding and defending against cyber attacks.</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Importance of Understanding and Defending Against Each Stage: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Emphasize the importance of comprehensively analyzing and addressing vulnerabilities and threats at each stage to enhance cybersecurity posture and resilience.</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AutoNum type="arabicPeriod"/>
            </a:pPr>
            <a:r>
              <a:rPr lang="en-GB">
                <a:solidFill>
                  <a:srgbClr val="0D0D0D"/>
                </a:solidFill>
                <a:highlight>
                  <a:srgbClr val="FFFFFF"/>
                </a:highlight>
                <a:latin typeface="Times New Roman"/>
                <a:ea typeface="Times New Roman"/>
                <a:cs typeface="Times New Roman"/>
                <a:sym typeface="Times New Roman"/>
              </a:rPr>
              <a:t>Call to Action for Implementing Cybersecurity Measures:</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Char char="●"/>
            </a:pPr>
            <a:r>
              <a:rPr lang="en-GB" sz="1300">
                <a:solidFill>
                  <a:srgbClr val="0D0D0D"/>
                </a:solidFill>
                <a:highlight>
                  <a:srgbClr val="FFFFFF"/>
                </a:highlight>
                <a:latin typeface="Times New Roman"/>
                <a:ea typeface="Times New Roman"/>
                <a:cs typeface="Times New Roman"/>
                <a:sym typeface="Times New Roman"/>
              </a:rPr>
              <a:t>Encourage organizations to implement cybersecurity measures based on the Cyber Kill Chain framework, such as threat intelligence, intrusion detection, and incident response capabilities.</a:t>
            </a:r>
            <a:endParaRPr sz="1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79075" y="517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solidFill>
                  <a:srgbClr val="0D0D0D"/>
                </a:solidFill>
                <a:highlight>
                  <a:srgbClr val="FFFFFF"/>
                </a:highlight>
                <a:latin typeface="Times New Roman"/>
                <a:ea typeface="Times New Roman"/>
                <a:cs typeface="Times New Roman"/>
                <a:sym typeface="Times New Roman"/>
              </a:rPr>
              <a:t>Introduction to the Cyber Kill Chain Concept</a:t>
            </a:r>
            <a:endParaRPr b="1" sz="3300">
              <a:latin typeface="Times New Roman"/>
              <a:ea typeface="Times New Roman"/>
              <a:cs typeface="Times New Roman"/>
              <a:sym typeface="Times New Roman"/>
            </a:endParaRPr>
          </a:p>
        </p:txBody>
      </p:sp>
      <p:sp>
        <p:nvSpPr>
          <p:cNvPr id="71" name="Google Shape;71;p14"/>
          <p:cNvSpPr txBox="1"/>
          <p:nvPr>
            <p:ph idx="1" type="subTitle"/>
          </p:nvPr>
        </p:nvSpPr>
        <p:spPr>
          <a:xfrm>
            <a:off x="329400" y="1505845"/>
            <a:ext cx="4242600" cy="10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solidFill>
                  <a:schemeClr val="dk1"/>
                </a:solidFill>
                <a:highlight>
                  <a:srgbClr val="FFFFFF"/>
                </a:highlight>
                <a:latin typeface="Times New Roman"/>
                <a:ea typeface="Times New Roman"/>
                <a:cs typeface="Times New Roman"/>
                <a:sym typeface="Times New Roman"/>
              </a:rPr>
              <a:t>Understanding the Anatomy of Cyber Attacks</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highlight>
                  <a:schemeClr val="dk1"/>
                </a:highlight>
                <a:latin typeface="Times New Roman"/>
                <a:ea typeface="Times New Roman"/>
                <a:cs typeface="Times New Roman"/>
                <a:sym typeface="Times New Roman"/>
              </a:rPr>
              <a:t>Cyber Kill Chain</a:t>
            </a:r>
            <a:endParaRPr b="1" sz="4300">
              <a:highlight>
                <a:schemeClr val="dk1"/>
              </a:highlight>
              <a:latin typeface="Times New Roman"/>
              <a:ea typeface="Times New Roman"/>
              <a:cs typeface="Times New Roman"/>
              <a:sym typeface="Times New Roman"/>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lnSpcReduction="20000"/>
          </a:bodyPr>
          <a:lstStyle/>
          <a:p>
            <a:pPr indent="-302325" lvl="0" marL="457200" rtl="0" algn="just">
              <a:spcBef>
                <a:spcPts val="0"/>
              </a:spcBef>
              <a:spcAft>
                <a:spcPts val="0"/>
              </a:spcAft>
              <a:buClr>
                <a:srgbClr val="0D0D0D"/>
              </a:buClr>
              <a:buSzPct val="100000"/>
              <a:buFont typeface="Times New Roman"/>
              <a:buChar char="●"/>
            </a:pPr>
            <a:r>
              <a:rPr lang="en-GB" sz="1857">
                <a:solidFill>
                  <a:srgbClr val="0D0D0D"/>
                </a:solidFill>
                <a:highlight>
                  <a:srgbClr val="FFFFFF"/>
                </a:highlight>
                <a:latin typeface="Times New Roman"/>
                <a:ea typeface="Times New Roman"/>
                <a:cs typeface="Times New Roman"/>
                <a:sym typeface="Times New Roman"/>
              </a:rPr>
              <a:t>The Cyber Kill Chain is a concept developed by Lockheed Martin to illustrate the stages of a cyber attack, from initial reconnaissance to achieving the attacker's objectives.</a:t>
            </a:r>
            <a:endParaRPr sz="1857">
              <a:solidFill>
                <a:srgbClr val="0D0D0D"/>
              </a:solidFill>
              <a:highlight>
                <a:srgbClr val="FFFFFF"/>
              </a:highlight>
              <a:latin typeface="Times New Roman"/>
              <a:ea typeface="Times New Roman"/>
              <a:cs typeface="Times New Roman"/>
              <a:sym typeface="Times New Roman"/>
            </a:endParaRPr>
          </a:p>
          <a:p>
            <a:pPr indent="-302325" lvl="0" marL="457200" rtl="0" algn="just">
              <a:spcBef>
                <a:spcPts val="0"/>
              </a:spcBef>
              <a:spcAft>
                <a:spcPts val="0"/>
              </a:spcAft>
              <a:buClr>
                <a:srgbClr val="0D0D0D"/>
              </a:buClr>
              <a:buSzPct val="100000"/>
              <a:buFont typeface="Times New Roman"/>
              <a:buChar char="●"/>
            </a:pPr>
            <a:r>
              <a:rPr lang="en-GB" sz="1857">
                <a:solidFill>
                  <a:srgbClr val="0D0D0D"/>
                </a:solidFill>
                <a:highlight>
                  <a:srgbClr val="FFFFFF"/>
                </a:highlight>
                <a:latin typeface="Times New Roman"/>
                <a:ea typeface="Times New Roman"/>
                <a:cs typeface="Times New Roman"/>
                <a:sym typeface="Times New Roman"/>
              </a:rPr>
              <a:t>Importance:</a:t>
            </a:r>
            <a:endParaRPr sz="1857">
              <a:solidFill>
                <a:srgbClr val="0D0D0D"/>
              </a:solidFill>
              <a:highlight>
                <a:srgbClr val="FFFFFF"/>
              </a:highlight>
              <a:latin typeface="Times New Roman"/>
              <a:ea typeface="Times New Roman"/>
              <a:cs typeface="Times New Roman"/>
              <a:sym typeface="Times New Roman"/>
            </a:endParaRPr>
          </a:p>
          <a:p>
            <a:pPr indent="-302325" lvl="1" marL="914400" rtl="0" algn="just">
              <a:spcBef>
                <a:spcPts val="0"/>
              </a:spcBef>
              <a:spcAft>
                <a:spcPts val="0"/>
              </a:spcAft>
              <a:buClr>
                <a:srgbClr val="0D0D0D"/>
              </a:buClr>
              <a:buSzPct val="100000"/>
              <a:buFont typeface="Times New Roman"/>
              <a:buAutoNum type="alphaLcPeriod"/>
            </a:pPr>
            <a:r>
              <a:rPr lang="en-GB" sz="1857">
                <a:solidFill>
                  <a:srgbClr val="0D0D0D"/>
                </a:solidFill>
                <a:highlight>
                  <a:srgbClr val="FFFFFF"/>
                </a:highlight>
                <a:latin typeface="Times New Roman"/>
                <a:ea typeface="Times New Roman"/>
                <a:cs typeface="Times New Roman"/>
                <a:sym typeface="Times New Roman"/>
              </a:rPr>
              <a:t>Understanding the Cyber Kill Chain helps organizations comprehend the lifecycle of cyber threats and develop effective defense strategies.</a:t>
            </a:r>
            <a:endParaRPr sz="1857">
              <a:solidFill>
                <a:srgbClr val="0D0D0D"/>
              </a:solidFill>
              <a:highlight>
                <a:srgbClr val="FFFFFF"/>
              </a:highlight>
              <a:latin typeface="Times New Roman"/>
              <a:ea typeface="Times New Roman"/>
              <a:cs typeface="Times New Roman"/>
              <a:sym typeface="Times New Roman"/>
            </a:endParaRPr>
          </a:p>
          <a:p>
            <a:pPr indent="-302325" lvl="1" marL="914400" rtl="0" algn="just">
              <a:spcBef>
                <a:spcPts val="0"/>
              </a:spcBef>
              <a:spcAft>
                <a:spcPts val="0"/>
              </a:spcAft>
              <a:buClr>
                <a:srgbClr val="0D0D0D"/>
              </a:buClr>
              <a:buSzPct val="100000"/>
              <a:buFont typeface="Times New Roman"/>
              <a:buAutoNum type="alphaLcPeriod"/>
            </a:pPr>
            <a:r>
              <a:rPr lang="en-GB" sz="1857">
                <a:solidFill>
                  <a:srgbClr val="0D0D0D"/>
                </a:solidFill>
                <a:highlight>
                  <a:srgbClr val="FFFFFF"/>
                </a:highlight>
                <a:latin typeface="Times New Roman"/>
                <a:ea typeface="Times New Roman"/>
                <a:cs typeface="Times New Roman"/>
                <a:sym typeface="Times New Roman"/>
              </a:rPr>
              <a:t>It provides a framework for analyzing and mitigating cyber threats by breaking down attacks into distinct stages.</a:t>
            </a:r>
            <a:endParaRPr sz="1857">
              <a:solidFill>
                <a:srgbClr val="0D0D0D"/>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857">
              <a:solidFill>
                <a:srgbClr val="0D0D0D"/>
              </a:solidFill>
              <a:highlight>
                <a:srgbClr val="FFFFFF"/>
              </a:highlight>
              <a:latin typeface="Times New Roman"/>
              <a:ea typeface="Times New Roman"/>
              <a:cs typeface="Times New Roman"/>
              <a:sym typeface="Times New Roman"/>
            </a:endParaRPr>
          </a:p>
          <a:p>
            <a:pPr indent="-302325" lvl="0" marL="457200" rtl="0" algn="just">
              <a:spcBef>
                <a:spcPts val="1200"/>
              </a:spcBef>
              <a:spcAft>
                <a:spcPts val="0"/>
              </a:spcAft>
              <a:buClr>
                <a:srgbClr val="0D0D0D"/>
              </a:buClr>
              <a:buSzPct val="100000"/>
              <a:buFont typeface="Times New Roman"/>
              <a:buChar char="●"/>
            </a:pPr>
            <a:r>
              <a:rPr lang="en-GB" sz="1857">
                <a:solidFill>
                  <a:srgbClr val="0D0D0D"/>
                </a:solidFill>
                <a:highlight>
                  <a:srgbClr val="FFFFFF"/>
                </a:highlight>
                <a:latin typeface="Times New Roman"/>
                <a:ea typeface="Times New Roman"/>
                <a:cs typeface="Times New Roman"/>
                <a:sym typeface="Times New Roman"/>
              </a:rPr>
              <a:t>Brief Overview:</a:t>
            </a:r>
            <a:endParaRPr sz="1857">
              <a:solidFill>
                <a:srgbClr val="0D0D0D"/>
              </a:solidFill>
              <a:highlight>
                <a:srgbClr val="FFFFFF"/>
              </a:highlight>
              <a:latin typeface="Times New Roman"/>
              <a:ea typeface="Times New Roman"/>
              <a:cs typeface="Times New Roman"/>
              <a:sym typeface="Times New Roman"/>
            </a:endParaRPr>
          </a:p>
          <a:p>
            <a:pPr indent="-302325" lvl="1" marL="914400" rtl="0" algn="just">
              <a:spcBef>
                <a:spcPts val="0"/>
              </a:spcBef>
              <a:spcAft>
                <a:spcPts val="0"/>
              </a:spcAft>
              <a:buClr>
                <a:srgbClr val="0D0D0D"/>
              </a:buClr>
              <a:buSzPct val="100000"/>
              <a:buFont typeface="Times New Roman"/>
              <a:buChar char="●"/>
            </a:pPr>
            <a:r>
              <a:rPr lang="en-GB" sz="1857">
                <a:solidFill>
                  <a:srgbClr val="0D0D0D"/>
                </a:solidFill>
                <a:highlight>
                  <a:srgbClr val="FFFFFF"/>
                </a:highlight>
                <a:latin typeface="Times New Roman"/>
                <a:ea typeface="Times New Roman"/>
                <a:cs typeface="Times New Roman"/>
                <a:sym typeface="Times New Roman"/>
              </a:rPr>
              <a:t>The Cyber Kill Chain consists of seven stages, each representing a crucial step in the progression of a cyber attack.</a:t>
            </a:r>
            <a:endParaRPr sz="1857">
              <a:solidFill>
                <a:srgbClr val="0D0D0D"/>
              </a:solidFill>
              <a:highlight>
                <a:srgbClr val="FFFFFF"/>
              </a:highlight>
              <a:latin typeface="Times New Roman"/>
              <a:ea typeface="Times New Roman"/>
              <a:cs typeface="Times New Roman"/>
              <a:sym typeface="Times New Roman"/>
            </a:endParaRPr>
          </a:p>
          <a:p>
            <a:pPr indent="-302325" lvl="1" marL="914400" rtl="0" algn="just">
              <a:spcBef>
                <a:spcPts val="0"/>
              </a:spcBef>
              <a:spcAft>
                <a:spcPts val="0"/>
              </a:spcAft>
              <a:buClr>
                <a:srgbClr val="0D0D0D"/>
              </a:buClr>
              <a:buSzPct val="100000"/>
              <a:buFont typeface="Times New Roman"/>
              <a:buChar char="●"/>
            </a:pPr>
            <a:r>
              <a:rPr lang="en-GB" sz="1857">
                <a:solidFill>
                  <a:srgbClr val="0D0D0D"/>
                </a:solidFill>
                <a:highlight>
                  <a:srgbClr val="FFFFFF"/>
                </a:highlight>
                <a:latin typeface="Times New Roman"/>
                <a:ea typeface="Times New Roman"/>
                <a:cs typeface="Times New Roman"/>
                <a:sym typeface="Times New Roman"/>
              </a:rPr>
              <a:t>By identifying and disrupting attacks at any stage of the kill chain, organizations can significantly enhance their cybersecurity posture.</a:t>
            </a:r>
            <a:endParaRPr sz="1857">
              <a:solidFill>
                <a:srgbClr val="0D0D0D"/>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100">
                <a:solidFill>
                  <a:srgbClr val="0D0D0D"/>
                </a:solidFill>
                <a:highlight>
                  <a:srgbClr val="FFFFFF"/>
                </a:highlight>
                <a:latin typeface="Times New Roman"/>
                <a:ea typeface="Times New Roman"/>
                <a:cs typeface="Times New Roman"/>
                <a:sym typeface="Times New Roman"/>
              </a:rPr>
              <a:t>What is the Cyber Kill Chain?</a:t>
            </a:r>
            <a:endParaRPr b="1" sz="5500">
              <a:latin typeface="Times New Roman"/>
              <a:ea typeface="Times New Roman"/>
              <a:cs typeface="Times New Roman"/>
              <a:sym typeface="Times New Roman"/>
            </a:endParaRPr>
          </a:p>
        </p:txBody>
      </p:sp>
      <p:sp>
        <p:nvSpPr>
          <p:cNvPr id="90" name="Google Shape;90;p17"/>
          <p:cNvSpPr txBox="1"/>
          <p:nvPr>
            <p:ph idx="1" type="subTitle"/>
          </p:nvPr>
        </p:nvSpPr>
        <p:spPr>
          <a:xfrm>
            <a:off x="176925" y="19347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D0D0D"/>
                </a:solidFill>
                <a:highlight>
                  <a:srgbClr val="FFFFFF"/>
                </a:highlight>
                <a:latin typeface="Times New Roman"/>
                <a:ea typeface="Times New Roman"/>
                <a:cs typeface="Times New Roman"/>
                <a:sym typeface="Times New Roman"/>
              </a:rPr>
              <a:t>Understanding the Anatomy of Cyber Attacks</a:t>
            </a:r>
            <a:endParaRPr b="1"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highlight>
                  <a:schemeClr val="dk1"/>
                </a:highlight>
                <a:latin typeface="Times New Roman"/>
                <a:ea typeface="Times New Roman"/>
                <a:cs typeface="Times New Roman"/>
                <a:sym typeface="Times New Roman"/>
              </a:rPr>
              <a:t>What is the Cyber Kill Chain?</a:t>
            </a:r>
            <a:endParaRPr b="1" sz="3500">
              <a:highlight>
                <a:schemeClr val="dk1"/>
              </a:highlight>
              <a:latin typeface="Times New Roman"/>
              <a:ea typeface="Times New Roman"/>
              <a:cs typeface="Times New Roman"/>
              <a:sym typeface="Times New Roman"/>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D0D0D"/>
              </a:buClr>
              <a:buSzPts val="1300"/>
              <a:buFont typeface="Times New Roman"/>
              <a:buChar char="●"/>
            </a:pPr>
            <a:r>
              <a:rPr lang="en-GB">
                <a:solidFill>
                  <a:srgbClr val="0D0D0D"/>
                </a:solidFill>
                <a:highlight>
                  <a:srgbClr val="FFFFFF"/>
                </a:highlight>
                <a:latin typeface="Times New Roman"/>
                <a:ea typeface="Times New Roman"/>
                <a:cs typeface="Times New Roman"/>
                <a:sym typeface="Times New Roman"/>
              </a:rPr>
              <a:t>The Cyber Kill Chain is a strategic framework developed by Lockheed Martin to describe the stages of a cyber attack lifecycle. It delineates the steps that adversaries typically follow to infiltrate and exploit a target network or system.</a:t>
            </a:r>
            <a:endParaRPr>
              <a:solidFill>
                <a:srgbClr val="0D0D0D"/>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D0D0D"/>
              </a:buClr>
              <a:buSzPts val="1300"/>
              <a:buFont typeface="Times New Roman"/>
              <a:buChar char="●"/>
            </a:pPr>
            <a:r>
              <a:rPr lang="en-GB">
                <a:solidFill>
                  <a:srgbClr val="0D0D0D"/>
                </a:solidFill>
                <a:highlight>
                  <a:srgbClr val="FFFFFF"/>
                </a:highlight>
                <a:latin typeface="Times New Roman"/>
                <a:ea typeface="Times New Roman"/>
                <a:cs typeface="Times New Roman"/>
                <a:sym typeface="Times New Roman"/>
              </a:rPr>
              <a:t>Origin and Purpose:</a:t>
            </a:r>
            <a:endParaRPr>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AutoNum type="alphaLcPeriod"/>
            </a:pPr>
            <a:r>
              <a:rPr lang="en-GB" sz="1300">
                <a:solidFill>
                  <a:srgbClr val="0D0D0D"/>
                </a:solidFill>
                <a:highlight>
                  <a:srgbClr val="FFFFFF"/>
                </a:highlight>
                <a:latin typeface="Times New Roman"/>
                <a:ea typeface="Times New Roman"/>
                <a:cs typeface="Times New Roman"/>
                <a:sym typeface="Times New Roman"/>
              </a:rPr>
              <a:t>Origin: The concept of the Cyber Kill Chain originated from military doctrine, specifically the "kill chain" concept used in military operations.</a:t>
            </a:r>
            <a:endParaRPr sz="1300">
              <a:solidFill>
                <a:srgbClr val="0D0D0D"/>
              </a:solidFill>
              <a:highlight>
                <a:srgbClr val="FFFFFF"/>
              </a:highlight>
              <a:latin typeface="Times New Roman"/>
              <a:ea typeface="Times New Roman"/>
              <a:cs typeface="Times New Roman"/>
              <a:sym typeface="Times New Roman"/>
            </a:endParaRPr>
          </a:p>
          <a:p>
            <a:pPr indent="-311150" lvl="1" marL="914400" rtl="0" algn="l">
              <a:spcBef>
                <a:spcPts val="0"/>
              </a:spcBef>
              <a:spcAft>
                <a:spcPts val="0"/>
              </a:spcAft>
              <a:buClr>
                <a:srgbClr val="0D0D0D"/>
              </a:buClr>
              <a:buSzPts val="1300"/>
              <a:buFont typeface="Times New Roman"/>
              <a:buAutoNum type="alphaLcPeriod"/>
            </a:pPr>
            <a:r>
              <a:rPr lang="en-GB" sz="1300">
                <a:solidFill>
                  <a:srgbClr val="0D0D0D"/>
                </a:solidFill>
                <a:highlight>
                  <a:srgbClr val="FFFFFF"/>
                </a:highlight>
                <a:latin typeface="Times New Roman"/>
                <a:ea typeface="Times New Roman"/>
                <a:cs typeface="Times New Roman"/>
                <a:sym typeface="Times New Roman"/>
              </a:rPr>
              <a:t>Purpose: The Cyber Kill Chain was adapted for cybersecurity to provide organizations with a systematic approach to understanding and defending against cyber threats. It aims to break down the complex process of cyber attacks into discrete stages, enabling organizations to identify and disrupt attacks at various points in the kill chain.</a:t>
            </a:r>
            <a:endParaRPr sz="1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100">
                <a:solidFill>
                  <a:srgbClr val="0D0D0D"/>
                </a:solidFill>
                <a:highlight>
                  <a:srgbClr val="FFFFFF"/>
                </a:highlight>
                <a:latin typeface="Times New Roman"/>
                <a:ea typeface="Times New Roman"/>
                <a:cs typeface="Times New Roman"/>
                <a:sym typeface="Times New Roman"/>
              </a:rPr>
              <a:t>Stages of the Cyber Kill Chain</a:t>
            </a:r>
            <a:endParaRPr b="1" sz="5500">
              <a:latin typeface="Times New Roman"/>
              <a:ea typeface="Times New Roman"/>
              <a:cs typeface="Times New Roman"/>
              <a:sym typeface="Times New Roman"/>
            </a:endParaRPr>
          </a:p>
        </p:txBody>
      </p:sp>
      <p:sp>
        <p:nvSpPr>
          <p:cNvPr id="109" name="Google Shape;109;p20"/>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D0D0D"/>
                </a:solidFill>
                <a:highlight>
                  <a:srgbClr val="FFFFFF"/>
                </a:highlight>
                <a:latin typeface="Times New Roman"/>
                <a:ea typeface="Times New Roman"/>
                <a:cs typeface="Times New Roman"/>
                <a:sym typeface="Times New Roman"/>
              </a:rPr>
              <a:t>Understanding the Sequential Progression of Cyber Attacks</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highlight>
                  <a:schemeClr val="dk1"/>
                </a:highlight>
                <a:latin typeface="Times New Roman"/>
                <a:ea typeface="Times New Roman"/>
                <a:cs typeface="Times New Roman"/>
                <a:sym typeface="Times New Roman"/>
              </a:rPr>
              <a:t>Breakdown of the Seven Stages</a:t>
            </a:r>
            <a:endParaRPr b="1" sz="3200">
              <a:highlight>
                <a:schemeClr val="dk1"/>
              </a:highlight>
              <a:latin typeface="Times New Roman"/>
              <a:ea typeface="Times New Roman"/>
              <a:cs typeface="Times New Roman"/>
              <a:sym typeface="Times New Roman"/>
            </a:endParaRPr>
          </a:p>
        </p:txBody>
      </p:sp>
      <p:sp>
        <p:nvSpPr>
          <p:cNvPr id="115" name="Google Shape;115;p21"/>
          <p:cNvSpPr txBox="1"/>
          <p:nvPr>
            <p:ph idx="1" type="body"/>
          </p:nvPr>
        </p:nvSpPr>
        <p:spPr>
          <a:xfrm>
            <a:off x="4644675" y="0"/>
            <a:ext cx="4166400" cy="4599600"/>
          </a:xfrm>
          <a:prstGeom prst="rect">
            <a:avLst/>
          </a:prstGeom>
        </p:spPr>
        <p:txBody>
          <a:bodyPr anchorCtr="0" anchor="t" bIns="91425" lIns="91425" spcFirstLastPara="1" rIns="91425" wrap="square" tIns="91425">
            <a:noAutofit/>
          </a:bodyPr>
          <a:lstStyle/>
          <a:p>
            <a:pPr indent="-294005" lvl="0" marL="4572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The Cyber Kill Chain consists of seven distinct stages, each representing a crucial step in the progression of a cyber attack. These stages are:</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Reconnaissance</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Weaponization</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Delivery</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Exploitation</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Installation</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Command and Control</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Actions on Objectives</a:t>
            </a:r>
            <a:endParaRPr sz="1030">
              <a:solidFill>
                <a:srgbClr val="0D0D0D"/>
              </a:solidFill>
              <a:highlight>
                <a:srgbClr val="FFFFFF"/>
              </a:highlight>
              <a:latin typeface="Times New Roman"/>
              <a:ea typeface="Times New Roman"/>
              <a:cs typeface="Times New Roman"/>
              <a:sym typeface="Times New Roman"/>
            </a:endParaRPr>
          </a:p>
          <a:p>
            <a:pPr indent="-294005" lvl="0" marL="4572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Explanation of Each Stage:</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Reconnaissance: Attackers gather information about the target, including identifying vulnerabilities and potential entry points.</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Weaponization: Malicious tools or payloads are developed or acquired and combined with exploit techniques.</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Delivery: The weaponized payload is delivered to the target, often through methods like phishing emails or drive-by downloads.</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Exploitation: Vulnerabilities in the target system are exploited to execute the payload and gain initial access.</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Installation: The attacker establishes a foothold within the target environment by installing backdoors or malware.</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Command and Control: The attacker sets up communication channels to control compromised systems and exfiltrate data.</a:t>
            </a:r>
            <a:endParaRPr sz="1030">
              <a:solidFill>
                <a:srgbClr val="0D0D0D"/>
              </a:solidFill>
              <a:highlight>
                <a:srgbClr val="FFFFFF"/>
              </a:highlight>
              <a:latin typeface="Times New Roman"/>
              <a:ea typeface="Times New Roman"/>
              <a:cs typeface="Times New Roman"/>
              <a:sym typeface="Times New Roman"/>
            </a:endParaRPr>
          </a:p>
          <a:p>
            <a:pPr indent="-294005" lvl="1" marL="914400" rtl="0" algn="l">
              <a:lnSpc>
                <a:spcPct val="95000"/>
              </a:lnSpc>
              <a:spcBef>
                <a:spcPts val="0"/>
              </a:spcBef>
              <a:spcAft>
                <a:spcPts val="0"/>
              </a:spcAft>
              <a:buClr>
                <a:srgbClr val="0D0D0D"/>
              </a:buClr>
              <a:buSzPts val="1030"/>
              <a:buFont typeface="Times New Roman"/>
              <a:buChar char="●"/>
            </a:pPr>
            <a:r>
              <a:rPr lang="en-GB" sz="1030">
                <a:solidFill>
                  <a:srgbClr val="0D0D0D"/>
                </a:solidFill>
                <a:highlight>
                  <a:srgbClr val="FFFFFF"/>
                </a:highlight>
                <a:latin typeface="Times New Roman"/>
                <a:ea typeface="Times New Roman"/>
                <a:cs typeface="Times New Roman"/>
                <a:sym typeface="Times New Roman"/>
              </a:rPr>
              <a:t>Actions on Objectives: The attacker achieves their ultimate goals, which may include data theft, sabotage, or further compromise of systems.</a:t>
            </a:r>
            <a:endParaRPr sz="1030">
              <a:solidFill>
                <a:srgbClr val="0D0D0D"/>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852"/>
              <a:buNone/>
            </a:pPr>
            <a:r>
              <a:t/>
            </a:r>
            <a:endParaRPr sz="1107">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