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5/27/2025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397725"/>
            <a:ext cx="7142616" cy="1149531"/>
          </a:xfrm>
        </p:spPr>
        <p:txBody>
          <a:bodyPr/>
          <a:lstStyle/>
          <a:p>
            <a:r>
              <a:rPr lang="en-US" dirty="0" smtClean="0"/>
              <a:t>            AI AGENT</a:t>
            </a:r>
            <a:endParaRPr lang="en-US" dirty="0"/>
          </a:p>
        </p:txBody>
      </p:sp>
      <p:sp>
        <p:nvSpPr>
          <p:cNvPr id="3" name="Subtitle 2"/>
          <p:cNvSpPr>
            <a:spLocks noGrp="1"/>
          </p:cNvSpPr>
          <p:nvPr>
            <p:ph type="subTitle" idx="1"/>
          </p:nvPr>
        </p:nvSpPr>
        <p:spPr>
          <a:xfrm>
            <a:off x="4863124" y="2811522"/>
            <a:ext cx="3431791" cy="1055083"/>
          </a:xfrm>
        </p:spPr>
        <p:txBody>
          <a:bodyPr/>
          <a:lstStyle/>
          <a:p>
            <a:r>
              <a:rPr lang="en-US" dirty="0" smtClean="0"/>
              <a:t>           HACKATHON</a:t>
            </a:r>
            <a:endParaRPr lang="en-US" dirty="0"/>
          </a:p>
        </p:txBody>
      </p:sp>
    </p:spTree>
    <p:extLst>
      <p:ext uri="{BB962C8B-B14F-4D97-AF65-F5344CB8AC3E}">
        <p14:creationId xmlns:p14="http://schemas.microsoft.com/office/powerpoint/2010/main" val="633670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0424" y="104503"/>
            <a:ext cx="9196251" cy="6662057"/>
          </a:xfrm>
        </p:spPr>
        <p:txBody>
          <a:bodyPr>
            <a:normAutofit lnSpcReduction="10000"/>
          </a:bodyPr>
          <a:lstStyle/>
          <a:p>
            <a:pPr marL="0" indent="0" algn="just">
              <a:buNone/>
            </a:pPr>
            <a:r>
              <a:rPr lang="en-US" b="1" dirty="0">
                <a:latin typeface="Times New Roman" panose="02020603050405020304" pitchFamily="18" charset="0"/>
                <a:cs typeface="Times New Roman" panose="02020603050405020304" pitchFamily="18" charset="0"/>
              </a:rPr>
              <a:t>4.3 Summarization Module</a:t>
            </a:r>
            <a:endParaRPr lang="en-US" sz="1400" dirty="0">
              <a:latin typeface="Times New Roman" panose="02020603050405020304" pitchFamily="18" charset="0"/>
              <a:cs typeface="Times New Roman" panose="02020603050405020304" pitchFamily="18" charset="0"/>
            </a:endParaRPr>
          </a:p>
          <a:p>
            <a:pPr marL="0" lvl="0" indent="0" algn="just">
              <a:buNone/>
            </a:pPr>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Generate concise summaries of lengthy meeting transcripts.</a:t>
            </a:r>
            <a:endParaRPr lang="en-US" sz="1600" dirty="0">
              <a:latin typeface="Times New Roman" panose="02020603050405020304" pitchFamily="18" charset="0"/>
              <a:cs typeface="Times New Roman" panose="02020603050405020304" pitchFamily="18" charset="0"/>
            </a:endParaRPr>
          </a:p>
          <a:p>
            <a:pPr marL="0" lvl="0" indent="0" algn="just">
              <a:buNone/>
            </a:pPr>
            <a:r>
              <a:rPr lang="en-US" b="1" dirty="0">
                <a:latin typeface="Times New Roman" panose="02020603050405020304" pitchFamily="18" charset="0"/>
                <a:cs typeface="Times New Roman" panose="02020603050405020304" pitchFamily="18" charset="0"/>
              </a:rPr>
              <a:t>Method:</a:t>
            </a:r>
            <a:endParaRPr lang="en-US" sz="1600" dirty="0">
              <a:latin typeface="Times New Roman" panose="02020603050405020304" pitchFamily="18" charset="0"/>
              <a:cs typeface="Times New Roman" panose="02020603050405020304" pitchFamily="18" charset="0"/>
            </a:endParaRPr>
          </a:p>
          <a:p>
            <a:pPr marL="457200" lvl="1" indent="0" algn="just">
              <a:buNone/>
            </a:pPr>
            <a:r>
              <a:rPr lang="en-US" dirty="0">
                <a:latin typeface="Times New Roman" panose="02020603050405020304" pitchFamily="18" charset="0"/>
                <a:cs typeface="Times New Roman" panose="02020603050405020304" pitchFamily="18" charset="0"/>
              </a:rPr>
              <a:t>Use transformer-based </a:t>
            </a:r>
            <a:r>
              <a:rPr lang="en-US" b="1" dirty="0">
                <a:latin typeface="Times New Roman" panose="02020603050405020304" pitchFamily="18" charset="0"/>
                <a:cs typeface="Times New Roman" panose="02020603050405020304" pitchFamily="18" charset="0"/>
              </a:rPr>
              <a:t>abstractive summarization</a:t>
            </a:r>
            <a:r>
              <a:rPr lang="en-US" dirty="0">
                <a:latin typeface="Times New Roman" panose="02020603050405020304" pitchFamily="18" charset="0"/>
                <a:cs typeface="Times New Roman" panose="02020603050405020304" pitchFamily="18" charset="0"/>
              </a:rPr>
              <a:t> (e.g., BART, T5, or Pegasus).</a:t>
            </a:r>
            <a:endParaRPr lang="en-US" sz="1400" dirty="0">
              <a:latin typeface="Times New Roman" panose="02020603050405020304" pitchFamily="18" charset="0"/>
              <a:cs typeface="Times New Roman" panose="02020603050405020304" pitchFamily="18" charset="0"/>
            </a:endParaRPr>
          </a:p>
          <a:p>
            <a:pPr marL="457200" lvl="1" indent="0" algn="just">
              <a:buNone/>
            </a:pPr>
            <a:r>
              <a:rPr lang="en-US" dirty="0">
                <a:latin typeface="Times New Roman" panose="02020603050405020304" pitchFamily="18" charset="0"/>
                <a:cs typeface="Times New Roman" panose="02020603050405020304" pitchFamily="18" charset="0"/>
              </a:rPr>
              <a:t>Divide large transcripts into manageable chunks.</a:t>
            </a:r>
            <a:endParaRPr lang="en-US" sz="1400" dirty="0">
              <a:latin typeface="Times New Roman" panose="02020603050405020304" pitchFamily="18" charset="0"/>
              <a:cs typeface="Times New Roman" panose="02020603050405020304" pitchFamily="18" charset="0"/>
            </a:endParaRPr>
          </a:p>
          <a:p>
            <a:pPr marL="457200" lvl="1" indent="0" algn="just">
              <a:buNone/>
            </a:pPr>
            <a:r>
              <a:rPr lang="en-US" dirty="0">
                <a:latin typeface="Times New Roman" panose="02020603050405020304" pitchFamily="18" charset="0"/>
                <a:cs typeface="Times New Roman" panose="02020603050405020304" pitchFamily="18" charset="0"/>
              </a:rPr>
              <a:t>Merge generated summaries into a final cohesive output.</a:t>
            </a:r>
            <a:endParaRPr lang="en-US" sz="1400" dirty="0">
              <a:latin typeface="Times New Roman" panose="02020603050405020304" pitchFamily="18" charset="0"/>
              <a:cs typeface="Times New Roman" panose="02020603050405020304" pitchFamily="18" charset="0"/>
            </a:endParaRPr>
          </a:p>
          <a:p>
            <a:pPr marL="0" lvl="0" indent="0" algn="just">
              <a:buNone/>
            </a:pPr>
            <a:r>
              <a:rPr lang="en-US" b="1" dirty="0">
                <a:latin typeface="Times New Roman" panose="02020603050405020304" pitchFamily="18" charset="0"/>
                <a:cs typeface="Times New Roman" panose="02020603050405020304" pitchFamily="18" charset="0"/>
              </a:rPr>
              <a:t>Output:</a:t>
            </a:r>
            <a:r>
              <a:rPr lang="en-US" dirty="0">
                <a:latin typeface="Times New Roman" panose="02020603050405020304" pitchFamily="18" charset="0"/>
                <a:cs typeface="Times New Roman" panose="02020603050405020304" pitchFamily="18" charset="0"/>
              </a:rPr>
              <a:t> Bullet-point summary, highlights, and decisions.</a:t>
            </a:r>
            <a:endParaRPr lang="en-US" sz="1600"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4.4 Question Answering (Q&amp;A) Module</a:t>
            </a:r>
            <a:endParaRPr lang="en-US" sz="1400" dirty="0">
              <a:latin typeface="Times New Roman" panose="02020603050405020304" pitchFamily="18" charset="0"/>
              <a:cs typeface="Times New Roman" panose="02020603050405020304" pitchFamily="18" charset="0"/>
            </a:endParaRPr>
          </a:p>
          <a:p>
            <a:pPr marL="0" lvl="0" indent="0" algn="just">
              <a:buNone/>
            </a:pPr>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Allow users to query specific information from the meeting.</a:t>
            </a:r>
            <a:endParaRPr lang="en-US" sz="1600" dirty="0">
              <a:latin typeface="Times New Roman" panose="02020603050405020304" pitchFamily="18" charset="0"/>
              <a:cs typeface="Times New Roman" panose="02020603050405020304" pitchFamily="18" charset="0"/>
            </a:endParaRPr>
          </a:p>
          <a:p>
            <a:pPr marL="0" lvl="0" indent="0" algn="just">
              <a:buNone/>
            </a:pPr>
            <a:r>
              <a:rPr lang="en-US" b="1" dirty="0">
                <a:latin typeface="Times New Roman" panose="02020603050405020304" pitchFamily="18" charset="0"/>
                <a:cs typeface="Times New Roman" panose="02020603050405020304" pitchFamily="18" charset="0"/>
              </a:rPr>
              <a:t>Method:</a:t>
            </a:r>
            <a:endParaRPr lang="en-US" sz="16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Use </a:t>
            </a:r>
            <a:r>
              <a:rPr lang="en-US" dirty="0" err="1">
                <a:latin typeface="Times New Roman" panose="02020603050405020304" pitchFamily="18" charset="0"/>
                <a:cs typeface="Times New Roman" panose="02020603050405020304" pitchFamily="18" charset="0"/>
              </a:rPr>
              <a:t>pretrained</a:t>
            </a:r>
            <a:r>
              <a:rPr lang="en-US" dirty="0">
                <a:latin typeface="Times New Roman" panose="02020603050405020304" pitchFamily="18" charset="0"/>
                <a:cs typeface="Times New Roman" panose="02020603050405020304" pitchFamily="18" charset="0"/>
              </a:rPr>
              <a:t> Q&amp;A models (like BERT fine-tuned on </a:t>
            </a:r>
            <a:r>
              <a:rPr lang="en-US" dirty="0" err="1">
                <a:latin typeface="Times New Roman" panose="02020603050405020304" pitchFamily="18" charset="0"/>
                <a:cs typeface="Times New Roman" panose="02020603050405020304" pitchFamily="18" charset="0"/>
              </a:rPr>
              <a:t>SQuAD</a:t>
            </a:r>
            <a:r>
              <a:rPr lang="en-US" dirty="0">
                <a:latin typeface="Times New Roman" panose="02020603050405020304" pitchFamily="18" charset="0"/>
                <a:cs typeface="Times New Roman" panose="02020603050405020304" pitchFamily="18" charset="0"/>
              </a:rPr>
              <a:t>) to extract context-aware answers from the transcript.</a:t>
            </a:r>
            <a:endParaRPr lang="en-US" sz="1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Accept both voice and text input for user queries.</a:t>
            </a:r>
            <a:endParaRPr lang="en-US" sz="1400"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4.5 Action Item Extraction</a:t>
            </a:r>
            <a:endParaRPr lang="en-US" sz="1400" dirty="0">
              <a:latin typeface="Times New Roman" panose="02020603050405020304" pitchFamily="18" charset="0"/>
              <a:cs typeface="Times New Roman" panose="02020603050405020304" pitchFamily="18" charset="0"/>
            </a:endParaRPr>
          </a:p>
          <a:p>
            <a:pPr marL="0" lvl="0" indent="0" algn="just">
              <a:buNone/>
            </a:pPr>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Identify and assign tasks or decisions made in the meeting.</a:t>
            </a:r>
            <a:endParaRPr lang="en-US" sz="1600" dirty="0">
              <a:latin typeface="Times New Roman" panose="02020603050405020304" pitchFamily="18" charset="0"/>
              <a:cs typeface="Times New Roman" panose="02020603050405020304" pitchFamily="18" charset="0"/>
            </a:endParaRPr>
          </a:p>
          <a:p>
            <a:pPr marL="0" lvl="0" indent="0" algn="just">
              <a:buNone/>
            </a:pPr>
            <a:r>
              <a:rPr lang="en-US" b="1" dirty="0">
                <a:latin typeface="Times New Roman" panose="02020603050405020304" pitchFamily="18" charset="0"/>
                <a:cs typeface="Times New Roman" panose="02020603050405020304" pitchFamily="18" charset="0"/>
              </a:rPr>
              <a:t>Method:</a:t>
            </a:r>
            <a:endParaRPr lang="en-US" sz="16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Apply rule-based and machine learning methods (like NER and dependency parsing).</a:t>
            </a:r>
            <a:endParaRPr lang="en-US" sz="1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Detect named entities (people, dates, tasks) and extract commitments (e.g., “John will finalize the report</a:t>
            </a:r>
            <a:r>
              <a:rPr lang="en-US"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8408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3806" y="1195860"/>
            <a:ext cx="4839375" cy="4601217"/>
          </a:xfrm>
        </p:spPr>
      </p:pic>
    </p:spTree>
    <p:extLst>
      <p:ext uri="{BB962C8B-B14F-4D97-AF65-F5344CB8AC3E}">
        <p14:creationId xmlns:p14="http://schemas.microsoft.com/office/powerpoint/2010/main" val="1904973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7539" y="971232"/>
            <a:ext cx="4382016" cy="5181373"/>
          </a:xfrm>
        </p:spPr>
      </p:pic>
    </p:spTree>
    <p:extLst>
      <p:ext uri="{BB962C8B-B14F-4D97-AF65-F5344CB8AC3E}">
        <p14:creationId xmlns:p14="http://schemas.microsoft.com/office/powerpoint/2010/main" val="2467435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83025" y="631825"/>
            <a:ext cx="5468938" cy="5468938"/>
          </a:xfrm>
          <a:prstGeom prst="rect">
            <a:avLst/>
          </a:prstGeom>
        </p:spPr>
      </p:pic>
    </p:spTree>
    <p:extLst>
      <p:ext uri="{BB962C8B-B14F-4D97-AF65-F5344CB8AC3E}">
        <p14:creationId xmlns:p14="http://schemas.microsoft.com/office/powerpoint/2010/main" val="2646663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3634" y="722810"/>
            <a:ext cx="8919165" cy="5651863"/>
          </a:xfrm>
        </p:spPr>
        <p:txBody>
          <a:bodyPr/>
          <a:lstStyle/>
          <a:p>
            <a:pPr marL="0" indent="0">
              <a:buNone/>
            </a:pPr>
            <a:r>
              <a:rPr lang="en-US" b="1" i="1" dirty="0"/>
              <a:t>Conclusion </a:t>
            </a:r>
            <a:r>
              <a:rPr lang="en-US" b="1" i="1" dirty="0"/>
              <a:t>:</a:t>
            </a:r>
            <a:endParaRPr lang="en-US" b="1" i="1" dirty="0"/>
          </a:p>
          <a:p>
            <a:pPr marL="0" indent="0">
              <a:buNone/>
            </a:pPr>
            <a:r>
              <a:rPr lang="en-US" sz="2000" b="1" dirty="0">
                <a:latin typeface="Times New Roman" panose="02020603050405020304" pitchFamily="18" charset="0"/>
                <a:cs typeface="Times New Roman" panose="02020603050405020304" pitchFamily="18" charset="0"/>
              </a:rPr>
              <a:t>MeetMate</a:t>
            </a:r>
            <a:r>
              <a:rPr lang="en-US" sz="2000" dirty="0">
                <a:latin typeface="Times New Roman" panose="02020603050405020304" pitchFamily="18" charset="0"/>
                <a:cs typeface="Times New Roman" panose="02020603050405020304" pitchFamily="18" charset="0"/>
              </a:rPr>
              <a:t> demonstrates the potential of integrating advanced AI technologies to enhance the productivity and inclusivity of online meetings. By combining speech recognition, natural language processing, and multilingual support, MeetMate automates critical tasks such as real-time transcription, summarization, question answering, and follow-up communication. These capabilities not only save time and reduce manual effort but also ensure that important information is captured, clearly communicated, and accessible to all participants including those in multilingual or remote </a:t>
            </a:r>
            <a:r>
              <a:rPr lang="en-US" sz="2000" dirty="0" err="1">
                <a:latin typeface="Times New Roman" panose="02020603050405020304" pitchFamily="18" charset="0"/>
                <a:cs typeface="Times New Roman" panose="02020603050405020304" pitchFamily="18" charset="0"/>
              </a:rPr>
              <a:t>environments.The</a:t>
            </a:r>
            <a:r>
              <a:rPr lang="en-US" sz="2000" dirty="0">
                <a:latin typeface="Times New Roman" panose="02020603050405020304" pitchFamily="18" charset="0"/>
                <a:cs typeface="Times New Roman" panose="02020603050405020304" pitchFamily="18" charset="0"/>
              </a:rPr>
              <a:t> prototype highlights how transformer models (like BART and BERT) can be effectively leveraged for meeting summarization and contextual understanding. Additional features like sentiment analysis, translation, text-to-speech, and action item extraction enrich the overall meeting experience, turning passive communication into an interactive, intelligent </a:t>
            </a:r>
            <a:r>
              <a:rPr lang="en-US" sz="2000" dirty="0" err="1">
                <a:latin typeface="Times New Roman" panose="02020603050405020304" pitchFamily="18" charset="0"/>
                <a:cs typeface="Times New Roman" panose="02020603050405020304" pitchFamily="18" charset="0"/>
              </a:rPr>
              <a:t>process.MeetMate</a:t>
            </a:r>
            <a:r>
              <a:rPr lang="en-US" sz="2000" dirty="0">
                <a:latin typeface="Times New Roman" panose="02020603050405020304" pitchFamily="18" charset="0"/>
                <a:cs typeface="Times New Roman" panose="02020603050405020304" pitchFamily="18" charset="0"/>
              </a:rPr>
              <a:t> contributes significantly to modern workplace productivity by ensuring no key point is missed, no task goes unassigned, and every participant, regardless of language or accessibility needs, remains informed.</a:t>
            </a:r>
          </a:p>
          <a:p>
            <a:endParaRPr lang="en-US" sz="2000"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03331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3635" y="709749"/>
            <a:ext cx="8879976" cy="5704114"/>
          </a:xfrm>
        </p:spPr>
        <p:txBody>
          <a:bodyPr>
            <a:normAutofit/>
          </a:bodyPr>
          <a:lstStyle/>
          <a:p>
            <a:pPr marL="0" indent="0">
              <a:buNone/>
            </a:pPr>
            <a:r>
              <a:rPr lang="en-US" b="1" dirty="0"/>
              <a:t>Future </a:t>
            </a:r>
            <a:r>
              <a:rPr lang="en-US" b="1" dirty="0" smtClean="0"/>
              <a:t>Scope:</a:t>
            </a:r>
            <a:endParaRPr lang="en-US" dirty="0"/>
          </a:p>
          <a:p>
            <a:pPr marL="0" indent="0">
              <a:buNone/>
            </a:pPr>
            <a:r>
              <a:rPr lang="en-US" dirty="0">
                <a:latin typeface="Times New Roman" panose="02020603050405020304" pitchFamily="18" charset="0"/>
                <a:cs typeface="Times New Roman" panose="02020603050405020304" pitchFamily="18" charset="0"/>
              </a:rPr>
              <a:t>The future scope of MeetMate is vast and promising, given the rapid advancements in AI, natural language processing, and remote collaboration tools. One of the key enhancements lies in integrating MeetMate directly with popular video conferencing platforms like Zoom, Microsoft Teams, and Google Meet to enable real-time audio processing and live summarization during ongoing meetings. Speaker </a:t>
            </a:r>
            <a:r>
              <a:rPr lang="en-US" dirty="0" err="1">
                <a:latin typeface="Times New Roman" panose="02020603050405020304" pitchFamily="18" charset="0"/>
                <a:cs typeface="Times New Roman" panose="02020603050405020304" pitchFamily="18" charset="0"/>
              </a:rPr>
              <a:t>diarization</a:t>
            </a:r>
            <a:r>
              <a:rPr lang="en-US" dirty="0">
                <a:latin typeface="Times New Roman" panose="02020603050405020304" pitchFamily="18" charset="0"/>
                <a:cs typeface="Times New Roman" panose="02020603050405020304" pitchFamily="18" charset="0"/>
              </a:rPr>
              <a:t> can also be incorporated to attribute spoken content accurately to individual participants, thereby enhancing clarity in summaries and action assignments. Additionally, MeetMate can evolve into a comprehensive task management assistant by introducing features such as smart dashboards for tracking action items, automatic scheduling of follow-ups using calendar APIs, and proactive reminders. A mobile application version would further improve accessibility and on-the-go usage. Moreover, advanced sentiment and emotion detection could be introduced to analyze participant engagement and emotional tone throughout the meeting. Voice-controlled interaction using natural language understanding would allow users to command the assistant hands-free, making it even more interactive and efficient. With further customization capabilities and enterprise-level API integrations, MeetMate can become an indispensable productivity tool for businesses, educational institutions, and multilingual teams across the globe.</a:t>
            </a:r>
          </a:p>
          <a:p>
            <a:endParaRPr lang="en-US" dirty="0"/>
          </a:p>
        </p:txBody>
      </p:sp>
    </p:spTree>
    <p:extLst>
      <p:ext uri="{BB962C8B-B14F-4D97-AF65-F5344CB8AC3E}">
        <p14:creationId xmlns:p14="http://schemas.microsoft.com/office/powerpoint/2010/main" val="661376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9474" y="3053801"/>
            <a:ext cx="3206984" cy="747490"/>
          </a:xfrm>
        </p:spPr>
        <p:txBody>
          <a:bodyPr/>
          <a:lstStyle/>
          <a:p>
            <a:r>
              <a:rPr lang="en-US" dirty="0" smtClean="0"/>
              <a:t>Thank you…</a:t>
            </a:r>
            <a:endParaRPr lang="en-US" dirty="0"/>
          </a:p>
        </p:txBody>
      </p:sp>
    </p:spTree>
    <p:extLst>
      <p:ext uri="{BB962C8B-B14F-4D97-AF65-F5344CB8AC3E}">
        <p14:creationId xmlns:p14="http://schemas.microsoft.com/office/powerpoint/2010/main" val="1086744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72093" y="1676399"/>
            <a:ext cx="8070079" cy="3810001"/>
          </a:xfrm>
        </p:spPr>
        <p:txBody>
          <a:bodyPr>
            <a:normAutofit/>
          </a:bodyPr>
          <a:lstStyle/>
          <a:p>
            <a:pPr marL="0" indent="0">
              <a:buNone/>
            </a:pPr>
            <a:r>
              <a:rPr lang="en-US" sz="3200" dirty="0" smtClean="0">
                <a:latin typeface="Times New Roman" panose="02020603050405020304" pitchFamily="18" charset="0"/>
                <a:cs typeface="Times New Roman" panose="02020603050405020304" pitchFamily="18" charset="0"/>
              </a:rPr>
              <a:t>BATCH NAME:DeepMinders</a:t>
            </a:r>
          </a:p>
          <a:p>
            <a:pPr marL="0" indent="0">
              <a:buNone/>
            </a:pPr>
            <a:r>
              <a:rPr lang="en-US" sz="3200" dirty="0" smtClean="0">
                <a:latin typeface="Times New Roman" panose="02020603050405020304" pitchFamily="18" charset="0"/>
                <a:cs typeface="Times New Roman" panose="02020603050405020304" pitchFamily="18" charset="0"/>
              </a:rPr>
              <a:t>REG NO:231FA04162</a:t>
            </a:r>
          </a:p>
          <a:p>
            <a:pPr mar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231FA04540</a:t>
            </a:r>
          </a:p>
          <a:p>
            <a:pPr mar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231FA04D58</a:t>
            </a:r>
          </a:p>
          <a:p>
            <a:pPr marL="0" indent="0">
              <a:buNone/>
            </a:pPr>
            <a:r>
              <a:rPr lang="en-US" sz="3200" dirty="0" smtClean="0">
                <a:latin typeface="Times New Roman" panose="02020603050405020304" pitchFamily="18" charset="0"/>
                <a:cs typeface="Times New Roman" panose="02020603050405020304" pitchFamily="18" charset="0"/>
              </a:rPr>
              <a:t>                   231FA04D70</a:t>
            </a:r>
          </a:p>
          <a:p>
            <a:pPr marL="0" indent="0">
              <a:buNone/>
            </a:pPr>
            <a:r>
              <a:rPr lang="en-US" sz="3200" dirty="0" smtClean="0">
                <a:latin typeface="Times New Roman" panose="02020603050405020304" pitchFamily="18" charset="0"/>
                <a:cs typeface="Times New Roman" panose="02020603050405020304" pitchFamily="18" charset="0"/>
              </a:rPr>
              <a:t>PROJECT NAME:MeetMate</a:t>
            </a:r>
            <a:endParaRPr lang="en-US" sz="3200" dirty="0">
              <a:latin typeface="Times New Roman" panose="02020603050405020304" pitchFamily="18" charset="0"/>
              <a:cs typeface="Times New Roman" panose="02020603050405020304" pitchFamily="18" charset="0"/>
            </a:endParaRPr>
          </a:p>
          <a:p>
            <a:pPr marL="0" indent="0">
              <a:buNone/>
            </a:pPr>
            <a:endParaRPr lang="en-US" sz="3200" dirty="0" smtClean="0"/>
          </a:p>
          <a:p>
            <a:pPr marL="0" indent="0">
              <a:buNone/>
            </a:pPr>
            <a:endParaRPr lang="en-US" sz="3200" dirty="0"/>
          </a:p>
          <a:p>
            <a:pPr marL="0" indent="0">
              <a:buNone/>
            </a:pPr>
            <a:endParaRPr lang="en-US" sz="3200" dirty="0" smtClean="0"/>
          </a:p>
          <a:p>
            <a:pPr marL="0" indent="0">
              <a:buNone/>
            </a:pPr>
            <a:endParaRPr lang="en-US" sz="3200" dirty="0"/>
          </a:p>
          <a:p>
            <a:pPr marL="0" indent="0">
              <a:buNone/>
            </a:pPr>
            <a:endParaRPr lang="en-US" sz="3200" dirty="0"/>
          </a:p>
        </p:txBody>
      </p:sp>
    </p:spTree>
    <p:extLst>
      <p:ext uri="{BB962C8B-B14F-4D97-AF65-F5344CB8AC3E}">
        <p14:creationId xmlns:p14="http://schemas.microsoft.com/office/powerpoint/2010/main" val="87754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14447" y="997131"/>
            <a:ext cx="9376365" cy="4920343"/>
          </a:xfrm>
        </p:spPr>
        <p:txBody>
          <a:bodyPr/>
          <a:lstStyle/>
          <a:p>
            <a:pPr marL="0" indent="0">
              <a:buNone/>
            </a:pPr>
            <a:r>
              <a:rPr lang="en-US" b="1" dirty="0">
                <a:latin typeface="Times New Roman" panose="02020603050405020304" pitchFamily="18" charset="0"/>
                <a:cs typeface="Times New Roman" panose="02020603050405020304" pitchFamily="18" charset="0"/>
              </a:rPr>
              <a:t>1.Abstract</a:t>
            </a:r>
          </a:p>
          <a:p>
            <a:pPr marL="0" indent="0" algn="just">
              <a:buNone/>
            </a:pPr>
            <a:r>
              <a:rPr lang="en-US" dirty="0">
                <a:latin typeface="Times New Roman" panose="02020603050405020304" pitchFamily="18" charset="0"/>
                <a:cs typeface="Times New Roman" panose="02020603050405020304" pitchFamily="18" charset="0"/>
              </a:rPr>
              <a:t>In the evolving landscape of remote and hybrid work environments, efficient management of online meetings is critical to maintain productivity and collaboration. </a:t>
            </a:r>
            <a:r>
              <a:rPr lang="en-US" b="1" dirty="0">
                <a:latin typeface="Times New Roman" panose="02020603050405020304" pitchFamily="18" charset="0"/>
                <a:cs typeface="Times New Roman" panose="02020603050405020304" pitchFamily="18" charset="0"/>
              </a:rPr>
              <a:t>MeetMate</a:t>
            </a:r>
            <a:r>
              <a:rPr lang="en-US" dirty="0">
                <a:latin typeface="Times New Roman" panose="02020603050405020304" pitchFamily="18" charset="0"/>
                <a:cs typeface="Times New Roman" panose="02020603050405020304" pitchFamily="18" charset="0"/>
              </a:rPr>
              <a:t> is an intelligent AI-powered virtual meeting assistant designed to automate and enhance online meetings by providing real-time transcription, summarization, translation, and interactive question-answering capabilities. Leveraging state-of-the-art natural language processing (NLP) and speech recognition technologies, MeetMate generates concise meeting summaries, extracts action items, translates content into multiple languages, and facilitates follow-up communication through automated emails and calendar integrations. Additional features include sentiment analysis, topic clustering, and voice-controlled interactions, aiming to make meetings more inclusive, engaging, and productive. This AI agent significantly reduces manual note-taking effort, improves accessibility, and ensures key decisions and tasks are clearly communicated, ideal for remote teams, multilingual workplaces, and educational settings</a:t>
            </a:r>
            <a:r>
              <a:rPr lang="en-US" dirty="0"/>
              <a:t>.</a:t>
            </a:r>
          </a:p>
          <a:p>
            <a:pPr algn="just"/>
            <a:endParaRPr lang="en-US" dirty="0"/>
          </a:p>
        </p:txBody>
      </p:sp>
    </p:spTree>
    <p:extLst>
      <p:ext uri="{BB962C8B-B14F-4D97-AF65-F5344CB8AC3E}">
        <p14:creationId xmlns:p14="http://schemas.microsoft.com/office/powerpoint/2010/main" val="1468332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4263" y="2159726"/>
            <a:ext cx="8566468" cy="2464526"/>
          </a:xfrm>
        </p:spPr>
        <p:txBody>
          <a:bodyPr/>
          <a:lstStyle/>
          <a:p>
            <a:pPr marL="0" indent="0">
              <a:buNone/>
            </a:pPr>
            <a:r>
              <a:rPr lang="en-US" b="1" dirty="0">
                <a:latin typeface="Times New Roman" panose="02020603050405020304" pitchFamily="18" charset="0"/>
                <a:cs typeface="Times New Roman" panose="02020603050405020304" pitchFamily="18" charset="0"/>
              </a:rPr>
              <a:t>2. Introduction</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MeetMate is an innovative AI-powered virtual meeting assistant designed to enhance workplace productivity by automating key meeting tasks. The system leverages state-of-the-art AI and NLP technologies to transcribe, summarize, translate, analyze, and interact with online meeting content, thereby reducing manual effort, improving clarity, and fostering better communication among participants.</a:t>
            </a:r>
          </a:p>
        </p:txBody>
      </p:sp>
    </p:spTree>
    <p:extLst>
      <p:ext uri="{BB962C8B-B14F-4D97-AF65-F5344CB8AC3E}">
        <p14:creationId xmlns:p14="http://schemas.microsoft.com/office/powerpoint/2010/main" val="2962128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822" y="722812"/>
            <a:ext cx="9023669" cy="5390605"/>
          </a:xfrm>
        </p:spPr>
        <p:txBody>
          <a:bodyPr>
            <a:normAutofit fontScale="92500" lnSpcReduction="20000"/>
          </a:bodyPr>
          <a:lstStyle/>
          <a:p>
            <a:pPr marL="0" indent="0" algn="just">
              <a:buNone/>
            </a:pPr>
            <a:r>
              <a:rPr lang="en-US" sz="1900" b="1" dirty="0">
                <a:latin typeface="Times New Roman" panose="02020603050405020304" pitchFamily="18" charset="0"/>
                <a:cs typeface="Times New Roman" panose="02020603050405020304" pitchFamily="18" charset="0"/>
              </a:rPr>
              <a:t>3.Literature Review</a:t>
            </a:r>
            <a:endParaRPr lang="en-US" sz="1900" dirty="0">
              <a:latin typeface="Times New Roman" panose="02020603050405020304" pitchFamily="18" charset="0"/>
              <a:cs typeface="Times New Roman" panose="02020603050405020304" pitchFamily="18" charset="0"/>
            </a:endParaRPr>
          </a:p>
          <a:p>
            <a:pPr marL="0" indent="0" algn="just">
              <a:buNone/>
            </a:pPr>
            <a:r>
              <a:rPr lang="en-US" sz="1900" dirty="0">
                <a:latin typeface="Times New Roman" panose="02020603050405020304" pitchFamily="18" charset="0"/>
                <a:cs typeface="Times New Roman" panose="02020603050405020304" pitchFamily="18" charset="0"/>
              </a:rPr>
              <a:t>The development of an intelligent meeting assistant like MeetMate involves an interdisciplinary blend of speech processing, natural language understanding, and human-computer interaction. This review explores the foundational and recent advancements in the areas of speech recognition, text summarization, question answering, translation, action extraction, and sentiment analysis.</a:t>
            </a:r>
          </a:p>
          <a:p>
            <a:pPr marL="0" indent="0" algn="just">
              <a:buNone/>
            </a:pPr>
            <a:r>
              <a:rPr lang="en-US" sz="1900" dirty="0">
                <a:latin typeface="Times New Roman" panose="02020603050405020304" pitchFamily="18" charset="0"/>
                <a:cs typeface="Times New Roman" panose="02020603050405020304" pitchFamily="18" charset="0"/>
              </a:rPr>
              <a:t> </a:t>
            </a:r>
          </a:p>
          <a:p>
            <a:pPr marL="0" indent="0" algn="just">
              <a:buNone/>
            </a:pPr>
            <a:r>
              <a:rPr lang="en-US" sz="1900" b="1" dirty="0">
                <a:latin typeface="Times New Roman" panose="02020603050405020304" pitchFamily="18" charset="0"/>
                <a:cs typeface="Times New Roman" panose="02020603050405020304" pitchFamily="18" charset="0"/>
              </a:rPr>
              <a:t>3.1 Automatic Speech Recognition (ASR)</a:t>
            </a:r>
            <a:endParaRPr lang="en-US" sz="1900" dirty="0">
              <a:latin typeface="Times New Roman" panose="02020603050405020304" pitchFamily="18" charset="0"/>
              <a:cs typeface="Times New Roman" panose="02020603050405020304" pitchFamily="18" charset="0"/>
            </a:endParaRPr>
          </a:p>
          <a:p>
            <a:pPr marL="0" indent="0" algn="just">
              <a:buNone/>
            </a:pPr>
            <a:r>
              <a:rPr lang="en-US" sz="1900" dirty="0">
                <a:latin typeface="Times New Roman" panose="02020603050405020304" pitchFamily="18" charset="0"/>
                <a:cs typeface="Times New Roman" panose="02020603050405020304" pitchFamily="18" charset="0"/>
              </a:rPr>
              <a:t>Automatic Speech Recognition converts spoken language into text, forming the foundation for further NLP tasks in meeting assistants. Widely-used ASR models include:</a:t>
            </a:r>
          </a:p>
          <a:p>
            <a:pPr marL="0" lvl="0" indent="0" algn="just">
              <a:buNone/>
            </a:pPr>
            <a:r>
              <a:rPr lang="en-US" sz="1900" b="1" dirty="0">
                <a:latin typeface="Times New Roman" panose="02020603050405020304" pitchFamily="18" charset="0"/>
                <a:cs typeface="Times New Roman" panose="02020603050405020304" pitchFamily="18" charset="0"/>
              </a:rPr>
              <a:t>Whisper by OpenAI (2022):</a:t>
            </a:r>
            <a:r>
              <a:rPr lang="en-US" sz="1900" dirty="0">
                <a:latin typeface="Times New Roman" panose="02020603050405020304" pitchFamily="18" charset="0"/>
                <a:cs typeface="Times New Roman" panose="02020603050405020304" pitchFamily="18" charset="0"/>
              </a:rPr>
              <a:t> A multilingual, multitask ASR system trained on 680,000 hours of diverse audio. It shows robustness across accents and noisy environments [1].</a:t>
            </a:r>
          </a:p>
          <a:p>
            <a:pPr marL="0" lvl="0" indent="0" algn="just">
              <a:buNone/>
            </a:pPr>
            <a:r>
              <a:rPr lang="en-US" sz="1900" b="1" dirty="0">
                <a:latin typeface="Times New Roman" panose="02020603050405020304" pitchFamily="18" charset="0"/>
                <a:cs typeface="Times New Roman" panose="02020603050405020304" pitchFamily="18" charset="0"/>
              </a:rPr>
              <a:t>Google Speech-to-Text API:</a:t>
            </a:r>
            <a:r>
              <a:rPr lang="en-US" sz="1900" dirty="0">
                <a:latin typeface="Times New Roman" panose="02020603050405020304" pitchFamily="18" charset="0"/>
                <a:cs typeface="Times New Roman" panose="02020603050405020304" pitchFamily="18" charset="0"/>
              </a:rPr>
              <a:t> Offers real-time transcription with high accuracy, leveraging Google’s extensive data and models [2].</a:t>
            </a:r>
          </a:p>
          <a:p>
            <a:pPr marL="0" lvl="0" indent="0" algn="just">
              <a:buNone/>
            </a:pPr>
            <a:r>
              <a:rPr lang="en-US" sz="1900" b="1" dirty="0">
                <a:latin typeface="Times New Roman" panose="02020603050405020304" pitchFamily="18" charset="0"/>
                <a:cs typeface="Times New Roman" panose="02020603050405020304" pitchFamily="18" charset="0"/>
              </a:rPr>
              <a:t>CMU Sphinx &amp; Kaldi:</a:t>
            </a:r>
            <a:r>
              <a:rPr lang="en-US" sz="1900" dirty="0">
                <a:latin typeface="Times New Roman" panose="02020603050405020304" pitchFamily="18" charset="0"/>
                <a:cs typeface="Times New Roman" panose="02020603050405020304" pitchFamily="18" charset="0"/>
              </a:rPr>
              <a:t> Earlier toolkits used in academic research, though less popular for modern deep-learning-based applications.</a:t>
            </a:r>
          </a:p>
          <a:p>
            <a:pPr marL="0" indent="0" algn="just">
              <a:buNone/>
            </a:pPr>
            <a:r>
              <a:rPr lang="en-US" sz="1900" dirty="0">
                <a:latin typeface="Times New Roman" panose="02020603050405020304" pitchFamily="18" charset="0"/>
                <a:cs typeface="Times New Roman" panose="02020603050405020304" pitchFamily="18" charset="0"/>
              </a:rPr>
              <a:t>The accuracy of transcription directly impacts the quality of summarization and Q&amp;A, making ASR a critical component</a:t>
            </a:r>
            <a:r>
              <a:rPr lang="en-US" dirty="0"/>
              <a:t>.</a:t>
            </a:r>
          </a:p>
          <a:p>
            <a:endParaRPr lang="en-US" dirty="0"/>
          </a:p>
        </p:txBody>
      </p:sp>
    </p:spTree>
    <p:extLst>
      <p:ext uri="{BB962C8B-B14F-4D97-AF65-F5344CB8AC3E}">
        <p14:creationId xmlns:p14="http://schemas.microsoft.com/office/powerpoint/2010/main" val="548555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14446" y="1558834"/>
            <a:ext cx="9049793" cy="3744686"/>
          </a:xfrm>
        </p:spPr>
        <p:txBody>
          <a:bodyPr/>
          <a:lstStyle/>
          <a:p>
            <a:pPr marL="0" indent="0" algn="just">
              <a:buNone/>
            </a:pPr>
            <a:r>
              <a:rPr lang="en-US" b="1" dirty="0">
                <a:latin typeface="Times New Roman" panose="02020603050405020304" pitchFamily="18" charset="0"/>
                <a:cs typeface="Times New Roman" panose="02020603050405020304" pitchFamily="18" charset="0"/>
              </a:rPr>
              <a:t>3.2Text Summarization</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Text summarization in meeting contexts aims to extract key points from long transcripts:</a:t>
            </a:r>
          </a:p>
          <a:p>
            <a:pPr marL="0" lvl="0" indent="0" algn="just">
              <a:buNone/>
            </a:pPr>
            <a:r>
              <a:rPr lang="en-US" b="1" dirty="0">
                <a:latin typeface="Times New Roman" panose="02020603050405020304" pitchFamily="18" charset="0"/>
                <a:cs typeface="Times New Roman" panose="02020603050405020304" pitchFamily="18" charset="0"/>
              </a:rPr>
              <a:t>Abstractive Summarization </a:t>
            </a:r>
            <a:r>
              <a:rPr lang="en-US" b="1" dirty="0" smtClean="0">
                <a:latin typeface="Times New Roman" panose="02020603050405020304" pitchFamily="18" charset="0"/>
                <a:cs typeface="Times New Roman" panose="02020603050405020304" pitchFamily="18" charset="0"/>
              </a:rPr>
              <a:t>Models:</a:t>
            </a:r>
            <a:endParaRPr lang="en-US" dirty="0">
              <a:latin typeface="Times New Roman" panose="02020603050405020304" pitchFamily="18" charset="0"/>
              <a:cs typeface="Times New Roman" panose="02020603050405020304" pitchFamily="18" charset="0"/>
            </a:endParaRPr>
          </a:p>
          <a:p>
            <a:pPr marL="0" lvl="0" indent="0" algn="just">
              <a:buNone/>
            </a:pPr>
            <a:r>
              <a:rPr lang="en-US" b="1" dirty="0" smtClean="0">
                <a:latin typeface="Times New Roman" panose="02020603050405020304" pitchFamily="18" charset="0"/>
                <a:cs typeface="Times New Roman" panose="02020603050405020304" pitchFamily="18" charset="0"/>
              </a:rPr>
              <a:t>BART </a:t>
            </a:r>
            <a:r>
              <a:rPr lang="en-US" b="1" dirty="0">
                <a:latin typeface="Times New Roman" panose="02020603050405020304" pitchFamily="18" charset="0"/>
                <a:cs typeface="Times New Roman" panose="02020603050405020304" pitchFamily="18" charset="0"/>
              </a:rPr>
              <a:t>(Lewis et al., 2020)</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T5 (Raffel et al., 2020)</a:t>
            </a:r>
            <a:r>
              <a:rPr lang="en-US" dirty="0">
                <a:latin typeface="Times New Roman" panose="02020603050405020304" pitchFamily="18" charset="0"/>
                <a:cs typeface="Times New Roman" panose="02020603050405020304" pitchFamily="18" charset="0"/>
              </a:rPr>
              <a:t> are transformer-based models pre-trained on text infilling and translation tasks, achieving state-of-the-art performance on summarization benchmarks like CNN/</a:t>
            </a:r>
            <a:r>
              <a:rPr lang="en-US" dirty="0" err="1">
                <a:latin typeface="Times New Roman" panose="02020603050405020304" pitchFamily="18" charset="0"/>
                <a:cs typeface="Times New Roman" panose="02020603050405020304" pitchFamily="18" charset="0"/>
              </a:rPr>
              <a:t>DailyMail</a:t>
            </a:r>
            <a:r>
              <a:rPr lang="en-US" dirty="0">
                <a:latin typeface="Times New Roman" panose="02020603050405020304" pitchFamily="18" charset="0"/>
                <a:cs typeface="Times New Roman" panose="02020603050405020304" pitchFamily="18" charset="0"/>
              </a:rPr>
              <a:t> [3][4</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lvl="0" indent="0" algn="just">
              <a:buNone/>
            </a:pPr>
            <a:r>
              <a:rPr lang="en-US" b="1" dirty="0" smtClean="0">
                <a:latin typeface="Times New Roman" panose="02020603050405020304" pitchFamily="18" charset="0"/>
                <a:cs typeface="Times New Roman" panose="02020603050405020304" pitchFamily="18" charset="0"/>
              </a:rPr>
              <a:t>PEGASUS </a:t>
            </a:r>
            <a:r>
              <a:rPr lang="en-US" b="1" dirty="0">
                <a:latin typeface="Times New Roman" panose="02020603050405020304" pitchFamily="18" charset="0"/>
                <a:cs typeface="Times New Roman" panose="02020603050405020304" pitchFamily="18" charset="0"/>
              </a:rPr>
              <a:t>(Zhang et al., 2020)</a:t>
            </a:r>
            <a:r>
              <a:rPr lang="en-US" dirty="0">
                <a:latin typeface="Times New Roman" panose="02020603050405020304" pitchFamily="18" charset="0"/>
                <a:cs typeface="Times New Roman" panose="02020603050405020304" pitchFamily="18" charset="0"/>
              </a:rPr>
              <a:t> is specially designed for abstractive summarization, using gap-sentence generation for pretraining.</a:t>
            </a:r>
          </a:p>
          <a:p>
            <a:pPr marL="0" indent="0" algn="just">
              <a:buNone/>
            </a:pPr>
            <a:r>
              <a:rPr lang="en-US" dirty="0">
                <a:latin typeface="Times New Roman" panose="02020603050405020304" pitchFamily="18" charset="0"/>
                <a:cs typeface="Times New Roman" panose="02020603050405020304" pitchFamily="18" charset="0"/>
              </a:rPr>
              <a:t>These models are fine-tuned on large summarization corpora, enabling them to produce fluent, concise summaries of complex dialogues.</a:t>
            </a:r>
          </a:p>
          <a:p>
            <a:endParaRPr lang="en-US" dirty="0"/>
          </a:p>
        </p:txBody>
      </p:sp>
    </p:spTree>
    <p:extLst>
      <p:ext uri="{BB962C8B-B14F-4D97-AF65-F5344CB8AC3E}">
        <p14:creationId xmlns:p14="http://schemas.microsoft.com/office/powerpoint/2010/main" val="145197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3005" y="513806"/>
            <a:ext cx="8893040" cy="5730240"/>
          </a:xfrm>
        </p:spPr>
        <p:txBody>
          <a:bodyPr>
            <a:normAutofit lnSpcReduction="10000"/>
          </a:bodyPr>
          <a:lstStyle/>
          <a:p>
            <a:pPr marL="0" indent="0" algn="just">
              <a:buNone/>
            </a:pPr>
            <a:r>
              <a:rPr lang="en-US" b="1" dirty="0">
                <a:latin typeface="Times New Roman" panose="02020603050405020304" pitchFamily="18" charset="0"/>
                <a:cs typeface="Times New Roman" panose="02020603050405020304" pitchFamily="18" charset="0"/>
              </a:rPr>
              <a:t>3.3 Question Answering (Q&amp;A)</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Contextual question answering allows users to extract specific information from a transcript:</a:t>
            </a:r>
          </a:p>
          <a:p>
            <a:pPr marL="0" lvl="0" indent="0" algn="just">
              <a:buNone/>
            </a:pPr>
            <a:r>
              <a:rPr lang="en-US" b="1" dirty="0">
                <a:latin typeface="Times New Roman" panose="02020603050405020304" pitchFamily="18" charset="0"/>
                <a:cs typeface="Times New Roman" panose="02020603050405020304" pitchFamily="18" charset="0"/>
              </a:rPr>
              <a:t>BERT-QA (Devlin et al., 2018)</a:t>
            </a:r>
            <a:r>
              <a:rPr lang="en-US" dirty="0">
                <a:latin typeface="Times New Roman" panose="02020603050405020304" pitchFamily="18" charset="0"/>
                <a:cs typeface="Times New Roman" panose="02020603050405020304" pitchFamily="18" charset="0"/>
              </a:rPr>
              <a:t>: Fine-tuned on the </a:t>
            </a:r>
            <a:r>
              <a:rPr lang="en-US" dirty="0" err="1">
                <a:latin typeface="Times New Roman" panose="02020603050405020304" pitchFamily="18" charset="0"/>
                <a:cs typeface="Times New Roman" panose="02020603050405020304" pitchFamily="18" charset="0"/>
              </a:rPr>
              <a:t>SQuAD</a:t>
            </a:r>
            <a:r>
              <a:rPr lang="en-US" dirty="0">
                <a:latin typeface="Times New Roman" panose="02020603050405020304" pitchFamily="18" charset="0"/>
                <a:cs typeface="Times New Roman" panose="02020603050405020304" pitchFamily="18" charset="0"/>
              </a:rPr>
              <a:t> dataset, BERT can answer questions by identifying relevant spans within a document. It has been foundational in building </a:t>
            </a:r>
            <a:r>
              <a:rPr lang="en-US" dirty="0" err="1">
                <a:latin typeface="Times New Roman" panose="02020603050405020304" pitchFamily="18" charset="0"/>
                <a:cs typeface="Times New Roman" panose="02020603050405020304" pitchFamily="18" charset="0"/>
              </a:rPr>
              <a:t>chatbots</a:t>
            </a:r>
            <a:r>
              <a:rPr lang="en-US" dirty="0">
                <a:latin typeface="Times New Roman" panose="02020603050405020304" pitchFamily="18" charset="0"/>
                <a:cs typeface="Times New Roman" panose="02020603050405020304" pitchFamily="18" charset="0"/>
              </a:rPr>
              <a:t> and QA systems over static texts [5].</a:t>
            </a:r>
          </a:p>
          <a:p>
            <a:pPr marL="0" lvl="0" indent="0" algn="just">
              <a:buNone/>
            </a:pPr>
            <a:r>
              <a:rPr lang="en-US" b="1" dirty="0" err="1">
                <a:latin typeface="Times New Roman" panose="02020603050405020304" pitchFamily="18" charset="0"/>
                <a:cs typeface="Times New Roman" panose="02020603050405020304" pitchFamily="18" charset="0"/>
              </a:rPr>
              <a:t>DistilBERT</a:t>
            </a:r>
            <a:r>
              <a:rPr lang="en-US" b="1" dirty="0">
                <a:latin typeface="Times New Roman" panose="02020603050405020304" pitchFamily="18" charset="0"/>
                <a:cs typeface="Times New Roman" panose="02020603050405020304" pitchFamily="18" charset="0"/>
              </a:rPr>
              <a:t> and RoBERTa</a:t>
            </a:r>
            <a:r>
              <a:rPr lang="en-US" dirty="0">
                <a:latin typeface="Times New Roman" panose="02020603050405020304" pitchFamily="18" charset="0"/>
                <a:cs typeface="Times New Roman" panose="02020603050405020304" pitchFamily="18" charset="0"/>
              </a:rPr>
              <a:t>: Lighter and faster alternatives to BERT, offering nearly equivalent accuracy for real-time applications.</a:t>
            </a:r>
          </a:p>
          <a:p>
            <a:pPr marL="0" indent="0" algn="just">
              <a:buNone/>
            </a:pPr>
            <a:r>
              <a:rPr lang="en-US" dirty="0">
                <a:latin typeface="Times New Roman" panose="02020603050405020304" pitchFamily="18" charset="0"/>
                <a:cs typeface="Times New Roman" panose="02020603050405020304" pitchFamily="18" charset="0"/>
              </a:rPr>
              <a:t>These models allow MeetMate to function as an interactive assistant capable of on-demand querying of past meeting content</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a:latin typeface="Times New Roman" panose="02020603050405020304" pitchFamily="18" charset="0"/>
                <a:cs typeface="Times New Roman" panose="02020603050405020304" pitchFamily="18" charset="0"/>
              </a:rPr>
              <a:t>3.4 Translation and Accessibility</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Making summaries multilingual and accessible is vital for global and inclusive communication.</a:t>
            </a:r>
          </a:p>
          <a:p>
            <a:pPr marL="0" lvl="0" indent="0" algn="just">
              <a:buNone/>
            </a:pPr>
            <a:r>
              <a:rPr lang="en-US" b="1" dirty="0">
                <a:latin typeface="Times New Roman" panose="02020603050405020304" pitchFamily="18" charset="0"/>
                <a:cs typeface="Times New Roman" panose="02020603050405020304" pitchFamily="18" charset="0"/>
              </a:rPr>
              <a:t>Google Translate API</a:t>
            </a:r>
            <a:r>
              <a:rPr lang="en-US" dirty="0">
                <a:latin typeface="Times New Roman" panose="02020603050405020304" pitchFamily="18" charset="0"/>
                <a:cs typeface="Times New Roman" panose="02020603050405020304" pitchFamily="18" charset="0"/>
              </a:rPr>
              <a:t>: One of the most widely used APIs for real-time, multi-language translation, supporting over 100 languages [6].</a:t>
            </a:r>
          </a:p>
          <a:p>
            <a:pPr marL="0" lvl="0" indent="0" algn="just">
              <a:buNone/>
            </a:pPr>
            <a:r>
              <a:rPr lang="en-US" b="1" dirty="0">
                <a:latin typeface="Times New Roman" panose="02020603050405020304" pitchFamily="18" charset="0"/>
                <a:cs typeface="Times New Roman" panose="02020603050405020304" pitchFamily="18" charset="0"/>
              </a:rPr>
              <a:t>gTTS (Google Text-to-Speech)</a:t>
            </a:r>
            <a:r>
              <a:rPr lang="en-US" dirty="0">
                <a:latin typeface="Times New Roman" panose="02020603050405020304" pitchFamily="18" charset="0"/>
                <a:cs typeface="Times New Roman" panose="02020603050405020304" pitchFamily="18" charset="0"/>
              </a:rPr>
              <a:t>: Converts textual summaries into spoken audio, aiding visually impaired users and enhancing accessibility.</a:t>
            </a:r>
          </a:p>
          <a:p>
            <a:pPr marL="0" indent="0" algn="just">
              <a:buNone/>
            </a:pPr>
            <a:r>
              <a:rPr lang="en-US" dirty="0">
                <a:latin typeface="Times New Roman" panose="02020603050405020304" pitchFamily="18" charset="0"/>
                <a:cs typeface="Times New Roman" panose="02020603050405020304" pitchFamily="18" charset="0"/>
              </a:rPr>
              <a:t>Recent work in multilingual NLP (mBART, mT5) has improved translation accuracy for low-resource languages like Tamil and Hindi.</a:t>
            </a:r>
          </a:p>
          <a:p>
            <a:endParaRPr lang="en-US" dirty="0"/>
          </a:p>
          <a:p>
            <a:endParaRPr lang="en-US" dirty="0"/>
          </a:p>
        </p:txBody>
      </p:sp>
    </p:spTree>
    <p:extLst>
      <p:ext uri="{BB962C8B-B14F-4D97-AF65-F5344CB8AC3E}">
        <p14:creationId xmlns:p14="http://schemas.microsoft.com/office/powerpoint/2010/main" val="1785892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1384" y="709749"/>
            <a:ext cx="8945290" cy="5547360"/>
          </a:xfrm>
        </p:spPr>
        <p:txBody>
          <a:bodyPr>
            <a:normAutofit lnSpcReduction="10000"/>
          </a:bodyPr>
          <a:lstStyle/>
          <a:p>
            <a:pPr marL="0" indent="0" algn="just">
              <a:buNone/>
            </a:pPr>
            <a:r>
              <a:rPr lang="en-US" b="1" dirty="0">
                <a:latin typeface="Times New Roman" panose="02020603050405020304" pitchFamily="18" charset="0"/>
                <a:cs typeface="Times New Roman" panose="02020603050405020304" pitchFamily="18" charset="0"/>
              </a:rPr>
              <a:t>3.5 Action Item Extraction</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Identifying and assigning tasks from meetings is an active research area in dialogue analysis:</a:t>
            </a:r>
          </a:p>
          <a:p>
            <a:pPr marL="0" lvl="0" indent="0" algn="just">
              <a:buNone/>
            </a:pPr>
            <a:r>
              <a:rPr lang="en-US" b="1" dirty="0">
                <a:latin typeface="Times New Roman" panose="02020603050405020304" pitchFamily="18" charset="0"/>
                <a:cs typeface="Times New Roman" panose="02020603050405020304" pitchFamily="18" charset="0"/>
              </a:rPr>
              <a:t>Named Entity Recognition (NER)</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Dependency Parsing</a:t>
            </a:r>
            <a:r>
              <a:rPr lang="en-US" dirty="0">
                <a:latin typeface="Times New Roman" panose="02020603050405020304" pitchFamily="18" charset="0"/>
                <a:cs typeface="Times New Roman" panose="02020603050405020304" pitchFamily="18" charset="0"/>
              </a:rPr>
              <a:t> can identify people, dates, and verbs to extract actionable tasks.</a:t>
            </a:r>
          </a:p>
          <a:p>
            <a:pPr marL="0" lvl="0" indent="0" algn="just">
              <a:buNone/>
            </a:pPr>
            <a:r>
              <a:rPr lang="en-US" b="1" dirty="0">
                <a:latin typeface="Times New Roman" panose="02020603050405020304" pitchFamily="18" charset="0"/>
                <a:cs typeface="Times New Roman" panose="02020603050405020304" pitchFamily="18" charset="0"/>
              </a:rPr>
              <a:t>Task-oriented Dialogue Systems</a:t>
            </a:r>
            <a:r>
              <a:rPr lang="en-US" dirty="0">
                <a:latin typeface="Times New Roman" panose="02020603050405020304" pitchFamily="18" charset="0"/>
                <a:cs typeface="Times New Roman" panose="02020603050405020304" pitchFamily="18" charset="0"/>
              </a:rPr>
              <a:t> (Chen et al., 2019) show how intent recognition and slot filling can be applied to detect decisions and commitments from dialogues [7].</a:t>
            </a:r>
          </a:p>
          <a:p>
            <a:pPr marL="0" indent="0" algn="just">
              <a:buNone/>
            </a:pPr>
            <a:r>
              <a:rPr lang="en-US" dirty="0">
                <a:latin typeface="Times New Roman" panose="02020603050405020304" pitchFamily="18" charset="0"/>
                <a:cs typeface="Times New Roman" panose="02020603050405020304" pitchFamily="18" charset="0"/>
              </a:rPr>
              <a:t>Combining rule-based and model-based methods can increase the precision of task extraction.</a:t>
            </a:r>
          </a:p>
          <a:p>
            <a:pPr marL="0" indent="0" algn="just">
              <a:buNone/>
            </a:pPr>
            <a:r>
              <a:rPr lang="en-US" dirty="0">
                <a:latin typeface="Times New Roman" panose="02020603050405020304" pitchFamily="18" charset="0"/>
                <a:cs typeface="Times New Roman" panose="02020603050405020304" pitchFamily="18" charset="0"/>
              </a:rPr>
              <a:t> </a:t>
            </a:r>
          </a:p>
          <a:p>
            <a:pPr marL="0" indent="0" algn="just">
              <a:buNone/>
            </a:pPr>
            <a:r>
              <a:rPr lang="en-US" b="1" dirty="0">
                <a:latin typeface="Times New Roman" panose="02020603050405020304" pitchFamily="18" charset="0"/>
                <a:cs typeface="Times New Roman" panose="02020603050405020304" pitchFamily="18" charset="0"/>
              </a:rPr>
              <a:t>3.6 Sentiment Analysis</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Sentiment detection in meetings can uncover emotions and engagement levels:</a:t>
            </a:r>
          </a:p>
          <a:p>
            <a:pPr marL="0" lvl="0" indent="0" algn="just">
              <a:buNone/>
            </a:pPr>
            <a:r>
              <a:rPr lang="en-US" b="1" dirty="0">
                <a:latin typeface="Times New Roman" panose="02020603050405020304" pitchFamily="18" charset="0"/>
                <a:cs typeface="Times New Roman" panose="02020603050405020304" pitchFamily="18" charset="0"/>
              </a:rPr>
              <a:t>VADER (</a:t>
            </a:r>
            <a:r>
              <a:rPr lang="en-US" b="1" dirty="0" err="1">
                <a:latin typeface="Times New Roman" panose="02020603050405020304" pitchFamily="18" charset="0"/>
                <a:cs typeface="Times New Roman" panose="02020603050405020304" pitchFamily="18" charset="0"/>
              </a:rPr>
              <a:t>Hutto</a:t>
            </a:r>
            <a:r>
              <a:rPr lang="en-US" b="1" dirty="0">
                <a:latin typeface="Times New Roman" panose="02020603050405020304" pitchFamily="18" charset="0"/>
                <a:cs typeface="Times New Roman" panose="02020603050405020304" pitchFamily="18" charset="0"/>
              </a:rPr>
              <a:t> &amp; Gilbert, 2014)</a:t>
            </a:r>
            <a:r>
              <a:rPr lang="en-US" dirty="0">
                <a:latin typeface="Times New Roman" panose="02020603050405020304" pitchFamily="18" charset="0"/>
                <a:cs typeface="Times New Roman" panose="02020603050405020304" pitchFamily="18" charset="0"/>
              </a:rPr>
              <a:t>: A lexicon-based sentiment analysis tool fine-tuned for social media text but applicable to short dialogues.</a:t>
            </a:r>
          </a:p>
          <a:p>
            <a:pPr marL="0" lvl="0" indent="0" algn="just">
              <a:buNone/>
            </a:pPr>
            <a:r>
              <a:rPr lang="en-US" b="1" dirty="0">
                <a:latin typeface="Times New Roman" panose="02020603050405020304" pitchFamily="18" charset="0"/>
                <a:cs typeface="Times New Roman" panose="02020603050405020304" pitchFamily="18" charset="0"/>
              </a:rPr>
              <a:t>BERT-based Sentiment Models</a:t>
            </a:r>
            <a:r>
              <a:rPr lang="en-US" dirty="0">
                <a:latin typeface="Times New Roman" panose="02020603050405020304" pitchFamily="18" charset="0"/>
                <a:cs typeface="Times New Roman" panose="02020603050405020304" pitchFamily="18" charset="0"/>
              </a:rPr>
              <a:t>: Offer contextual sentiment understanding, detecting subtle emotional tones in speech.</a:t>
            </a:r>
          </a:p>
          <a:p>
            <a:pPr marL="0" indent="0" algn="just">
              <a:buNone/>
            </a:pPr>
            <a:r>
              <a:rPr lang="en-US" dirty="0">
                <a:latin typeface="Times New Roman" panose="02020603050405020304" pitchFamily="18" charset="0"/>
                <a:cs typeface="Times New Roman" panose="02020603050405020304" pitchFamily="18" charset="0"/>
              </a:rPr>
              <a:t>Understanding sentiment can help team leaders assess the atmosphere of a meeting or detect frustration/conflict.</a:t>
            </a:r>
          </a:p>
          <a:p>
            <a:endParaRPr lang="en-US" dirty="0"/>
          </a:p>
        </p:txBody>
      </p:sp>
    </p:spTree>
    <p:extLst>
      <p:ext uri="{BB962C8B-B14F-4D97-AF65-F5344CB8AC3E}">
        <p14:creationId xmlns:p14="http://schemas.microsoft.com/office/powerpoint/2010/main" val="114368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0755" y="487679"/>
            <a:ext cx="9141234" cy="6174378"/>
          </a:xfrm>
        </p:spPr>
        <p:txBody>
          <a:bodyPr>
            <a:normAutofit fontScale="92500" lnSpcReduction="20000"/>
          </a:bodyPr>
          <a:lstStyle/>
          <a:p>
            <a:pPr marL="0" indent="0" algn="just">
              <a:buNone/>
            </a:pPr>
            <a:r>
              <a:rPr lang="en-US" sz="1900" b="1" dirty="0">
                <a:latin typeface="Times New Roman" panose="02020603050405020304" pitchFamily="18" charset="0"/>
                <a:cs typeface="Times New Roman" panose="02020603050405020304" pitchFamily="18" charset="0"/>
              </a:rPr>
              <a:t>3.7 Clustering and Topic Modeling</a:t>
            </a:r>
            <a:endParaRPr lang="en-US" sz="1900" dirty="0">
              <a:latin typeface="Times New Roman" panose="02020603050405020304" pitchFamily="18" charset="0"/>
              <a:cs typeface="Times New Roman" panose="02020603050405020304" pitchFamily="18" charset="0"/>
            </a:endParaRPr>
          </a:p>
          <a:p>
            <a:pPr marL="0" indent="0" algn="just">
              <a:buNone/>
            </a:pPr>
            <a:r>
              <a:rPr lang="en-US" sz="1900" dirty="0">
                <a:latin typeface="Times New Roman" panose="02020603050405020304" pitchFamily="18" charset="0"/>
                <a:cs typeface="Times New Roman" panose="02020603050405020304" pitchFamily="18" charset="0"/>
              </a:rPr>
              <a:t>To segment and organize meeting conversations, topic modeling and clustering are </a:t>
            </a:r>
            <a:r>
              <a:rPr lang="en-US" sz="1900" dirty="0" smtClean="0">
                <a:latin typeface="Times New Roman" panose="02020603050405020304" pitchFamily="18" charset="0"/>
                <a:cs typeface="Times New Roman" panose="02020603050405020304" pitchFamily="18" charset="0"/>
              </a:rPr>
              <a:t>used:</a:t>
            </a:r>
            <a:endParaRPr lang="en-US" sz="1900" dirty="0">
              <a:latin typeface="Times New Roman" panose="02020603050405020304" pitchFamily="18" charset="0"/>
              <a:cs typeface="Times New Roman" panose="02020603050405020304" pitchFamily="18" charset="0"/>
            </a:endParaRPr>
          </a:p>
          <a:p>
            <a:pPr marL="0" indent="0" algn="just">
              <a:buNone/>
            </a:pPr>
            <a:r>
              <a:rPr lang="en-US" sz="1900" b="1" dirty="0" err="1" smtClean="0">
                <a:latin typeface="Times New Roman" panose="02020603050405020304" pitchFamily="18" charset="0"/>
                <a:cs typeface="Times New Roman" panose="02020603050405020304" pitchFamily="18" charset="0"/>
              </a:rPr>
              <a:t>KMeans</a:t>
            </a:r>
            <a:r>
              <a:rPr lang="en-US" sz="1900" b="1" dirty="0" smtClean="0">
                <a:latin typeface="Times New Roman" panose="02020603050405020304" pitchFamily="18" charset="0"/>
                <a:cs typeface="Times New Roman" panose="02020603050405020304" pitchFamily="18" charset="0"/>
              </a:rPr>
              <a:t> </a:t>
            </a:r>
            <a:r>
              <a:rPr lang="en-US" sz="1900" b="1" dirty="0">
                <a:latin typeface="Times New Roman" panose="02020603050405020304" pitchFamily="18" charset="0"/>
                <a:cs typeface="Times New Roman" panose="02020603050405020304" pitchFamily="18" charset="0"/>
              </a:rPr>
              <a:t>&amp; Agglomerative Clustering</a:t>
            </a:r>
            <a:r>
              <a:rPr lang="en-US" sz="1900" dirty="0">
                <a:latin typeface="Times New Roman" panose="02020603050405020304" pitchFamily="18" charset="0"/>
                <a:cs typeface="Times New Roman" panose="02020603050405020304" pitchFamily="18" charset="0"/>
              </a:rPr>
              <a:t>: Applied to TF-IDF or sentence </a:t>
            </a:r>
            <a:r>
              <a:rPr lang="en-US" sz="1900" dirty="0" err="1">
                <a:latin typeface="Times New Roman" panose="02020603050405020304" pitchFamily="18" charset="0"/>
                <a:cs typeface="Times New Roman" panose="02020603050405020304" pitchFamily="18" charset="0"/>
              </a:rPr>
              <a:t>embeddings</a:t>
            </a:r>
            <a:r>
              <a:rPr lang="en-US" sz="1900" dirty="0">
                <a:latin typeface="Times New Roman" panose="02020603050405020304" pitchFamily="18" charset="0"/>
                <a:cs typeface="Times New Roman" panose="02020603050405020304" pitchFamily="18" charset="0"/>
              </a:rPr>
              <a:t> (e.g., using BERT or SBERT) to group similar sentences or topics.</a:t>
            </a:r>
          </a:p>
          <a:p>
            <a:pPr marL="0" lvl="0" indent="0" algn="just">
              <a:buNone/>
            </a:pPr>
            <a:r>
              <a:rPr lang="en-US" sz="1900" b="1" dirty="0">
                <a:latin typeface="Times New Roman" panose="02020603050405020304" pitchFamily="18" charset="0"/>
                <a:cs typeface="Times New Roman" panose="02020603050405020304" pitchFamily="18" charset="0"/>
              </a:rPr>
              <a:t>LDA (Latent </a:t>
            </a:r>
            <a:r>
              <a:rPr lang="en-US" sz="1900" b="1" dirty="0" err="1">
                <a:latin typeface="Times New Roman" panose="02020603050405020304" pitchFamily="18" charset="0"/>
                <a:cs typeface="Times New Roman" panose="02020603050405020304" pitchFamily="18" charset="0"/>
              </a:rPr>
              <a:t>Dirichlet</a:t>
            </a:r>
            <a:r>
              <a:rPr lang="en-US" sz="1900" b="1" dirty="0">
                <a:latin typeface="Times New Roman" panose="02020603050405020304" pitchFamily="18" charset="0"/>
                <a:cs typeface="Times New Roman" panose="02020603050405020304" pitchFamily="18" charset="0"/>
              </a:rPr>
              <a:t> Allocation)</a:t>
            </a:r>
            <a:r>
              <a:rPr lang="en-US" sz="1900" dirty="0">
                <a:latin typeface="Times New Roman" panose="02020603050405020304" pitchFamily="18" charset="0"/>
                <a:cs typeface="Times New Roman" panose="02020603050405020304" pitchFamily="18" charset="0"/>
              </a:rPr>
              <a:t>: A generative probabilistic model used for unsupervised topic extraction from documents [8].</a:t>
            </a:r>
          </a:p>
          <a:p>
            <a:pPr marL="0" indent="0" algn="just">
              <a:buNone/>
            </a:pPr>
            <a:r>
              <a:rPr lang="en-US" sz="1900" dirty="0">
                <a:latin typeface="Times New Roman" panose="02020603050405020304" pitchFamily="18" charset="0"/>
                <a:cs typeface="Times New Roman" panose="02020603050405020304" pitchFamily="18" charset="0"/>
              </a:rPr>
              <a:t> </a:t>
            </a:r>
            <a:r>
              <a:rPr lang="en-US" sz="1900" b="1" dirty="0" smtClean="0">
                <a:latin typeface="Times New Roman" panose="02020603050405020304" pitchFamily="18" charset="0"/>
                <a:cs typeface="Times New Roman" panose="02020603050405020304" pitchFamily="18" charset="0"/>
              </a:rPr>
              <a:t>4.1 </a:t>
            </a:r>
            <a:r>
              <a:rPr lang="en-US" sz="1900" b="1" dirty="0">
                <a:latin typeface="Times New Roman" panose="02020603050405020304" pitchFamily="18" charset="0"/>
                <a:cs typeface="Times New Roman" panose="02020603050405020304" pitchFamily="18" charset="0"/>
              </a:rPr>
              <a:t>Audio Capture and Speech Recognition</a:t>
            </a:r>
            <a:endParaRPr lang="en-US" sz="1900" dirty="0">
              <a:latin typeface="Times New Roman" panose="02020603050405020304" pitchFamily="18" charset="0"/>
              <a:cs typeface="Times New Roman" panose="02020603050405020304" pitchFamily="18" charset="0"/>
            </a:endParaRPr>
          </a:p>
          <a:p>
            <a:pPr marL="0" lvl="0" indent="0" algn="just">
              <a:buNone/>
            </a:pPr>
            <a:r>
              <a:rPr lang="en-US" sz="1900" b="1" dirty="0">
                <a:latin typeface="Times New Roman" panose="02020603050405020304" pitchFamily="18" charset="0"/>
                <a:cs typeface="Times New Roman" panose="02020603050405020304" pitchFamily="18" charset="0"/>
              </a:rPr>
              <a:t>Objective:</a:t>
            </a:r>
            <a:r>
              <a:rPr lang="en-US" sz="1900" dirty="0">
                <a:latin typeface="Times New Roman" panose="02020603050405020304" pitchFamily="18" charset="0"/>
                <a:cs typeface="Times New Roman" panose="02020603050405020304" pitchFamily="18" charset="0"/>
              </a:rPr>
              <a:t> Convert meeting speech into accurate, structured text.</a:t>
            </a:r>
          </a:p>
          <a:p>
            <a:pPr marL="0" lvl="0" indent="0" algn="just">
              <a:buNone/>
            </a:pPr>
            <a:r>
              <a:rPr lang="en-US" sz="1900" b="1" dirty="0">
                <a:latin typeface="Times New Roman" panose="02020603050405020304" pitchFamily="18" charset="0"/>
                <a:cs typeface="Times New Roman" panose="02020603050405020304" pitchFamily="18" charset="0"/>
              </a:rPr>
              <a:t>Method:</a:t>
            </a:r>
            <a:endParaRPr lang="en-US" sz="1900" dirty="0">
              <a:latin typeface="Times New Roman" panose="02020603050405020304" pitchFamily="18" charset="0"/>
              <a:cs typeface="Times New Roman" panose="02020603050405020304" pitchFamily="18" charset="0"/>
            </a:endParaRPr>
          </a:p>
          <a:p>
            <a:pPr marL="457200" lvl="1" indent="0" algn="just">
              <a:buNone/>
            </a:pPr>
            <a:r>
              <a:rPr lang="en-US" sz="1900" dirty="0">
                <a:latin typeface="Times New Roman" panose="02020603050405020304" pitchFamily="18" charset="0"/>
                <a:cs typeface="Times New Roman" panose="02020603050405020304" pitchFamily="18" charset="0"/>
              </a:rPr>
              <a:t>The system either connects to live meeting streams or processes uploaded audio files.</a:t>
            </a:r>
          </a:p>
          <a:p>
            <a:pPr marL="457200" lvl="1" indent="0" algn="just">
              <a:buNone/>
            </a:pPr>
            <a:r>
              <a:rPr lang="en-US" sz="1900" dirty="0">
                <a:latin typeface="Times New Roman" panose="02020603050405020304" pitchFamily="18" charset="0"/>
                <a:cs typeface="Times New Roman" panose="02020603050405020304" pitchFamily="18" charset="0"/>
              </a:rPr>
              <a:t>Speech is transcribed using deep learning-based Automatic Speech Recognition (ASR) models.</a:t>
            </a:r>
          </a:p>
          <a:p>
            <a:pPr marL="0" indent="0" algn="just">
              <a:buNone/>
            </a:pPr>
            <a:r>
              <a:rPr lang="en-US" sz="1900" dirty="0">
                <a:latin typeface="Times New Roman" panose="02020603050405020304" pitchFamily="18" charset="0"/>
                <a:cs typeface="Times New Roman" panose="02020603050405020304" pitchFamily="18" charset="0"/>
              </a:rPr>
              <a:t> </a:t>
            </a:r>
          </a:p>
          <a:p>
            <a:pPr marL="0" indent="0" algn="just">
              <a:buNone/>
            </a:pPr>
            <a:r>
              <a:rPr lang="en-US" sz="1900" b="1" dirty="0">
                <a:latin typeface="Times New Roman" panose="02020603050405020304" pitchFamily="18" charset="0"/>
                <a:cs typeface="Times New Roman" panose="02020603050405020304" pitchFamily="18" charset="0"/>
              </a:rPr>
              <a:t>4.2 Transcript Preprocessing</a:t>
            </a:r>
            <a:endParaRPr lang="en-US" sz="1900" dirty="0">
              <a:latin typeface="Times New Roman" panose="02020603050405020304" pitchFamily="18" charset="0"/>
              <a:cs typeface="Times New Roman" panose="02020603050405020304" pitchFamily="18" charset="0"/>
            </a:endParaRPr>
          </a:p>
          <a:p>
            <a:pPr marL="0" lvl="0" indent="0" algn="just">
              <a:buNone/>
            </a:pPr>
            <a:r>
              <a:rPr lang="en-US" sz="1900" b="1" dirty="0">
                <a:latin typeface="Times New Roman" panose="02020603050405020304" pitchFamily="18" charset="0"/>
                <a:cs typeface="Times New Roman" panose="02020603050405020304" pitchFamily="18" charset="0"/>
              </a:rPr>
              <a:t>Objective:</a:t>
            </a:r>
            <a:r>
              <a:rPr lang="en-US" sz="1900" dirty="0">
                <a:latin typeface="Times New Roman" panose="02020603050405020304" pitchFamily="18" charset="0"/>
                <a:cs typeface="Times New Roman" panose="02020603050405020304" pitchFamily="18" charset="0"/>
              </a:rPr>
              <a:t> Clean and prepare the transcript for analysis.</a:t>
            </a:r>
          </a:p>
          <a:p>
            <a:pPr marL="0" lvl="0" indent="0" algn="just">
              <a:buNone/>
            </a:pPr>
            <a:r>
              <a:rPr lang="en-US" sz="1900" b="1" dirty="0">
                <a:latin typeface="Times New Roman" panose="02020603050405020304" pitchFamily="18" charset="0"/>
                <a:cs typeface="Times New Roman" panose="02020603050405020304" pitchFamily="18" charset="0"/>
              </a:rPr>
              <a:t>Method:</a:t>
            </a:r>
            <a:endParaRPr lang="en-US" sz="1900" dirty="0">
              <a:latin typeface="Times New Roman" panose="02020603050405020304" pitchFamily="18" charset="0"/>
              <a:cs typeface="Times New Roman" panose="02020603050405020304" pitchFamily="18" charset="0"/>
            </a:endParaRPr>
          </a:p>
          <a:p>
            <a:pPr lvl="1" algn="just"/>
            <a:r>
              <a:rPr lang="en-US" sz="1900" dirty="0">
                <a:latin typeface="Times New Roman" panose="02020603050405020304" pitchFamily="18" charset="0"/>
                <a:cs typeface="Times New Roman" panose="02020603050405020304" pitchFamily="18" charset="0"/>
              </a:rPr>
              <a:t>Remove filler words and background noise.</a:t>
            </a:r>
          </a:p>
          <a:p>
            <a:pPr lvl="1" algn="just"/>
            <a:r>
              <a:rPr lang="en-US" sz="1900" dirty="0">
                <a:latin typeface="Times New Roman" panose="02020603050405020304" pitchFamily="18" charset="0"/>
                <a:cs typeface="Times New Roman" panose="02020603050405020304" pitchFamily="18" charset="0"/>
              </a:rPr>
              <a:t>Segment speech by speakers (speaker </a:t>
            </a:r>
            <a:r>
              <a:rPr lang="en-US" sz="1900" dirty="0" err="1">
                <a:latin typeface="Times New Roman" panose="02020603050405020304" pitchFamily="18" charset="0"/>
                <a:cs typeface="Times New Roman" panose="02020603050405020304" pitchFamily="18" charset="0"/>
              </a:rPr>
              <a:t>diarization</a:t>
            </a:r>
            <a:r>
              <a:rPr lang="en-US" sz="1900" dirty="0">
                <a:latin typeface="Times New Roman" panose="02020603050405020304" pitchFamily="18" charset="0"/>
                <a:cs typeface="Times New Roman" panose="02020603050405020304" pitchFamily="18" charset="0"/>
              </a:rPr>
              <a:t>) for accurate attribution.</a:t>
            </a:r>
          </a:p>
          <a:p>
            <a:pPr lvl="1" algn="just"/>
            <a:r>
              <a:rPr lang="en-US" sz="1900" dirty="0">
                <a:latin typeface="Times New Roman" panose="02020603050405020304" pitchFamily="18" charset="0"/>
                <a:cs typeface="Times New Roman" panose="02020603050405020304" pitchFamily="18" charset="0"/>
              </a:rPr>
              <a:t>Tokenize text for downstream NLP tasks.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64434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29</TotalTime>
  <Words>1264</Words>
  <Application>Microsoft Office PowerPoint</Application>
  <PresentationFormat>Widescreen</PresentationFormat>
  <Paragraphs>89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Times New Roman</vt:lpstr>
      <vt:lpstr>Wingdings 3</vt:lpstr>
      <vt:lpstr>Wisp</vt:lpstr>
      <vt:lpstr>            AI AGENT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AGENT</dc:title>
  <dc:creator>user</dc:creator>
  <cp:lastModifiedBy>user</cp:lastModifiedBy>
  <cp:revision>4</cp:revision>
  <dcterms:created xsi:type="dcterms:W3CDTF">2025-05-27T03:41:15Z</dcterms:created>
  <dcterms:modified xsi:type="dcterms:W3CDTF">2025-05-27T04:11:09Z</dcterms:modified>
</cp:coreProperties>
</file>