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8" r:id="rId7"/>
    <p:sldId id="307" r:id="rId8"/>
    <p:sldId id="313" r:id="rId9"/>
    <p:sldId id="314" r:id="rId10"/>
    <p:sldId id="308" r:id="rId11"/>
    <p:sldId id="315" r:id="rId12"/>
    <p:sldId id="316" r:id="rId13"/>
    <p:sldId id="318" r:id="rId14"/>
    <p:sldId id="320" r:id="rId15"/>
    <p:sldId id="321" r:id="rId16"/>
    <p:sldId id="322" r:id="rId17"/>
    <p:sldId id="323" r:id="rId18"/>
    <p:sldId id="324" r:id="rId19"/>
    <p:sldId id="310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DED"/>
    <a:srgbClr val="18478F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5" autoAdjust="0"/>
    <p:restoredTop sz="96314" autoAdjust="0"/>
  </p:normalViewPr>
  <p:slideViewPr>
    <p:cSldViewPr snapToGrid="0">
      <p:cViewPr varScale="1">
        <p:scale>
          <a:sx n="58" d="100"/>
          <a:sy n="58" d="100"/>
        </p:scale>
        <p:origin x="-72" y="-1428"/>
      </p:cViewPr>
      <p:guideLst>
        <p:guide orient="horz" pos="2173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4EDEE6A-9D62-4247-8CF9-7784EA346A5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045634E-706A-4B84-AA1C-111029EEAC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弧形 15"/>
          <p:cNvSpPr/>
          <p:nvPr userDrawn="1"/>
        </p:nvSpPr>
        <p:spPr>
          <a:xfrm rot="10800000">
            <a:off x="-969717" y="-2545081"/>
            <a:ext cx="14154634" cy="3338047"/>
          </a:xfrm>
          <a:prstGeom prst="arc">
            <a:avLst>
              <a:gd name="adj1" fmla="val 11282205"/>
              <a:gd name="adj2" fmla="val 21132520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131640" y="1038761"/>
            <a:ext cx="5925034" cy="2371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Open Sans" panose="020B0606030504020204" pitchFamily="34" charset="0"/>
              </a:rPr>
              <a:t>Summary and report of atmospheric simple creative work ppt template of microsomal Business ReportSummary and report</a:t>
            </a:r>
            <a:endParaRPr lang="pt-BR" altLang="zh-CN" sz="800" dirty="0">
              <a:solidFill>
                <a:schemeClr val="bg1">
                  <a:lumMod val="6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8" name="弧形 17"/>
          <p:cNvSpPr/>
          <p:nvPr userDrawn="1"/>
        </p:nvSpPr>
        <p:spPr>
          <a:xfrm rot="10800000">
            <a:off x="-969717" y="-6379029"/>
            <a:ext cx="14154634" cy="7111231"/>
          </a:xfrm>
          <a:prstGeom prst="arc">
            <a:avLst>
              <a:gd name="adj1" fmla="val 12701879"/>
              <a:gd name="adj2" fmla="val 1966925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6637610"/>
            <a:ext cx="12192000" cy="0"/>
          </a:xfrm>
          <a:prstGeom prst="line">
            <a:avLst/>
          </a:prstGeom>
          <a:ln w="12700">
            <a:solidFill>
              <a:srgbClr val="238DE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1397926" y="6553624"/>
            <a:ext cx="422628" cy="159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1"/>
          </a:gradFill>
          <a:ln>
            <a:noFill/>
          </a:ln>
          <a:effectLst>
            <a:outerShdw blurRad="762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9"/>
          <p:cNvSpPr txBox="1"/>
          <p:nvPr userDrawn="1"/>
        </p:nvSpPr>
        <p:spPr>
          <a:xfrm>
            <a:off x="11367964" y="6494619"/>
            <a:ext cx="493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000" smtClean="0">
                <a:solidFill>
                  <a:srgbClr val="F8F8F8"/>
                </a:solidFill>
                <a:latin typeface="+mj-ea"/>
                <a:ea typeface="+mj-ea"/>
              </a:rPr>
            </a:fld>
            <a:endParaRPr lang="zh-CN" altLang="en-US" sz="10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形 4"/>
          <p:cNvSpPr/>
          <p:nvPr/>
        </p:nvSpPr>
        <p:spPr>
          <a:xfrm rot="10800000">
            <a:off x="985089" y="-3859307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9506051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4529101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2741348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1824497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-774551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172118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065002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81804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弧形 13"/>
          <p:cNvSpPr/>
          <p:nvPr/>
        </p:nvSpPr>
        <p:spPr>
          <a:xfrm rot="10800000">
            <a:off x="-987274" y="2445378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弧形 14"/>
          <p:cNvSpPr/>
          <p:nvPr/>
        </p:nvSpPr>
        <p:spPr>
          <a:xfrm rot="10800000">
            <a:off x="-980924" y="3442444"/>
            <a:ext cx="14154634" cy="1030607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4601844"/>
            <a:ext cx="14154634" cy="90607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弧形 16"/>
          <p:cNvSpPr/>
          <p:nvPr/>
        </p:nvSpPr>
        <p:spPr>
          <a:xfrm rot="10800000" flipV="1">
            <a:off x="-901213" y="4682441"/>
            <a:ext cx="14154634" cy="2185043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弧形 17"/>
          <p:cNvSpPr/>
          <p:nvPr/>
        </p:nvSpPr>
        <p:spPr>
          <a:xfrm rot="10800000" flipV="1">
            <a:off x="-901213" y="4747685"/>
            <a:ext cx="14154634" cy="4148889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16718" y="2666769"/>
            <a:ext cx="475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6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在线考试系统</a:t>
            </a:r>
            <a:endParaRPr lang="zh-CN" altLang="zh-CN" sz="6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59566" y="1892313"/>
            <a:ext cx="48691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-15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ONLINE EXAMINATION</a:t>
            </a:r>
            <a:endParaRPr lang="en-US" altLang="zh-CN" sz="4400" spc="-150" dirty="0" smtClean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363831" y="4075593"/>
            <a:ext cx="1663408" cy="34014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cs typeface="+mn-ea"/>
                <a:sym typeface="+mn-lt"/>
              </a:rPr>
              <a:t>时间：</a:t>
            </a:r>
            <a:r>
              <a:rPr lang="en-US" altLang="zh-CN" sz="1100" dirty="0" smtClean="0">
                <a:cs typeface="+mn-ea"/>
                <a:sym typeface="+mn-lt"/>
              </a:rPr>
              <a:t>2022.9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154139" y="4075593"/>
            <a:ext cx="1663408" cy="34014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18478F"/>
                </a:solidFill>
                <a:cs typeface="+mn-ea"/>
                <a:sym typeface="+mn-lt"/>
              </a:rPr>
              <a:t>汇报人：</a:t>
            </a:r>
            <a:r>
              <a:rPr lang="en-US" altLang="zh-CN" sz="1100" dirty="0" smtClean="0">
                <a:solidFill>
                  <a:srgbClr val="18478F"/>
                </a:solidFill>
                <a:cs typeface="+mn-ea"/>
                <a:sym typeface="+mn-lt"/>
              </a:rPr>
              <a:t>XXX</a:t>
            </a:r>
            <a:endParaRPr lang="en-US" altLang="zh-CN" sz="1100" dirty="0" smtClean="0">
              <a:solidFill>
                <a:srgbClr val="18478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5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375E-6 -1.48148E-6 L -0.14362 -1.48148E-6 " pathEditMode="relative" rAng="0" ptsTypes="AA">
                                      <p:cBhvr>
                                        <p:cTn id="66" dur="1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375E-6 -1.48148E-6 L 0.14415 -1.48148E-6 " pathEditMode="relative" rAng="0" ptsTypes="AA">
                                      <p:cBhvr>
                                        <p:cTn id="68" dur="1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ldLvl="0" animBg="1"/>
      <p:bldP spid="16" grpId="0" animBg="1"/>
      <p:bldP spid="17" grpId="0" animBg="1"/>
      <p:bldP spid="18" grpId="0" animBg="1"/>
      <p:bldP spid="20" grpId="0"/>
      <p:bldP spid="22" grpId="0"/>
      <p:bldP spid="33" grpId="0" animBg="1"/>
      <p:bldP spid="33" grpId="1" animBg="1"/>
      <p:bldP spid="34" grpId="0" animBg="1"/>
      <p:bldP spid="3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2197943" y="3006238"/>
            <a:ext cx="2478486" cy="247848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499374" y="4615358"/>
            <a:ext cx="1830189" cy="2901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</a:bodyPr>
          <a:lstStyle/>
          <a:p>
            <a:pPr algn="ctr" defTabSz="108712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Group 32"/>
          <p:cNvGrpSpPr/>
          <p:nvPr/>
        </p:nvGrpSpPr>
        <p:grpSpPr>
          <a:xfrm>
            <a:off x="2975193" y="3480076"/>
            <a:ext cx="891977" cy="923274"/>
            <a:chOff x="1163293" y="4009909"/>
            <a:chExt cx="426779" cy="441753"/>
          </a:xfrm>
          <a:solidFill>
            <a:srgbClr val="0973DD"/>
          </a:solidFill>
        </p:grpSpPr>
        <p:sp>
          <p:nvSpPr>
            <p:cNvPr id="22" name="Freeform 129"/>
            <p:cNvSpPr/>
            <p:nvPr/>
          </p:nvSpPr>
          <p:spPr bwMode="auto">
            <a:xfrm>
              <a:off x="1163293" y="4192101"/>
              <a:ext cx="426779" cy="157235"/>
            </a:xfrm>
            <a:custGeom>
              <a:avLst/>
              <a:gdLst>
                <a:gd name="T0" fmla="*/ 86 w 171"/>
                <a:gd name="T1" fmla="*/ 36 h 63"/>
                <a:gd name="T2" fmla="*/ 24 w 171"/>
                <a:gd name="T3" fmla="*/ 0 h 63"/>
                <a:gd name="T4" fmla="*/ 0 w 171"/>
                <a:gd name="T5" fmla="*/ 15 h 63"/>
                <a:gd name="T6" fmla="*/ 86 w 171"/>
                <a:gd name="T7" fmla="*/ 63 h 63"/>
                <a:gd name="T8" fmla="*/ 171 w 171"/>
                <a:gd name="T9" fmla="*/ 15 h 63"/>
                <a:gd name="T10" fmla="*/ 147 w 171"/>
                <a:gd name="T11" fmla="*/ 0 h 63"/>
                <a:gd name="T12" fmla="*/ 86 w 171"/>
                <a:gd name="T13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3">
                  <a:moveTo>
                    <a:pt x="86" y="36"/>
                  </a:moveTo>
                  <a:lnTo>
                    <a:pt x="24" y="0"/>
                  </a:lnTo>
                  <a:lnTo>
                    <a:pt x="0" y="15"/>
                  </a:lnTo>
                  <a:lnTo>
                    <a:pt x="86" y="63"/>
                  </a:lnTo>
                  <a:lnTo>
                    <a:pt x="171" y="15"/>
                  </a:lnTo>
                  <a:lnTo>
                    <a:pt x="147" y="0"/>
                  </a:lnTo>
                  <a:lnTo>
                    <a:pt x="8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23" name="Freeform 130"/>
            <p:cNvSpPr/>
            <p:nvPr/>
          </p:nvSpPr>
          <p:spPr bwMode="auto">
            <a:xfrm>
              <a:off x="1163293" y="4296924"/>
              <a:ext cx="426779" cy="154738"/>
            </a:xfrm>
            <a:custGeom>
              <a:avLst/>
              <a:gdLst>
                <a:gd name="T0" fmla="*/ 86 w 171"/>
                <a:gd name="T1" fmla="*/ 34 h 62"/>
                <a:gd name="T2" fmla="*/ 24 w 171"/>
                <a:gd name="T3" fmla="*/ 0 h 62"/>
                <a:gd name="T4" fmla="*/ 0 w 171"/>
                <a:gd name="T5" fmla="*/ 13 h 62"/>
                <a:gd name="T6" fmla="*/ 86 w 171"/>
                <a:gd name="T7" fmla="*/ 62 h 62"/>
                <a:gd name="T8" fmla="*/ 171 w 171"/>
                <a:gd name="T9" fmla="*/ 13 h 62"/>
                <a:gd name="T10" fmla="*/ 147 w 171"/>
                <a:gd name="T11" fmla="*/ 0 h 62"/>
                <a:gd name="T12" fmla="*/ 86 w 171"/>
                <a:gd name="T13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2">
                  <a:moveTo>
                    <a:pt x="86" y="34"/>
                  </a:moveTo>
                  <a:lnTo>
                    <a:pt x="24" y="0"/>
                  </a:lnTo>
                  <a:lnTo>
                    <a:pt x="0" y="13"/>
                  </a:lnTo>
                  <a:lnTo>
                    <a:pt x="86" y="62"/>
                  </a:lnTo>
                  <a:lnTo>
                    <a:pt x="171" y="13"/>
                  </a:lnTo>
                  <a:lnTo>
                    <a:pt x="147" y="0"/>
                  </a:lnTo>
                  <a:lnTo>
                    <a:pt x="8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24" name="Freeform 131"/>
            <p:cNvSpPr/>
            <p:nvPr/>
          </p:nvSpPr>
          <p:spPr bwMode="auto">
            <a:xfrm>
              <a:off x="1163293" y="4009909"/>
              <a:ext cx="426779" cy="242092"/>
            </a:xfrm>
            <a:custGeom>
              <a:avLst/>
              <a:gdLst>
                <a:gd name="T0" fmla="*/ 171 w 171"/>
                <a:gd name="T1" fmla="*/ 48 h 97"/>
                <a:gd name="T2" fmla="*/ 86 w 171"/>
                <a:gd name="T3" fmla="*/ 0 h 97"/>
                <a:gd name="T4" fmla="*/ 0 w 171"/>
                <a:gd name="T5" fmla="*/ 48 h 97"/>
                <a:gd name="T6" fmla="*/ 86 w 171"/>
                <a:gd name="T7" fmla="*/ 97 h 97"/>
                <a:gd name="T8" fmla="*/ 171 w 171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7">
                  <a:moveTo>
                    <a:pt x="171" y="48"/>
                  </a:moveTo>
                  <a:lnTo>
                    <a:pt x="86" y="0"/>
                  </a:lnTo>
                  <a:lnTo>
                    <a:pt x="0" y="48"/>
                  </a:lnTo>
                  <a:lnTo>
                    <a:pt x="86" y="97"/>
                  </a:lnTo>
                  <a:lnTo>
                    <a:pt x="171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</p:grpSp>
      <p:sp>
        <p:nvSpPr>
          <p:cNvPr id="39" name="任意多边形 38"/>
          <p:cNvSpPr/>
          <p:nvPr/>
        </p:nvSpPr>
        <p:spPr bwMode="blackWhite">
          <a:xfrm>
            <a:off x="6143615" y="2763815"/>
            <a:ext cx="600288" cy="3159333"/>
          </a:xfrm>
          <a:custGeom>
            <a:avLst/>
            <a:gdLst>
              <a:gd name="connsiteX0" fmla="*/ 300222 w 600444"/>
              <a:gd name="connsiteY0" fmla="*/ 0 h 3549370"/>
              <a:gd name="connsiteX1" fmla="*/ 600444 w 600444"/>
              <a:gd name="connsiteY1" fmla="*/ 300222 h 3549370"/>
              <a:gd name="connsiteX2" fmla="*/ 468079 w 600444"/>
              <a:gd name="connsiteY2" fmla="*/ 549171 h 3549370"/>
              <a:gd name="connsiteX3" fmla="*/ 428714 w 600444"/>
              <a:gd name="connsiteY3" fmla="*/ 570538 h 3549370"/>
              <a:gd name="connsiteX4" fmla="*/ 428714 w 600444"/>
              <a:gd name="connsiteY4" fmla="*/ 1533984 h 3549370"/>
              <a:gd name="connsiteX5" fmla="*/ 468079 w 600444"/>
              <a:gd name="connsiteY5" fmla="*/ 1555350 h 3549370"/>
              <a:gd name="connsiteX6" fmla="*/ 600444 w 600444"/>
              <a:gd name="connsiteY6" fmla="*/ 1804299 h 3549370"/>
              <a:gd name="connsiteX7" fmla="*/ 468079 w 600444"/>
              <a:gd name="connsiteY7" fmla="*/ 2053248 h 3549370"/>
              <a:gd name="connsiteX8" fmla="*/ 428714 w 600444"/>
              <a:gd name="connsiteY8" fmla="*/ 2074615 h 3549370"/>
              <a:gd name="connsiteX9" fmla="*/ 428714 w 600444"/>
              <a:gd name="connsiteY9" fmla="*/ 2978833 h 3549370"/>
              <a:gd name="connsiteX10" fmla="*/ 468079 w 600444"/>
              <a:gd name="connsiteY10" fmla="*/ 3000199 h 3549370"/>
              <a:gd name="connsiteX11" fmla="*/ 600444 w 600444"/>
              <a:gd name="connsiteY11" fmla="*/ 3249148 h 3549370"/>
              <a:gd name="connsiteX12" fmla="*/ 300222 w 600444"/>
              <a:gd name="connsiteY12" fmla="*/ 3549370 h 3549370"/>
              <a:gd name="connsiteX13" fmla="*/ 0 w 600444"/>
              <a:gd name="connsiteY13" fmla="*/ 3249148 h 3549370"/>
              <a:gd name="connsiteX14" fmla="*/ 132365 w 600444"/>
              <a:gd name="connsiteY14" fmla="*/ 3000199 h 3549370"/>
              <a:gd name="connsiteX15" fmla="*/ 171730 w 600444"/>
              <a:gd name="connsiteY15" fmla="*/ 2978833 h 3549370"/>
              <a:gd name="connsiteX16" fmla="*/ 171730 w 600444"/>
              <a:gd name="connsiteY16" fmla="*/ 2074615 h 3549370"/>
              <a:gd name="connsiteX17" fmla="*/ 132365 w 600444"/>
              <a:gd name="connsiteY17" fmla="*/ 2053248 h 3549370"/>
              <a:gd name="connsiteX18" fmla="*/ 0 w 600444"/>
              <a:gd name="connsiteY18" fmla="*/ 1804299 h 3549370"/>
              <a:gd name="connsiteX19" fmla="*/ 132365 w 600444"/>
              <a:gd name="connsiteY19" fmla="*/ 1555350 h 3549370"/>
              <a:gd name="connsiteX20" fmla="*/ 171730 w 600444"/>
              <a:gd name="connsiteY20" fmla="*/ 1533984 h 3549370"/>
              <a:gd name="connsiteX21" fmla="*/ 171730 w 600444"/>
              <a:gd name="connsiteY21" fmla="*/ 570538 h 3549370"/>
              <a:gd name="connsiteX22" fmla="*/ 132365 w 600444"/>
              <a:gd name="connsiteY22" fmla="*/ 549171 h 3549370"/>
              <a:gd name="connsiteX23" fmla="*/ 0 w 600444"/>
              <a:gd name="connsiteY23" fmla="*/ 300222 h 3549370"/>
              <a:gd name="connsiteX24" fmla="*/ 300222 w 600444"/>
              <a:gd name="connsiteY24" fmla="*/ 0 h 354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0444" h="3549370">
                <a:moveTo>
                  <a:pt x="300222" y="0"/>
                </a:moveTo>
                <a:cubicBezTo>
                  <a:pt x="466030" y="0"/>
                  <a:pt x="600444" y="134414"/>
                  <a:pt x="600444" y="300222"/>
                </a:cubicBezTo>
                <a:cubicBezTo>
                  <a:pt x="600444" y="403852"/>
                  <a:pt x="547939" y="495219"/>
                  <a:pt x="468079" y="549171"/>
                </a:cubicBezTo>
                <a:lnTo>
                  <a:pt x="428714" y="570538"/>
                </a:lnTo>
                <a:lnTo>
                  <a:pt x="428714" y="1533984"/>
                </a:lnTo>
                <a:lnTo>
                  <a:pt x="468079" y="1555350"/>
                </a:lnTo>
                <a:cubicBezTo>
                  <a:pt x="547939" y="1609302"/>
                  <a:pt x="600444" y="1700669"/>
                  <a:pt x="600444" y="1804299"/>
                </a:cubicBezTo>
                <a:cubicBezTo>
                  <a:pt x="600444" y="1907929"/>
                  <a:pt x="547939" y="1999296"/>
                  <a:pt x="468079" y="2053248"/>
                </a:cubicBezTo>
                <a:lnTo>
                  <a:pt x="428714" y="2074615"/>
                </a:lnTo>
                <a:lnTo>
                  <a:pt x="428714" y="2978833"/>
                </a:lnTo>
                <a:lnTo>
                  <a:pt x="468079" y="3000199"/>
                </a:lnTo>
                <a:cubicBezTo>
                  <a:pt x="547939" y="3054152"/>
                  <a:pt x="600444" y="3145518"/>
                  <a:pt x="600444" y="3249148"/>
                </a:cubicBezTo>
                <a:cubicBezTo>
                  <a:pt x="600444" y="3414956"/>
                  <a:pt x="466030" y="3549370"/>
                  <a:pt x="300222" y="3549370"/>
                </a:cubicBezTo>
                <a:cubicBezTo>
                  <a:pt x="134414" y="3549370"/>
                  <a:pt x="0" y="3414956"/>
                  <a:pt x="0" y="3249148"/>
                </a:cubicBezTo>
                <a:cubicBezTo>
                  <a:pt x="0" y="3145518"/>
                  <a:pt x="52505" y="3054152"/>
                  <a:pt x="132365" y="3000199"/>
                </a:cubicBezTo>
                <a:lnTo>
                  <a:pt x="171730" y="2978833"/>
                </a:lnTo>
                <a:lnTo>
                  <a:pt x="171730" y="2074615"/>
                </a:lnTo>
                <a:lnTo>
                  <a:pt x="132365" y="2053248"/>
                </a:lnTo>
                <a:cubicBezTo>
                  <a:pt x="52505" y="1999296"/>
                  <a:pt x="0" y="1907929"/>
                  <a:pt x="0" y="1804299"/>
                </a:cubicBezTo>
                <a:cubicBezTo>
                  <a:pt x="0" y="1700669"/>
                  <a:pt x="52505" y="1609302"/>
                  <a:pt x="132365" y="1555350"/>
                </a:cubicBezTo>
                <a:lnTo>
                  <a:pt x="171730" y="1533984"/>
                </a:lnTo>
                <a:lnTo>
                  <a:pt x="171730" y="570538"/>
                </a:lnTo>
                <a:lnTo>
                  <a:pt x="132365" y="549171"/>
                </a:lnTo>
                <a:cubicBezTo>
                  <a:pt x="52505" y="495219"/>
                  <a:pt x="0" y="403852"/>
                  <a:pt x="0" y="300222"/>
                </a:cubicBezTo>
                <a:cubicBezTo>
                  <a:pt x="0" y="134414"/>
                  <a:pt x="134414" y="0"/>
                  <a:pt x="30022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b="1">
              <a:solidFill>
                <a:srgbClr val="0973DD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639399" y="3032511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927356" y="2667716"/>
            <a:ext cx="2087687" cy="335915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考试表（kaoshi）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6927355" y="3025512"/>
            <a:ext cx="3714201" cy="78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字段：考试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、考试名称、科目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、科目名称、班级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、班级名称、年级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、年级名称、题</a:t>
            </a:r>
            <a:r>
              <a:rPr 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、总分、考试时间、状态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01738" y="2687331"/>
            <a:ext cx="677284" cy="677284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rgbClr val="0973DD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66868" y="2841872"/>
            <a:ext cx="7470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6629165" y="4328318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17123" y="3963523"/>
            <a:ext cx="2087687" cy="335915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科目表（kemu）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6917122" y="4321319"/>
            <a:ext cx="3714201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字段：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科目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、科目名称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091505" y="3983138"/>
            <a:ext cx="677284" cy="677284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rgbClr val="0973DD"/>
              </a:solidFill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56634" y="4144664"/>
            <a:ext cx="7470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6629165" y="5668760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917055" y="5304155"/>
            <a:ext cx="2567305" cy="335915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年级表（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nianji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6917122" y="5661761"/>
            <a:ext cx="3714201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字段：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年级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、年级名称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1505" y="5323579"/>
            <a:ext cx="677286" cy="677284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rgbClr val="029BAB"/>
              </a:solidFill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6634" y="5478121"/>
            <a:ext cx="7470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cs typeface="+mn-ea"/>
                <a:sym typeface="+mn-lt"/>
              </a:rPr>
              <a:t>数据库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49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949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49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49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/>
      <p:bldP spid="39" grpId="0" bldLvl="0" animBg="1"/>
      <p:bldP spid="41" grpId="0"/>
      <p:bldP spid="42" grpId="0"/>
      <p:bldP spid="45" grpId="0" bldLvl="0" animBg="1"/>
      <p:bldP spid="46" grpId="0"/>
      <p:bldP spid="48" grpId="0"/>
      <p:bldP spid="49" grpId="0"/>
      <p:bldP spid="52" grpId="0" bldLvl="0" animBg="1"/>
      <p:bldP spid="53" grpId="0"/>
      <p:bldP spid="55" grpId="0"/>
      <p:bldP spid="56" grpId="0"/>
      <p:bldP spid="59" grpId="0" bldLvl="0" animBg="1"/>
      <p:bldP spid="60" grpId="0"/>
      <p:bldP spid="61" grpId="0" bldLvl="0" animBg="1"/>
      <p:bldP spid="61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2197943" y="3006238"/>
            <a:ext cx="2478486" cy="247848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499374" y="4615358"/>
            <a:ext cx="1830189" cy="2901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</a:bodyPr>
          <a:lstStyle/>
          <a:p>
            <a:pPr algn="ctr" defTabSz="108712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Group 32"/>
          <p:cNvGrpSpPr/>
          <p:nvPr/>
        </p:nvGrpSpPr>
        <p:grpSpPr>
          <a:xfrm>
            <a:off x="2975193" y="3480076"/>
            <a:ext cx="891977" cy="923274"/>
            <a:chOff x="1163293" y="4009909"/>
            <a:chExt cx="426779" cy="441753"/>
          </a:xfrm>
          <a:solidFill>
            <a:srgbClr val="0973DD"/>
          </a:solidFill>
        </p:grpSpPr>
        <p:sp>
          <p:nvSpPr>
            <p:cNvPr id="22" name="Freeform 129"/>
            <p:cNvSpPr/>
            <p:nvPr/>
          </p:nvSpPr>
          <p:spPr bwMode="auto">
            <a:xfrm>
              <a:off x="1163293" y="4192101"/>
              <a:ext cx="426779" cy="157235"/>
            </a:xfrm>
            <a:custGeom>
              <a:avLst/>
              <a:gdLst>
                <a:gd name="T0" fmla="*/ 86 w 171"/>
                <a:gd name="T1" fmla="*/ 36 h 63"/>
                <a:gd name="T2" fmla="*/ 24 w 171"/>
                <a:gd name="T3" fmla="*/ 0 h 63"/>
                <a:gd name="T4" fmla="*/ 0 w 171"/>
                <a:gd name="T5" fmla="*/ 15 h 63"/>
                <a:gd name="T6" fmla="*/ 86 w 171"/>
                <a:gd name="T7" fmla="*/ 63 h 63"/>
                <a:gd name="T8" fmla="*/ 171 w 171"/>
                <a:gd name="T9" fmla="*/ 15 h 63"/>
                <a:gd name="T10" fmla="*/ 147 w 171"/>
                <a:gd name="T11" fmla="*/ 0 h 63"/>
                <a:gd name="T12" fmla="*/ 86 w 171"/>
                <a:gd name="T13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3">
                  <a:moveTo>
                    <a:pt x="86" y="36"/>
                  </a:moveTo>
                  <a:lnTo>
                    <a:pt x="24" y="0"/>
                  </a:lnTo>
                  <a:lnTo>
                    <a:pt x="0" y="15"/>
                  </a:lnTo>
                  <a:lnTo>
                    <a:pt x="86" y="63"/>
                  </a:lnTo>
                  <a:lnTo>
                    <a:pt x="171" y="15"/>
                  </a:lnTo>
                  <a:lnTo>
                    <a:pt x="147" y="0"/>
                  </a:lnTo>
                  <a:lnTo>
                    <a:pt x="8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23" name="Freeform 130"/>
            <p:cNvSpPr/>
            <p:nvPr/>
          </p:nvSpPr>
          <p:spPr bwMode="auto">
            <a:xfrm>
              <a:off x="1163293" y="4296924"/>
              <a:ext cx="426779" cy="154738"/>
            </a:xfrm>
            <a:custGeom>
              <a:avLst/>
              <a:gdLst>
                <a:gd name="T0" fmla="*/ 86 w 171"/>
                <a:gd name="T1" fmla="*/ 34 h 62"/>
                <a:gd name="T2" fmla="*/ 24 w 171"/>
                <a:gd name="T3" fmla="*/ 0 h 62"/>
                <a:gd name="T4" fmla="*/ 0 w 171"/>
                <a:gd name="T5" fmla="*/ 13 h 62"/>
                <a:gd name="T6" fmla="*/ 86 w 171"/>
                <a:gd name="T7" fmla="*/ 62 h 62"/>
                <a:gd name="T8" fmla="*/ 171 w 171"/>
                <a:gd name="T9" fmla="*/ 13 h 62"/>
                <a:gd name="T10" fmla="*/ 147 w 171"/>
                <a:gd name="T11" fmla="*/ 0 h 62"/>
                <a:gd name="T12" fmla="*/ 86 w 171"/>
                <a:gd name="T13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2">
                  <a:moveTo>
                    <a:pt x="86" y="34"/>
                  </a:moveTo>
                  <a:lnTo>
                    <a:pt x="24" y="0"/>
                  </a:lnTo>
                  <a:lnTo>
                    <a:pt x="0" y="13"/>
                  </a:lnTo>
                  <a:lnTo>
                    <a:pt x="86" y="62"/>
                  </a:lnTo>
                  <a:lnTo>
                    <a:pt x="171" y="13"/>
                  </a:lnTo>
                  <a:lnTo>
                    <a:pt x="147" y="0"/>
                  </a:lnTo>
                  <a:lnTo>
                    <a:pt x="8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24" name="Freeform 131"/>
            <p:cNvSpPr/>
            <p:nvPr/>
          </p:nvSpPr>
          <p:spPr bwMode="auto">
            <a:xfrm>
              <a:off x="1163293" y="4009909"/>
              <a:ext cx="426779" cy="242092"/>
            </a:xfrm>
            <a:custGeom>
              <a:avLst/>
              <a:gdLst>
                <a:gd name="T0" fmla="*/ 171 w 171"/>
                <a:gd name="T1" fmla="*/ 48 h 97"/>
                <a:gd name="T2" fmla="*/ 86 w 171"/>
                <a:gd name="T3" fmla="*/ 0 h 97"/>
                <a:gd name="T4" fmla="*/ 0 w 171"/>
                <a:gd name="T5" fmla="*/ 48 h 97"/>
                <a:gd name="T6" fmla="*/ 86 w 171"/>
                <a:gd name="T7" fmla="*/ 97 h 97"/>
                <a:gd name="T8" fmla="*/ 171 w 171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7">
                  <a:moveTo>
                    <a:pt x="171" y="48"/>
                  </a:moveTo>
                  <a:lnTo>
                    <a:pt x="86" y="0"/>
                  </a:lnTo>
                  <a:lnTo>
                    <a:pt x="0" y="48"/>
                  </a:lnTo>
                  <a:lnTo>
                    <a:pt x="86" y="97"/>
                  </a:lnTo>
                  <a:lnTo>
                    <a:pt x="171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</p:grpSp>
      <p:sp>
        <p:nvSpPr>
          <p:cNvPr id="39" name="任意多边形 38"/>
          <p:cNvSpPr/>
          <p:nvPr/>
        </p:nvSpPr>
        <p:spPr bwMode="blackWhite">
          <a:xfrm>
            <a:off x="6143615" y="2763815"/>
            <a:ext cx="600288" cy="3159333"/>
          </a:xfrm>
          <a:custGeom>
            <a:avLst/>
            <a:gdLst>
              <a:gd name="connsiteX0" fmla="*/ 300222 w 600444"/>
              <a:gd name="connsiteY0" fmla="*/ 0 h 3549370"/>
              <a:gd name="connsiteX1" fmla="*/ 600444 w 600444"/>
              <a:gd name="connsiteY1" fmla="*/ 300222 h 3549370"/>
              <a:gd name="connsiteX2" fmla="*/ 468079 w 600444"/>
              <a:gd name="connsiteY2" fmla="*/ 549171 h 3549370"/>
              <a:gd name="connsiteX3" fmla="*/ 428714 w 600444"/>
              <a:gd name="connsiteY3" fmla="*/ 570538 h 3549370"/>
              <a:gd name="connsiteX4" fmla="*/ 428714 w 600444"/>
              <a:gd name="connsiteY4" fmla="*/ 1533984 h 3549370"/>
              <a:gd name="connsiteX5" fmla="*/ 468079 w 600444"/>
              <a:gd name="connsiteY5" fmla="*/ 1555350 h 3549370"/>
              <a:gd name="connsiteX6" fmla="*/ 600444 w 600444"/>
              <a:gd name="connsiteY6" fmla="*/ 1804299 h 3549370"/>
              <a:gd name="connsiteX7" fmla="*/ 468079 w 600444"/>
              <a:gd name="connsiteY7" fmla="*/ 2053248 h 3549370"/>
              <a:gd name="connsiteX8" fmla="*/ 428714 w 600444"/>
              <a:gd name="connsiteY8" fmla="*/ 2074615 h 3549370"/>
              <a:gd name="connsiteX9" fmla="*/ 428714 w 600444"/>
              <a:gd name="connsiteY9" fmla="*/ 2978833 h 3549370"/>
              <a:gd name="connsiteX10" fmla="*/ 468079 w 600444"/>
              <a:gd name="connsiteY10" fmla="*/ 3000199 h 3549370"/>
              <a:gd name="connsiteX11" fmla="*/ 600444 w 600444"/>
              <a:gd name="connsiteY11" fmla="*/ 3249148 h 3549370"/>
              <a:gd name="connsiteX12" fmla="*/ 300222 w 600444"/>
              <a:gd name="connsiteY12" fmla="*/ 3549370 h 3549370"/>
              <a:gd name="connsiteX13" fmla="*/ 0 w 600444"/>
              <a:gd name="connsiteY13" fmla="*/ 3249148 h 3549370"/>
              <a:gd name="connsiteX14" fmla="*/ 132365 w 600444"/>
              <a:gd name="connsiteY14" fmla="*/ 3000199 h 3549370"/>
              <a:gd name="connsiteX15" fmla="*/ 171730 w 600444"/>
              <a:gd name="connsiteY15" fmla="*/ 2978833 h 3549370"/>
              <a:gd name="connsiteX16" fmla="*/ 171730 w 600444"/>
              <a:gd name="connsiteY16" fmla="*/ 2074615 h 3549370"/>
              <a:gd name="connsiteX17" fmla="*/ 132365 w 600444"/>
              <a:gd name="connsiteY17" fmla="*/ 2053248 h 3549370"/>
              <a:gd name="connsiteX18" fmla="*/ 0 w 600444"/>
              <a:gd name="connsiteY18" fmla="*/ 1804299 h 3549370"/>
              <a:gd name="connsiteX19" fmla="*/ 132365 w 600444"/>
              <a:gd name="connsiteY19" fmla="*/ 1555350 h 3549370"/>
              <a:gd name="connsiteX20" fmla="*/ 171730 w 600444"/>
              <a:gd name="connsiteY20" fmla="*/ 1533984 h 3549370"/>
              <a:gd name="connsiteX21" fmla="*/ 171730 w 600444"/>
              <a:gd name="connsiteY21" fmla="*/ 570538 h 3549370"/>
              <a:gd name="connsiteX22" fmla="*/ 132365 w 600444"/>
              <a:gd name="connsiteY22" fmla="*/ 549171 h 3549370"/>
              <a:gd name="connsiteX23" fmla="*/ 0 w 600444"/>
              <a:gd name="connsiteY23" fmla="*/ 300222 h 3549370"/>
              <a:gd name="connsiteX24" fmla="*/ 300222 w 600444"/>
              <a:gd name="connsiteY24" fmla="*/ 0 h 354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0444" h="3549370">
                <a:moveTo>
                  <a:pt x="300222" y="0"/>
                </a:moveTo>
                <a:cubicBezTo>
                  <a:pt x="466030" y="0"/>
                  <a:pt x="600444" y="134414"/>
                  <a:pt x="600444" y="300222"/>
                </a:cubicBezTo>
                <a:cubicBezTo>
                  <a:pt x="600444" y="403852"/>
                  <a:pt x="547939" y="495219"/>
                  <a:pt x="468079" y="549171"/>
                </a:cubicBezTo>
                <a:lnTo>
                  <a:pt x="428714" y="570538"/>
                </a:lnTo>
                <a:lnTo>
                  <a:pt x="428714" y="1533984"/>
                </a:lnTo>
                <a:lnTo>
                  <a:pt x="468079" y="1555350"/>
                </a:lnTo>
                <a:cubicBezTo>
                  <a:pt x="547939" y="1609302"/>
                  <a:pt x="600444" y="1700669"/>
                  <a:pt x="600444" y="1804299"/>
                </a:cubicBezTo>
                <a:cubicBezTo>
                  <a:pt x="600444" y="1907929"/>
                  <a:pt x="547939" y="1999296"/>
                  <a:pt x="468079" y="2053248"/>
                </a:cubicBezTo>
                <a:lnTo>
                  <a:pt x="428714" y="2074615"/>
                </a:lnTo>
                <a:lnTo>
                  <a:pt x="428714" y="2978833"/>
                </a:lnTo>
                <a:lnTo>
                  <a:pt x="468079" y="3000199"/>
                </a:lnTo>
                <a:cubicBezTo>
                  <a:pt x="547939" y="3054152"/>
                  <a:pt x="600444" y="3145518"/>
                  <a:pt x="600444" y="3249148"/>
                </a:cubicBezTo>
                <a:cubicBezTo>
                  <a:pt x="600444" y="3414956"/>
                  <a:pt x="466030" y="3549370"/>
                  <a:pt x="300222" y="3549370"/>
                </a:cubicBezTo>
                <a:cubicBezTo>
                  <a:pt x="134414" y="3549370"/>
                  <a:pt x="0" y="3414956"/>
                  <a:pt x="0" y="3249148"/>
                </a:cubicBezTo>
                <a:cubicBezTo>
                  <a:pt x="0" y="3145518"/>
                  <a:pt x="52505" y="3054152"/>
                  <a:pt x="132365" y="3000199"/>
                </a:cubicBezTo>
                <a:lnTo>
                  <a:pt x="171730" y="2978833"/>
                </a:lnTo>
                <a:lnTo>
                  <a:pt x="171730" y="2074615"/>
                </a:lnTo>
                <a:lnTo>
                  <a:pt x="132365" y="2053248"/>
                </a:lnTo>
                <a:cubicBezTo>
                  <a:pt x="52505" y="1999296"/>
                  <a:pt x="0" y="1907929"/>
                  <a:pt x="0" y="1804299"/>
                </a:cubicBezTo>
                <a:cubicBezTo>
                  <a:pt x="0" y="1700669"/>
                  <a:pt x="52505" y="1609302"/>
                  <a:pt x="132365" y="1555350"/>
                </a:cubicBezTo>
                <a:lnTo>
                  <a:pt x="171730" y="1533984"/>
                </a:lnTo>
                <a:lnTo>
                  <a:pt x="171730" y="570538"/>
                </a:lnTo>
                <a:lnTo>
                  <a:pt x="132365" y="549171"/>
                </a:lnTo>
                <a:cubicBezTo>
                  <a:pt x="52505" y="495219"/>
                  <a:pt x="0" y="403852"/>
                  <a:pt x="0" y="300222"/>
                </a:cubicBezTo>
                <a:cubicBezTo>
                  <a:pt x="0" y="134414"/>
                  <a:pt x="134414" y="0"/>
                  <a:pt x="30022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b="1">
              <a:solidFill>
                <a:srgbClr val="0973DD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639399" y="3032511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927356" y="2667716"/>
            <a:ext cx="2087687" cy="335915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考题表（test）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6927355" y="3025512"/>
            <a:ext cx="3714201" cy="55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字段：考题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、题目、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选项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选项、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选项、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选项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、正确选项、科目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、科目名称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01738" y="2687331"/>
            <a:ext cx="677284" cy="677284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rgbClr val="0973DD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66868" y="2841872"/>
            <a:ext cx="7470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07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6629165" y="4328318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17123" y="3963523"/>
            <a:ext cx="2087687" cy="335915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账号表（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user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6917122" y="4321319"/>
            <a:ext cx="3714201" cy="55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字段：账号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、账号、密码、名称、联系方式、班级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、班级名称、年级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、年级名称、角色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、角色名称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091505" y="3983138"/>
            <a:ext cx="677284" cy="677284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rgbClr val="0973DD"/>
              </a:solidFill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56634" y="4144664"/>
            <a:ext cx="7470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08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6629165" y="5668760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917055" y="5304155"/>
            <a:ext cx="2567305" cy="335915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账号角色表（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role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6917122" y="5661761"/>
            <a:ext cx="3714201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字段：角色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、角色名称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1505" y="5323579"/>
            <a:ext cx="677286" cy="677284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rgbClr val="029BAB"/>
              </a:solidFill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6634" y="5478121"/>
            <a:ext cx="7470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09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cs typeface="+mn-ea"/>
                <a:sym typeface="+mn-lt"/>
              </a:rPr>
              <a:t>数据库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49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949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49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49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/>
      <p:bldP spid="39" grpId="0" bldLvl="0" animBg="1"/>
      <p:bldP spid="41" grpId="0"/>
      <p:bldP spid="42" grpId="0"/>
      <p:bldP spid="45" grpId="0" bldLvl="0" animBg="1"/>
      <p:bldP spid="46" grpId="0"/>
      <p:bldP spid="48" grpId="0"/>
      <p:bldP spid="49" grpId="0"/>
      <p:bldP spid="52" grpId="0" bldLvl="0" animBg="1"/>
      <p:bldP spid="53" grpId="0"/>
      <p:bldP spid="55" grpId="0"/>
      <p:bldP spid="56" grpId="0"/>
      <p:bldP spid="59" grpId="0" bldLvl="0" animBg="1"/>
      <p:bldP spid="60" grpId="0"/>
      <p:bldP spid="61" grpId="0" bldLvl="0" animBg="1"/>
      <p:bldP spid="6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弧形 31"/>
          <p:cNvSpPr/>
          <p:nvPr/>
        </p:nvSpPr>
        <p:spPr>
          <a:xfrm rot="10800000">
            <a:off x="985089" y="-442923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弧形 32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弧形 33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弧形 34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弧形 35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弧形 36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弧形 37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弧形 38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弧形 39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弧形 40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弧形 41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弧形 42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弧形 43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弧形 44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dirty="0">
                <a:cs typeface="+mn-ea"/>
                <a:sym typeface="+mn-lt"/>
              </a:rPr>
              <a:t>效果演示</a:t>
            </a:r>
            <a:endParaRPr lang="zh-CN" altLang="zh-CN" sz="3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7" grpId="0" bldLvl="0" animBg="1"/>
      <p:bldP spid="47" grpId="1" bldLvl="0" animBg="1"/>
      <p:bldP spid="48" grpId="0" bldLvl="0" animBg="1"/>
      <p:bldP spid="48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238656" y="2997341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651705" y="1974756"/>
            <a:ext cx="1999729" cy="368082"/>
            <a:chOff x="1577975" y="1475335"/>
            <a:chExt cx="2000250" cy="368178"/>
          </a:xfrm>
        </p:grpSpPr>
        <p:sp>
          <p:nvSpPr>
            <p:cNvPr id="26" name="任意多边形 25"/>
            <p:cNvSpPr/>
            <p:nvPr/>
          </p:nvSpPr>
          <p:spPr>
            <a:xfrm>
              <a:off x="15779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27" name="文本框 46"/>
            <p:cNvSpPr txBox="1"/>
            <p:nvPr/>
          </p:nvSpPr>
          <p:spPr>
            <a:xfrm>
              <a:off x="1657698" y="1487852"/>
              <a:ext cx="1840804" cy="33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考试模式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考试记录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退出功能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778796" y="2488128"/>
            <a:ext cx="179056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点击考试模式进入考试列表，可选择对应的考场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8825460" y="2488128"/>
            <a:ext cx="1859942" cy="70675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点击考试记录进入可查看每场已参与的考试成绩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1685450" y="5179827"/>
            <a:ext cx="187308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点击退出，账号退出当前系统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系统首页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0195" y="16719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3" name="图片 2" descr="FS}7@A5RCT[6GGG5]HKJGF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76470" y="3199130"/>
            <a:ext cx="2810510" cy="176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37" grpId="0"/>
      <p:bldP spid="38" grpId="0" bldLvl="0" animBg="1"/>
      <p:bldP spid="39" grpId="0"/>
      <p:bldP spid="42" grpId="0" bldLvl="0" animBg="1"/>
      <p:bldP spid="42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238656" y="2997341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651705" y="1974756"/>
            <a:ext cx="1999729" cy="368082"/>
            <a:chOff x="1577975" y="1475335"/>
            <a:chExt cx="2000250" cy="368178"/>
          </a:xfrm>
        </p:grpSpPr>
        <p:sp>
          <p:nvSpPr>
            <p:cNvPr id="26" name="任意多边形 25"/>
            <p:cNvSpPr/>
            <p:nvPr/>
          </p:nvSpPr>
          <p:spPr>
            <a:xfrm>
              <a:off x="15779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27" name="文本框 46"/>
            <p:cNvSpPr txBox="1"/>
            <p:nvPr/>
          </p:nvSpPr>
          <p:spPr>
            <a:xfrm>
              <a:off x="1657698" y="1487852"/>
              <a:ext cx="1840804" cy="33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开始考试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返回功能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退出功能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778796" y="2488128"/>
            <a:ext cx="179056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进入后可以查到所有开放的考场选择进入进行答题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8825460" y="2488128"/>
            <a:ext cx="1859942" cy="39878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返回上一级首页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1685450" y="5179827"/>
            <a:ext cx="187308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点击退出，账号退出当前系统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考试模块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0195" y="16719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4" name="图片 3" descr="[X3ZE21S}JGF_EBTILM@$3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310" y="3194685"/>
            <a:ext cx="2804160" cy="173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37" grpId="0"/>
      <p:bldP spid="38" grpId="0" bldLvl="0" animBg="1"/>
      <p:bldP spid="39" grpId="0"/>
      <p:bldP spid="42" grpId="0" bldLvl="0" animBg="1"/>
      <p:bldP spid="42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238656" y="2997341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685673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882608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651705" y="1974756"/>
            <a:ext cx="1999729" cy="368082"/>
            <a:chOff x="1577975" y="1475335"/>
            <a:chExt cx="2000250" cy="368178"/>
          </a:xfrm>
        </p:grpSpPr>
        <p:sp>
          <p:nvSpPr>
            <p:cNvPr id="26" name="任意多边形 25"/>
            <p:cNvSpPr/>
            <p:nvPr/>
          </p:nvSpPr>
          <p:spPr>
            <a:xfrm>
              <a:off x="15779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27" name="文本框 46"/>
            <p:cNvSpPr txBox="1"/>
            <p:nvPr/>
          </p:nvSpPr>
          <p:spPr>
            <a:xfrm>
              <a:off x="1657698" y="1487852"/>
              <a:ext cx="1840804" cy="33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答题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答题卡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交卷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674878" y="4656193"/>
            <a:ext cx="1999729" cy="368083"/>
            <a:chOff x="8613775" y="4157466"/>
            <a:chExt cx="2000250" cy="368178"/>
          </a:xfrm>
        </p:grpSpPr>
        <p:sp>
          <p:nvSpPr>
            <p:cNvPr id="35" name="任意多边形 34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36" name="文本框 49"/>
            <p:cNvSpPr txBox="1"/>
            <p:nvPr/>
          </p:nvSpPr>
          <p:spPr>
            <a:xfrm>
              <a:off x="8706198" y="4178714"/>
              <a:ext cx="1840804" cy="33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自动交卷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778796" y="2488128"/>
            <a:ext cx="179056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点击不同选项进行答题，答完进行下一题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8825460" y="2488128"/>
            <a:ext cx="1859942" cy="101473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点击答题卡，可弹窗显示一共多少道题，已答多少题，自由切换题目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1685450" y="5179827"/>
            <a:ext cx="187308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完成所有试题点击交卷提交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54"/>
          <p:cNvSpPr txBox="1"/>
          <p:nvPr/>
        </p:nvSpPr>
        <p:spPr>
          <a:xfrm>
            <a:off x="8825461" y="5179827"/>
            <a:ext cx="179056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正上方有时间倒计时，时间截止，自动提交试卷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开始考试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0195" y="16719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3" name="图片 2" descr="(PF%5P$[$CH6R~6U_SUK[U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310" y="3194685"/>
            <a:ext cx="2820670" cy="1746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37" grpId="0"/>
      <p:bldP spid="38" grpId="0" bldLvl="0" animBg="1"/>
      <p:bldP spid="39" grpId="0"/>
      <p:bldP spid="40" grpId="0"/>
      <p:bldP spid="42" grpId="0" bldLvl="0" animBg="1"/>
      <p:bldP spid="42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238656" y="2997341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651705" y="1974756"/>
            <a:ext cx="1999729" cy="368082"/>
            <a:chOff x="1577975" y="1475335"/>
            <a:chExt cx="2000250" cy="368178"/>
          </a:xfrm>
        </p:grpSpPr>
        <p:sp>
          <p:nvSpPr>
            <p:cNvPr id="26" name="任意多边形 25"/>
            <p:cNvSpPr/>
            <p:nvPr/>
          </p:nvSpPr>
          <p:spPr>
            <a:xfrm>
              <a:off x="15779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27" name="文本框 46"/>
            <p:cNvSpPr txBox="1"/>
            <p:nvPr/>
          </p:nvSpPr>
          <p:spPr>
            <a:xfrm>
              <a:off x="1657698" y="1487852"/>
              <a:ext cx="1840804" cy="33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考试记录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返回功能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cs typeface="+mn-ea"/>
                <a:sym typeface="+mn-lt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退出功能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778796" y="2488128"/>
            <a:ext cx="179056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进入考试记录可以看到所有考试的分数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8825460" y="2488128"/>
            <a:ext cx="1859942" cy="39878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返回上一级首页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1685450" y="5179827"/>
            <a:ext cx="187308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点击退出，账号退出当前系统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考试记录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0195" y="16719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3" name="图片 2" descr="6(KODWT68}SPEKDSXUC96[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390" y="3194685"/>
            <a:ext cx="2817495" cy="174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37" grpId="0"/>
      <p:bldP spid="38" grpId="0" bldLvl="0" animBg="1"/>
      <p:bldP spid="39" grpId="0"/>
      <p:bldP spid="42" grpId="0" bldLvl="0" animBg="1"/>
      <p:bldP spid="42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弧形 22"/>
          <p:cNvSpPr/>
          <p:nvPr/>
        </p:nvSpPr>
        <p:spPr>
          <a:xfrm rot="10800000">
            <a:off x="985089" y="-3859307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弧形 23"/>
          <p:cNvSpPr/>
          <p:nvPr/>
        </p:nvSpPr>
        <p:spPr>
          <a:xfrm rot="10800000">
            <a:off x="-987274" y="-9506051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弧形 24"/>
          <p:cNvSpPr/>
          <p:nvPr/>
        </p:nvSpPr>
        <p:spPr>
          <a:xfrm rot="10800000">
            <a:off x="-987274" y="-4529101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弧形 25"/>
          <p:cNvSpPr/>
          <p:nvPr/>
        </p:nvSpPr>
        <p:spPr>
          <a:xfrm rot="10800000">
            <a:off x="-987274" y="-2741348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弧形 26"/>
          <p:cNvSpPr/>
          <p:nvPr/>
        </p:nvSpPr>
        <p:spPr>
          <a:xfrm rot="10800000">
            <a:off x="-987274" y="-1824497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弧形 27"/>
          <p:cNvSpPr/>
          <p:nvPr/>
        </p:nvSpPr>
        <p:spPr>
          <a:xfrm rot="10800000">
            <a:off x="-987274" y="-774551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弧形 28"/>
          <p:cNvSpPr/>
          <p:nvPr/>
        </p:nvSpPr>
        <p:spPr>
          <a:xfrm rot="10800000">
            <a:off x="-987274" y="172118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弧形 29"/>
          <p:cNvSpPr/>
          <p:nvPr/>
        </p:nvSpPr>
        <p:spPr>
          <a:xfrm rot="10800000">
            <a:off x="-987274" y="1065002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-987274" y="181804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弧形 31"/>
          <p:cNvSpPr/>
          <p:nvPr/>
        </p:nvSpPr>
        <p:spPr>
          <a:xfrm rot="10800000">
            <a:off x="-987274" y="2445378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弧形 35"/>
          <p:cNvSpPr/>
          <p:nvPr/>
        </p:nvSpPr>
        <p:spPr>
          <a:xfrm rot="10800000">
            <a:off x="-987274" y="3442444"/>
            <a:ext cx="14154634" cy="1030607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弧形 36"/>
          <p:cNvSpPr/>
          <p:nvPr/>
        </p:nvSpPr>
        <p:spPr>
          <a:xfrm rot="10800000" flipV="1">
            <a:off x="-901213" y="4601844"/>
            <a:ext cx="14154634" cy="90607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弧形 38"/>
          <p:cNvSpPr/>
          <p:nvPr/>
        </p:nvSpPr>
        <p:spPr>
          <a:xfrm rot="10800000" flipV="1">
            <a:off x="-901213" y="4682441"/>
            <a:ext cx="14154634" cy="2185043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弧形 39"/>
          <p:cNvSpPr/>
          <p:nvPr/>
        </p:nvSpPr>
        <p:spPr>
          <a:xfrm rot="10800000" flipV="1">
            <a:off x="-901213" y="4747685"/>
            <a:ext cx="14154634" cy="4148889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77813" y="2666769"/>
            <a:ext cx="7032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演示完毕  谢谢观看</a:t>
            </a:r>
            <a:endParaRPr lang="zh-CN" altLang="en-US" sz="6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03095" y="1918095"/>
            <a:ext cx="398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spc="-15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THANK YOU</a:t>
            </a:r>
            <a:endParaRPr lang="zh-CN" altLang="en-US" sz="4400" spc="-15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363831" y="4075593"/>
            <a:ext cx="1663408" cy="34014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cs typeface="+mn-ea"/>
                <a:sym typeface="+mn-lt"/>
              </a:rPr>
              <a:t>时间：</a:t>
            </a:r>
            <a:r>
              <a:rPr lang="en-US" altLang="zh-CN" sz="1100" dirty="0" smtClean="0">
                <a:cs typeface="+mn-ea"/>
                <a:sym typeface="+mn-lt"/>
              </a:rPr>
              <a:t>2022.9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154139" y="4075593"/>
            <a:ext cx="1663408" cy="34014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18478F"/>
                </a:solidFill>
                <a:cs typeface="+mn-ea"/>
                <a:sym typeface="+mn-lt"/>
              </a:rPr>
              <a:t>汇报人：</a:t>
            </a:r>
            <a:r>
              <a:rPr lang="en-US" sz="1100" dirty="0" smtClean="0">
                <a:solidFill>
                  <a:srgbClr val="18478F"/>
                </a:solidFill>
                <a:cs typeface="+mn-ea"/>
                <a:sym typeface="+mn-lt"/>
              </a:rPr>
              <a:t>XXX</a:t>
            </a:r>
            <a:endParaRPr lang="en-US" sz="1100" dirty="0">
              <a:solidFill>
                <a:srgbClr val="18478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5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375E-6 -1.48148E-6 L -0.14362 -1.48148E-6 " pathEditMode="relative" rAng="0" ptsTypes="AA">
                                      <p:cBhvr>
                                        <p:cTn id="66" dur="1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375E-6 -1.48148E-6 L 0.14415 -1.48148E-6 " pathEditMode="relative" rAng="0" ptsTypes="AA">
                                      <p:cBhvr>
                                        <p:cTn id="68" dur="1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6" grpId="0" bldLvl="0" animBg="1"/>
      <p:bldP spid="37" grpId="0" bldLvl="0" animBg="1"/>
      <p:bldP spid="39" grpId="0" bldLvl="0" animBg="1"/>
      <p:bldP spid="40" grpId="0" bldLvl="0" animBg="1"/>
      <p:bldP spid="41" grpId="0"/>
      <p:bldP spid="43" grpId="0"/>
      <p:bldP spid="44" grpId="0" bldLvl="0" animBg="1"/>
      <p:bldP spid="44" grpId="1" bldLvl="0" animBg="1"/>
      <p:bldP spid="45" grpId="0" bldLvl="0" animBg="1"/>
      <p:bldP spid="45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3"/>
          <p:cNvSpPr/>
          <p:nvPr/>
        </p:nvSpPr>
        <p:spPr>
          <a:xfrm rot="10800000">
            <a:off x="-987274" y="-11984560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7007610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5219857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4303006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3253060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2306391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-1413507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95529" y="-67380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-33131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638295"/>
            <a:ext cx="14154634" cy="1247962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28895" y="1540045"/>
            <a:ext cx="1921610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cs typeface="+mn-ea"/>
                <a:sym typeface="+mn-lt"/>
              </a:rPr>
              <a:t>CONTENTS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75228" y="761521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40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30289" y="3107648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243516" y="3154875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开发工具及部署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82906" y="3681768"/>
            <a:ext cx="3748663" cy="2914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Development tools and deployment</a:t>
            </a:r>
            <a:endParaRPr lang="en-US" altLang="zh-CN" sz="1000" dirty="0" smtClean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644452" y="3107648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657679" y="3154875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功能介绍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97069" y="3681768"/>
            <a:ext cx="3748663" cy="2914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Function introduction</a:t>
            </a:r>
            <a:endParaRPr lang="en-US" altLang="zh-CN" sz="1000" dirty="0" smtClean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230289" y="4700759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243516" y="4747986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数据库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82906" y="5274879"/>
            <a:ext cx="3748663" cy="2914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Database</a:t>
            </a:r>
            <a:endParaRPr lang="en-US" altLang="zh-CN" sz="1000" dirty="0" smtClean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644452" y="4700759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657679" y="4747986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>
                <a:cs typeface="+mn-ea"/>
                <a:sym typeface="+mn-lt"/>
              </a:rPr>
              <a:t>效果演示</a:t>
            </a:r>
            <a:endParaRPr lang="zh-CN" altLang="zh-CN" dirty="0" smtClean="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97069" y="5274879"/>
            <a:ext cx="3748663" cy="2914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Express one's thanks/gratitude</a:t>
            </a:r>
            <a:endParaRPr lang="en-US" altLang="zh-CN" sz="1000" dirty="0" smtClean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1.85185E-6 L 0.10052 1.85185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4.44444E-6 L 0.10274 4.44444E-6 " pathEditMode="relative" rAng="0" ptsTypes="AA">
                                      <p:cBhvr>
                                        <p:cTn id="77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1.85185E-6 L 0.09987 1.85185E-6 " pathEditMode="relative" rAng="0" ptsTypes="AA">
                                      <p:cBhvr>
                                        <p:cTn id="79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45833E-6 4.44444E-6 L 0.10755 4.44444E-6 " pathEditMode="relative" rAng="0" ptsTypes="AA">
                                      <p:cBhvr>
                                        <p:cTn id="81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bldLvl="0" animBg="1"/>
      <p:bldP spid="12" grpId="0" animBg="1"/>
      <p:bldP spid="13" grpId="0" animBg="1"/>
      <p:bldP spid="20" grpId="0" animBg="1"/>
      <p:bldP spid="23" grpId="0"/>
      <p:bldP spid="24" grpId="0" animBg="1"/>
      <p:bldP spid="25" grpId="0" bldLvl="0" animBg="1"/>
      <p:bldP spid="25" grpId="1" bldLvl="0" animBg="1"/>
      <p:bldP spid="26" grpId="0"/>
      <p:bldP spid="27" grpId="0" animBg="1"/>
      <p:bldP spid="28" grpId="0" animBg="1"/>
      <p:bldP spid="28" grpId="1" animBg="1"/>
      <p:bldP spid="29" grpId="0"/>
      <p:bldP spid="30" grpId="0" animBg="1"/>
      <p:bldP spid="31" grpId="0" bldLvl="0" animBg="1"/>
      <p:bldP spid="31" grpId="1" bldLvl="0" animBg="1"/>
      <p:bldP spid="32" grpId="0"/>
      <p:bldP spid="33" grpId="0" animBg="1"/>
      <p:bldP spid="34" grpId="0" animBg="1"/>
      <p:bldP spid="34" grpId="1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dirty="0" smtClean="0">
                <a:cs typeface="+mn-ea"/>
                <a:sym typeface="+mn-lt"/>
              </a:rPr>
              <a:t>开发工具及环境</a:t>
            </a:r>
            <a:endParaRPr lang="zh-CN" altLang="zh-CN" sz="3200" dirty="0" smtClean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4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 46"/>
          <p:cNvSpPr/>
          <p:nvPr/>
        </p:nvSpPr>
        <p:spPr>
          <a:xfrm>
            <a:off x="1413936" y="2401422"/>
            <a:ext cx="4143023" cy="3428999"/>
          </a:xfrm>
          <a:custGeom>
            <a:avLst/>
            <a:gdLst>
              <a:gd name="connsiteX0" fmla="*/ 206254 w 4143023"/>
              <a:gd name="connsiteY0" fmla="*/ 0 h 3428999"/>
              <a:gd name="connsiteX1" fmla="*/ 4143023 w 4143023"/>
              <a:gd name="connsiteY1" fmla="*/ 0 h 3428999"/>
              <a:gd name="connsiteX2" fmla="*/ 4143023 w 4143023"/>
              <a:gd name="connsiteY2" fmla="*/ 3428999 h 3428999"/>
              <a:gd name="connsiteX3" fmla="*/ 206254 w 4143023"/>
              <a:gd name="connsiteY3" fmla="*/ 3428999 h 3428999"/>
              <a:gd name="connsiteX4" fmla="*/ 0 w 4143023"/>
              <a:gd name="connsiteY4" fmla="*/ 3222745 h 3428999"/>
              <a:gd name="connsiteX5" fmla="*/ 0 w 4143023"/>
              <a:gd name="connsiteY5" fmla="*/ 206254 h 3428999"/>
              <a:gd name="connsiteX6" fmla="*/ 206254 w 4143023"/>
              <a:gd name="connsiteY6" fmla="*/ 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3023" h="3428999">
                <a:moveTo>
                  <a:pt x="206254" y="0"/>
                </a:moveTo>
                <a:lnTo>
                  <a:pt x="4143023" y="0"/>
                </a:lnTo>
                <a:lnTo>
                  <a:pt x="4143023" y="3428999"/>
                </a:lnTo>
                <a:lnTo>
                  <a:pt x="206254" y="3428999"/>
                </a:lnTo>
                <a:cubicBezTo>
                  <a:pt x="92343" y="3428999"/>
                  <a:pt x="0" y="3336656"/>
                  <a:pt x="0" y="3222745"/>
                </a:cubicBezTo>
                <a:lnTo>
                  <a:pt x="0" y="206254"/>
                </a:lnTo>
                <a:cubicBezTo>
                  <a:pt x="0" y="92343"/>
                  <a:pt x="92343" y="0"/>
                  <a:pt x="206254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09700" y="3479772"/>
            <a:ext cx="3640943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后端语言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:java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后端框架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:SSM (springmvc+spring+mybatis)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前端语言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:jsp+js+css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前端框架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:Bootstarp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09700" y="3025405"/>
            <a:ext cx="99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技术简介</a:t>
            </a:r>
            <a:endParaRPr lang="zh-CN" altLang="en-US" sz="1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941395" y="4906290"/>
            <a:ext cx="1322507" cy="321059"/>
          </a:xfrm>
          <a:prstGeom prst="roundRect">
            <a:avLst>
              <a:gd name="adj" fmla="val 2231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  <a:effectLst>
            <a:outerShdw blurRad="254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24313A"/>
                </a:solidFill>
                <a:cs typeface="+mn-ea"/>
                <a:sym typeface="+mn-lt"/>
              </a:rPr>
              <a:t>技术栈</a:t>
            </a:r>
            <a:endParaRPr lang="zh-CN" altLang="en-US" sz="1400" dirty="0" smtClean="0">
              <a:solidFill>
                <a:srgbClr val="24313A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98887" y="2384703"/>
            <a:ext cx="683040" cy="693874"/>
            <a:chOff x="5898887" y="2384703"/>
            <a:chExt cx="683040" cy="693874"/>
          </a:xfrm>
        </p:grpSpPr>
        <p:sp>
          <p:nvSpPr>
            <p:cNvPr id="54" name="椭圆 53"/>
            <p:cNvSpPr/>
            <p:nvPr/>
          </p:nvSpPr>
          <p:spPr>
            <a:xfrm>
              <a:off x="5898887" y="2384703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auto">
            <a:xfrm>
              <a:off x="6062906" y="2556532"/>
              <a:ext cx="409754" cy="297138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0516" tIns="45259" rIns="90516" bIns="45259" numCol="1" anchor="t" anchorCtr="0" compatLnSpc="1"/>
            <a:lstStyle/>
            <a:p>
              <a:endParaRPr lang="zh-CN" altLang="en-US" sz="1935" dirty="0">
                <a:solidFill>
                  <a:srgbClr val="DA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98888" y="3719988"/>
            <a:ext cx="683040" cy="693874"/>
            <a:chOff x="5898888" y="3719988"/>
            <a:chExt cx="683040" cy="693874"/>
          </a:xfrm>
        </p:grpSpPr>
        <p:sp>
          <p:nvSpPr>
            <p:cNvPr id="67" name="椭圆 66"/>
            <p:cNvSpPr/>
            <p:nvPr/>
          </p:nvSpPr>
          <p:spPr>
            <a:xfrm>
              <a:off x="5898888" y="3719988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6063138" y="3835920"/>
              <a:ext cx="406028" cy="458322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5" dirty="0">
                <a:cs typeface="+mn-ea"/>
                <a:sym typeface="+mn-lt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6924810" y="3829820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24810" y="2462018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945695" y="4969045"/>
            <a:ext cx="979116" cy="693874"/>
            <a:chOff x="5945695" y="4969045"/>
            <a:chExt cx="979116" cy="693874"/>
          </a:xfrm>
        </p:grpSpPr>
        <p:sp>
          <p:nvSpPr>
            <p:cNvPr id="70" name="椭圆 69"/>
            <p:cNvSpPr/>
            <p:nvPr/>
          </p:nvSpPr>
          <p:spPr>
            <a:xfrm>
              <a:off x="5945695" y="4969045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44"/>
            <p:cNvSpPr>
              <a:spLocks noEditPoints="1"/>
            </p:cNvSpPr>
            <p:nvPr/>
          </p:nvSpPr>
          <p:spPr bwMode="auto">
            <a:xfrm>
              <a:off x="6103379" y="5167305"/>
              <a:ext cx="348522" cy="308310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5" dirty="0">
                <a:cs typeface="+mn-ea"/>
                <a:sym typeface="+mn-lt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6924810" y="5078878"/>
              <a:ext cx="1" cy="4699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5"/>
          <p:cNvSpPr txBox="1"/>
          <p:nvPr/>
        </p:nvSpPr>
        <p:spPr>
          <a:xfrm>
            <a:off x="7139200" y="2356830"/>
            <a:ext cx="2930385" cy="368935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Eclipse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9" name="矩形 30"/>
          <p:cNvSpPr>
            <a:spLocks noChangeArrowheads="1"/>
          </p:cNvSpPr>
          <p:nvPr/>
        </p:nvSpPr>
        <p:spPr bwMode="auto">
          <a:xfrm>
            <a:off x="7231158" y="2700769"/>
            <a:ext cx="3488981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9976" tIns="34988" rIns="69976" bIns="3498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Eclipse最初是由IBM公司开发的替代商业软件Visual Age for Java的下一代IDE开发环境，2001年11月贡献给开源社区，它由非营利软件供应商联盟Eclipse基金会管理。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0" name="TextBox 62"/>
          <p:cNvSpPr txBox="1"/>
          <p:nvPr/>
        </p:nvSpPr>
        <p:spPr>
          <a:xfrm>
            <a:off x="7190076" y="3634520"/>
            <a:ext cx="2845753" cy="368935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Mysql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矩形 30"/>
          <p:cNvSpPr>
            <a:spLocks noChangeArrowheads="1"/>
          </p:cNvSpPr>
          <p:nvPr/>
        </p:nvSpPr>
        <p:spPr bwMode="auto">
          <a:xfrm>
            <a:off x="7231156" y="3947569"/>
            <a:ext cx="3488983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9976" tIns="34988" rIns="69976" bIns="3498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MySQL是一种关系型数据库管理系统，关系数据库将数据保存在不同的表中，而不是将所有数据放在一个大仓库内，这样就增加了速度并提高了灵活性。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TextBox 68"/>
          <p:cNvSpPr txBox="1"/>
          <p:nvPr/>
        </p:nvSpPr>
        <p:spPr>
          <a:xfrm>
            <a:off x="7190075" y="4896815"/>
            <a:ext cx="2676491" cy="368935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Navicat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5" name="矩形 30"/>
          <p:cNvSpPr>
            <a:spLocks noChangeArrowheads="1"/>
          </p:cNvSpPr>
          <p:nvPr/>
        </p:nvSpPr>
        <p:spPr bwMode="auto">
          <a:xfrm>
            <a:off x="7231156" y="5221053"/>
            <a:ext cx="3488983" cy="993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9976" tIns="34988" rIns="69976" bIns="3498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Navicat 的功能足以符合专业开发人员的所有需求，而且对数据库服务器的新手来说又相当容易学习。有了极完备的图形用户界面 (GUI)，Navicat 让你可以以安全且简单的方法创建、组织、访问和共享信息。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756269" y="503728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开发工具及环境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25340" y="17741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/>
      <p:bldP spid="48" grpId="0"/>
      <p:bldP spid="49" grpId="0"/>
      <p:bldP spid="50" grpId="0" animBg="1"/>
      <p:bldP spid="77" grpId="0"/>
      <p:bldP spid="79" grpId="0"/>
      <p:bldP spid="80" grpId="0"/>
      <p:bldP spid="82" grpId="0"/>
      <p:bldP spid="83" grpId="0"/>
      <p:bldP spid="85" grpId="0"/>
      <p:bldP spid="33" grpId="0" bldLvl="0" animBg="1"/>
      <p:bldP spid="33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弧形 31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弧形 32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弧形 33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弧形 34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弧形 35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弧形 36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弧形 37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弧形 38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弧形 39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弧形 40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弧形 41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弧形 42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弧形 43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弧形 44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cs typeface="+mn-ea"/>
                <a:sym typeface="+mn-lt"/>
              </a:rPr>
              <a:t>功能介绍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7" grpId="0" bldLvl="0" animBg="1"/>
      <p:bldP spid="47" grpId="1" bldLvl="0" animBg="1"/>
      <p:bldP spid="48" grpId="0" bldLvl="0" animBg="1"/>
      <p:bldP spid="48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98782" y="2463444"/>
            <a:ext cx="4431046" cy="728753"/>
            <a:chOff x="1598782" y="2463444"/>
            <a:chExt cx="4431046" cy="728753"/>
          </a:xfrm>
        </p:grpSpPr>
        <p:sp>
          <p:nvSpPr>
            <p:cNvPr id="10" name="íṡľíḍè-Arrow: Chevron 31"/>
            <p:cNvSpPr/>
            <p:nvPr/>
          </p:nvSpPr>
          <p:spPr>
            <a:xfrm>
              <a:off x="4384776" y="2463444"/>
              <a:ext cx="1645052" cy="728753"/>
            </a:xfrm>
            <a:prstGeom prst="chevron">
              <a:avLst>
                <a:gd name="adj" fmla="val 4139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1"/>
            </a:gra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11" name="íṡľíḍè-Arrow: Chevron 37"/>
            <p:cNvSpPr/>
            <p:nvPr/>
          </p:nvSpPr>
          <p:spPr>
            <a:xfrm>
              <a:off x="1598782" y="2463444"/>
              <a:ext cx="3092664" cy="72875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41109" y="2617587"/>
              <a:ext cx="2248819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系统管理员和教师角色：发布考试试卷、修改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试卷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、删除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试卷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TextBox 26"/>
            <p:cNvSpPr txBox="1"/>
            <p:nvPr/>
          </p:nvSpPr>
          <p:spPr>
            <a:xfrm>
              <a:off x="4834742" y="2706649"/>
              <a:ext cx="94361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考试管理</a:t>
              </a:r>
              <a:endPara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98782" y="3711897"/>
            <a:ext cx="4431046" cy="728753"/>
            <a:chOff x="1598782" y="3711897"/>
            <a:chExt cx="4431046" cy="728753"/>
          </a:xfrm>
        </p:grpSpPr>
        <p:sp>
          <p:nvSpPr>
            <p:cNvPr id="16" name="íṡľíḍè-Arrow: Chevron 31"/>
            <p:cNvSpPr/>
            <p:nvPr/>
          </p:nvSpPr>
          <p:spPr>
            <a:xfrm>
              <a:off x="4384776" y="3711897"/>
              <a:ext cx="1645052" cy="728753"/>
            </a:xfrm>
            <a:prstGeom prst="chevron">
              <a:avLst>
                <a:gd name="adj" fmla="val 4139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</a:gra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17" name="íṡľíḍè-Arrow: Chevron 37"/>
            <p:cNvSpPr/>
            <p:nvPr/>
          </p:nvSpPr>
          <p:spPr>
            <a:xfrm>
              <a:off x="1598782" y="3711897"/>
              <a:ext cx="3092664" cy="72875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41109" y="3853340"/>
              <a:ext cx="2248819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进入成绩列表页，可以看到学生对应本次考试的考试成绩情况。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26"/>
            <p:cNvSpPr txBox="1"/>
            <p:nvPr/>
          </p:nvSpPr>
          <p:spPr>
            <a:xfrm>
              <a:off x="4834742" y="3951292"/>
              <a:ext cx="94361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考试成绩</a:t>
              </a:r>
              <a:endPara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98782" y="4960351"/>
            <a:ext cx="4431046" cy="728753"/>
            <a:chOff x="1598782" y="4960351"/>
            <a:chExt cx="4431046" cy="728753"/>
          </a:xfrm>
        </p:grpSpPr>
        <p:sp>
          <p:nvSpPr>
            <p:cNvPr id="22" name="íṡľíḍè-Arrow: Chevron 31"/>
            <p:cNvSpPr/>
            <p:nvPr/>
          </p:nvSpPr>
          <p:spPr>
            <a:xfrm>
              <a:off x="4384776" y="4960351"/>
              <a:ext cx="1645052" cy="728753"/>
            </a:xfrm>
            <a:prstGeom prst="chevron">
              <a:avLst>
                <a:gd name="adj" fmla="val 4139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</a:gra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23" name="íṡľíḍè-Arrow: Chevron 37"/>
            <p:cNvSpPr/>
            <p:nvPr/>
          </p:nvSpPr>
          <p:spPr>
            <a:xfrm>
              <a:off x="1598782" y="4960351"/>
              <a:ext cx="3092664" cy="72875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41109" y="5101794"/>
              <a:ext cx="2248819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系统管理员角色：新增年级信息、修改年级、删除年级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TextBox 26"/>
            <p:cNvSpPr txBox="1"/>
            <p:nvPr/>
          </p:nvSpPr>
          <p:spPr>
            <a:xfrm>
              <a:off x="4834742" y="5195936"/>
              <a:ext cx="86868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年级管理</a:t>
              </a:r>
              <a:endPara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58426" y="2463444"/>
            <a:ext cx="4431046" cy="728753"/>
            <a:chOff x="6258426" y="2463444"/>
            <a:chExt cx="4431046" cy="728753"/>
          </a:xfrm>
        </p:grpSpPr>
        <p:sp>
          <p:nvSpPr>
            <p:cNvPr id="28" name="íṡľíḍè-Arrow: Chevron 31"/>
            <p:cNvSpPr/>
            <p:nvPr/>
          </p:nvSpPr>
          <p:spPr>
            <a:xfrm>
              <a:off x="9044420" y="2463444"/>
              <a:ext cx="1645052" cy="728753"/>
            </a:xfrm>
            <a:prstGeom prst="chevron">
              <a:avLst>
                <a:gd name="adj" fmla="val 4139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</a:gra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29" name="íṡľíḍè-Arrow: Chevron 37"/>
            <p:cNvSpPr/>
            <p:nvPr/>
          </p:nvSpPr>
          <p:spPr>
            <a:xfrm>
              <a:off x="6258426" y="2463444"/>
              <a:ext cx="3092664" cy="72875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68601" y="2617587"/>
              <a:ext cx="2248819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系统管理员和教师角色：新增试题信息、修改试题、删除试题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TextBox 26"/>
            <p:cNvSpPr txBox="1"/>
            <p:nvPr/>
          </p:nvSpPr>
          <p:spPr>
            <a:xfrm>
              <a:off x="9521056" y="2706649"/>
              <a:ext cx="993775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试题管理</a:t>
              </a:r>
              <a:endPara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58426" y="3711897"/>
            <a:ext cx="4431046" cy="728753"/>
            <a:chOff x="6258426" y="3711897"/>
            <a:chExt cx="4431046" cy="728753"/>
          </a:xfrm>
        </p:grpSpPr>
        <p:sp>
          <p:nvSpPr>
            <p:cNvPr id="38" name="íṡľíḍè-Arrow: Chevron 31"/>
            <p:cNvSpPr/>
            <p:nvPr/>
          </p:nvSpPr>
          <p:spPr>
            <a:xfrm>
              <a:off x="9044420" y="3711897"/>
              <a:ext cx="1645052" cy="728753"/>
            </a:xfrm>
            <a:prstGeom prst="chevron">
              <a:avLst>
                <a:gd name="adj" fmla="val 4139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</a:gra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39" name="íṡľíḍè-Arrow: Chevron 37"/>
            <p:cNvSpPr/>
            <p:nvPr/>
          </p:nvSpPr>
          <p:spPr>
            <a:xfrm>
              <a:off x="6258426" y="3711897"/>
              <a:ext cx="3092664" cy="72875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668601" y="3853340"/>
              <a:ext cx="2248819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系统管理员角色：新增科目信息、修改科目、删除科目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TextBox 26"/>
            <p:cNvSpPr txBox="1"/>
            <p:nvPr/>
          </p:nvSpPr>
          <p:spPr>
            <a:xfrm>
              <a:off x="9521056" y="3951292"/>
              <a:ext cx="871855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科目管理</a:t>
              </a:r>
              <a:endPara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58426" y="4960351"/>
            <a:ext cx="4431046" cy="728753"/>
            <a:chOff x="6258426" y="4960351"/>
            <a:chExt cx="4431046" cy="728753"/>
          </a:xfrm>
        </p:grpSpPr>
        <p:sp>
          <p:nvSpPr>
            <p:cNvPr id="45" name="íṡľíḍè-Arrow: Chevron 31"/>
            <p:cNvSpPr/>
            <p:nvPr/>
          </p:nvSpPr>
          <p:spPr>
            <a:xfrm>
              <a:off x="9044420" y="4960351"/>
              <a:ext cx="1645052" cy="728753"/>
            </a:xfrm>
            <a:prstGeom prst="chevron">
              <a:avLst>
                <a:gd name="adj" fmla="val 4139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</a:gra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46" name="íṡľíḍè-Arrow: Chevron 37"/>
            <p:cNvSpPr/>
            <p:nvPr/>
          </p:nvSpPr>
          <p:spPr>
            <a:xfrm>
              <a:off x="6258426" y="4960351"/>
              <a:ext cx="3092664" cy="72875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68601" y="5101794"/>
              <a:ext cx="2248819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系统管理员角色：新增班级信息、修改班级、删除班级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TextBox 26"/>
            <p:cNvSpPr txBox="1"/>
            <p:nvPr/>
          </p:nvSpPr>
          <p:spPr>
            <a:xfrm>
              <a:off x="9447396" y="5196571"/>
              <a:ext cx="1019175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班级管理</a:t>
              </a:r>
              <a:endPara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cs typeface="+mn-ea"/>
                <a:sym typeface="+mn-lt"/>
              </a:rPr>
              <a:t>功能介绍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75960" y="324485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班级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1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6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6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bldLvl="0" animBg="1"/>
          <p:bldP spid="31" grpId="1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bldLvl="0" animBg="1"/>
          <p:bldP spid="31" grpId="1" bldLvl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98782" y="2463444"/>
            <a:ext cx="4431046" cy="728753"/>
            <a:chOff x="1598782" y="2463444"/>
            <a:chExt cx="4431046" cy="728753"/>
          </a:xfrm>
        </p:grpSpPr>
        <p:sp>
          <p:nvSpPr>
            <p:cNvPr id="10" name="íṡľíḍè-Arrow: Chevron 31"/>
            <p:cNvSpPr/>
            <p:nvPr/>
          </p:nvSpPr>
          <p:spPr>
            <a:xfrm>
              <a:off x="4384776" y="2463444"/>
              <a:ext cx="1645052" cy="728753"/>
            </a:xfrm>
            <a:prstGeom prst="chevron">
              <a:avLst>
                <a:gd name="adj" fmla="val 4139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1"/>
            </a:gra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11" name="íṡľíḍè-Arrow: Chevron 37"/>
            <p:cNvSpPr/>
            <p:nvPr/>
          </p:nvSpPr>
          <p:spPr>
            <a:xfrm>
              <a:off x="1598782" y="2463444"/>
              <a:ext cx="3092664" cy="72875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41109" y="2617587"/>
              <a:ext cx="2248819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系统管理员角色：新增管理员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信息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、修改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管理员信息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、删除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管理员信息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TextBox 26"/>
            <p:cNvSpPr txBox="1"/>
            <p:nvPr/>
          </p:nvSpPr>
          <p:spPr>
            <a:xfrm>
              <a:off x="4834742" y="2706649"/>
              <a:ext cx="94361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管理员</a:t>
              </a:r>
              <a:endPara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98782" y="3711897"/>
            <a:ext cx="4431046" cy="728753"/>
            <a:chOff x="1598782" y="3711897"/>
            <a:chExt cx="4431046" cy="728753"/>
          </a:xfrm>
        </p:grpSpPr>
        <p:sp>
          <p:nvSpPr>
            <p:cNvPr id="16" name="íṡľíḍè-Arrow: Chevron 31"/>
            <p:cNvSpPr/>
            <p:nvPr/>
          </p:nvSpPr>
          <p:spPr>
            <a:xfrm>
              <a:off x="4384776" y="3711897"/>
              <a:ext cx="1645052" cy="728753"/>
            </a:xfrm>
            <a:prstGeom prst="chevron">
              <a:avLst>
                <a:gd name="adj" fmla="val 4139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</a:gra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17" name="íṡľíḍè-Arrow: Chevron 37"/>
            <p:cNvSpPr/>
            <p:nvPr/>
          </p:nvSpPr>
          <p:spPr>
            <a:xfrm>
              <a:off x="1598782" y="3711897"/>
              <a:ext cx="3092664" cy="72875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41109" y="3853340"/>
              <a:ext cx="2248819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系统管理员和教师角色：新增学生信息、修改学生信息、删除学生信息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26"/>
            <p:cNvSpPr txBox="1"/>
            <p:nvPr/>
          </p:nvSpPr>
          <p:spPr>
            <a:xfrm>
              <a:off x="4834742" y="3951292"/>
              <a:ext cx="94361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学生</a:t>
              </a:r>
              <a:endPara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98782" y="4960351"/>
            <a:ext cx="4431046" cy="728753"/>
            <a:chOff x="1598782" y="4960351"/>
            <a:chExt cx="4431046" cy="728753"/>
          </a:xfrm>
        </p:grpSpPr>
        <p:sp>
          <p:nvSpPr>
            <p:cNvPr id="22" name="íṡľíḍè-Arrow: Chevron 31"/>
            <p:cNvSpPr/>
            <p:nvPr/>
          </p:nvSpPr>
          <p:spPr>
            <a:xfrm>
              <a:off x="4384776" y="4960351"/>
              <a:ext cx="1645052" cy="728753"/>
            </a:xfrm>
            <a:prstGeom prst="chevron">
              <a:avLst>
                <a:gd name="adj" fmla="val 4139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</a:gra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23" name="íṡľíḍè-Arrow: Chevron 37"/>
            <p:cNvSpPr/>
            <p:nvPr/>
          </p:nvSpPr>
          <p:spPr>
            <a:xfrm>
              <a:off x="1598782" y="4960351"/>
              <a:ext cx="3092664" cy="72875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41109" y="5101794"/>
              <a:ext cx="2248819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学生角色：点击进入考试成绩页面，进入查看自己的考试结果详情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TextBox 26"/>
            <p:cNvSpPr txBox="1"/>
            <p:nvPr/>
          </p:nvSpPr>
          <p:spPr>
            <a:xfrm>
              <a:off x="4834742" y="5195936"/>
              <a:ext cx="86868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成绩查看</a:t>
              </a:r>
              <a:endPara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58426" y="2463444"/>
            <a:ext cx="4431046" cy="728753"/>
            <a:chOff x="6258426" y="2463444"/>
            <a:chExt cx="4431046" cy="728753"/>
          </a:xfrm>
        </p:grpSpPr>
        <p:sp>
          <p:nvSpPr>
            <p:cNvPr id="28" name="íṡľíḍè-Arrow: Chevron 31"/>
            <p:cNvSpPr/>
            <p:nvPr/>
          </p:nvSpPr>
          <p:spPr>
            <a:xfrm>
              <a:off x="9044420" y="2463444"/>
              <a:ext cx="1645052" cy="728753"/>
            </a:xfrm>
            <a:prstGeom prst="chevron">
              <a:avLst>
                <a:gd name="adj" fmla="val 4139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</a:gra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29" name="íṡľíḍè-Arrow: Chevron 37"/>
            <p:cNvSpPr/>
            <p:nvPr/>
          </p:nvSpPr>
          <p:spPr>
            <a:xfrm>
              <a:off x="6258426" y="2463444"/>
              <a:ext cx="3092664" cy="72875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68601" y="2617587"/>
              <a:ext cx="2248819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系统管理员角色：新增教师信息、修改教师信息、删除教师信息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TextBox 26"/>
            <p:cNvSpPr txBox="1"/>
            <p:nvPr/>
          </p:nvSpPr>
          <p:spPr>
            <a:xfrm>
              <a:off x="9521056" y="2706649"/>
              <a:ext cx="993775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教师</a:t>
              </a:r>
              <a:endPara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58426" y="3711897"/>
            <a:ext cx="4431046" cy="728753"/>
            <a:chOff x="6258426" y="3711897"/>
            <a:chExt cx="4431046" cy="728753"/>
          </a:xfrm>
        </p:grpSpPr>
        <p:sp>
          <p:nvSpPr>
            <p:cNvPr id="38" name="íṡľíḍè-Arrow: Chevron 31"/>
            <p:cNvSpPr/>
            <p:nvPr/>
          </p:nvSpPr>
          <p:spPr>
            <a:xfrm>
              <a:off x="9044420" y="3711897"/>
              <a:ext cx="1645052" cy="728753"/>
            </a:xfrm>
            <a:prstGeom prst="chevron">
              <a:avLst>
                <a:gd name="adj" fmla="val 4139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</a:gra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39" name="íṡľíḍè-Arrow: Chevron 37"/>
            <p:cNvSpPr/>
            <p:nvPr/>
          </p:nvSpPr>
          <p:spPr>
            <a:xfrm>
              <a:off x="6258426" y="3711897"/>
              <a:ext cx="3092664" cy="72875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5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680666" y="3853340"/>
              <a:ext cx="2248819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学生角色：答题完成，点击交卷按钮或考试结束时间，系统会自动交卷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TextBox 26"/>
            <p:cNvSpPr txBox="1"/>
            <p:nvPr/>
          </p:nvSpPr>
          <p:spPr>
            <a:xfrm>
              <a:off x="9521056" y="3951292"/>
              <a:ext cx="871855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考试</a:t>
              </a:r>
              <a:endPara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cs typeface="+mn-ea"/>
                <a:sym typeface="+mn-lt"/>
              </a:rPr>
              <a:t>功能介绍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75960" y="324485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班级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1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6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bldLvl="0" animBg="1"/>
          <p:bldP spid="31" grpId="1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bldLvl="0" animBg="1"/>
          <p:bldP spid="31" grpId="1" bldLvl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弧形 31"/>
          <p:cNvSpPr/>
          <p:nvPr/>
        </p:nvSpPr>
        <p:spPr>
          <a:xfrm rot="10800000">
            <a:off x="985089" y="-442923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弧形 32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弧形 33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弧形 34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弧形 35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弧形 36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弧形 37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弧形 38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弧形 39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弧形 40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弧形 41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弧形 42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弧形 43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弧形 44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dirty="0">
                <a:cs typeface="+mn-ea"/>
                <a:sym typeface="+mn-lt"/>
              </a:rPr>
              <a:t>数据库</a:t>
            </a:r>
            <a:endParaRPr lang="zh-CN" altLang="zh-CN" sz="3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7" grpId="0" bldLvl="0" animBg="1"/>
      <p:bldP spid="47" grpId="1" bldLvl="0" animBg="1"/>
      <p:bldP spid="48" grpId="0" bldLvl="0" animBg="1"/>
      <p:bldP spid="48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2197943" y="3006238"/>
            <a:ext cx="2478486" cy="247848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499374" y="4615358"/>
            <a:ext cx="1830189" cy="2901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</a:bodyPr>
          <a:lstStyle/>
          <a:p>
            <a:pPr algn="ctr" defTabSz="108712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Group 32"/>
          <p:cNvGrpSpPr/>
          <p:nvPr/>
        </p:nvGrpSpPr>
        <p:grpSpPr>
          <a:xfrm>
            <a:off x="2975193" y="3480076"/>
            <a:ext cx="891977" cy="923274"/>
            <a:chOff x="1163293" y="4009909"/>
            <a:chExt cx="426779" cy="441753"/>
          </a:xfrm>
          <a:solidFill>
            <a:srgbClr val="0973DD"/>
          </a:solidFill>
        </p:grpSpPr>
        <p:sp>
          <p:nvSpPr>
            <p:cNvPr id="22" name="Freeform 129"/>
            <p:cNvSpPr/>
            <p:nvPr/>
          </p:nvSpPr>
          <p:spPr bwMode="auto">
            <a:xfrm>
              <a:off x="1163293" y="4192101"/>
              <a:ext cx="426779" cy="157235"/>
            </a:xfrm>
            <a:custGeom>
              <a:avLst/>
              <a:gdLst>
                <a:gd name="T0" fmla="*/ 86 w 171"/>
                <a:gd name="T1" fmla="*/ 36 h 63"/>
                <a:gd name="T2" fmla="*/ 24 w 171"/>
                <a:gd name="T3" fmla="*/ 0 h 63"/>
                <a:gd name="T4" fmla="*/ 0 w 171"/>
                <a:gd name="T5" fmla="*/ 15 h 63"/>
                <a:gd name="T6" fmla="*/ 86 w 171"/>
                <a:gd name="T7" fmla="*/ 63 h 63"/>
                <a:gd name="T8" fmla="*/ 171 w 171"/>
                <a:gd name="T9" fmla="*/ 15 h 63"/>
                <a:gd name="T10" fmla="*/ 147 w 171"/>
                <a:gd name="T11" fmla="*/ 0 h 63"/>
                <a:gd name="T12" fmla="*/ 86 w 171"/>
                <a:gd name="T13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3">
                  <a:moveTo>
                    <a:pt x="86" y="36"/>
                  </a:moveTo>
                  <a:lnTo>
                    <a:pt x="24" y="0"/>
                  </a:lnTo>
                  <a:lnTo>
                    <a:pt x="0" y="15"/>
                  </a:lnTo>
                  <a:lnTo>
                    <a:pt x="86" y="63"/>
                  </a:lnTo>
                  <a:lnTo>
                    <a:pt x="171" y="15"/>
                  </a:lnTo>
                  <a:lnTo>
                    <a:pt x="147" y="0"/>
                  </a:lnTo>
                  <a:lnTo>
                    <a:pt x="8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23" name="Freeform 130"/>
            <p:cNvSpPr/>
            <p:nvPr/>
          </p:nvSpPr>
          <p:spPr bwMode="auto">
            <a:xfrm>
              <a:off x="1163293" y="4296924"/>
              <a:ext cx="426779" cy="154738"/>
            </a:xfrm>
            <a:custGeom>
              <a:avLst/>
              <a:gdLst>
                <a:gd name="T0" fmla="*/ 86 w 171"/>
                <a:gd name="T1" fmla="*/ 34 h 62"/>
                <a:gd name="T2" fmla="*/ 24 w 171"/>
                <a:gd name="T3" fmla="*/ 0 h 62"/>
                <a:gd name="T4" fmla="*/ 0 w 171"/>
                <a:gd name="T5" fmla="*/ 13 h 62"/>
                <a:gd name="T6" fmla="*/ 86 w 171"/>
                <a:gd name="T7" fmla="*/ 62 h 62"/>
                <a:gd name="T8" fmla="*/ 171 w 171"/>
                <a:gd name="T9" fmla="*/ 13 h 62"/>
                <a:gd name="T10" fmla="*/ 147 w 171"/>
                <a:gd name="T11" fmla="*/ 0 h 62"/>
                <a:gd name="T12" fmla="*/ 86 w 171"/>
                <a:gd name="T13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2">
                  <a:moveTo>
                    <a:pt x="86" y="34"/>
                  </a:moveTo>
                  <a:lnTo>
                    <a:pt x="24" y="0"/>
                  </a:lnTo>
                  <a:lnTo>
                    <a:pt x="0" y="13"/>
                  </a:lnTo>
                  <a:lnTo>
                    <a:pt x="86" y="62"/>
                  </a:lnTo>
                  <a:lnTo>
                    <a:pt x="171" y="13"/>
                  </a:lnTo>
                  <a:lnTo>
                    <a:pt x="147" y="0"/>
                  </a:lnTo>
                  <a:lnTo>
                    <a:pt x="8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24" name="Freeform 131"/>
            <p:cNvSpPr/>
            <p:nvPr/>
          </p:nvSpPr>
          <p:spPr bwMode="auto">
            <a:xfrm>
              <a:off x="1163293" y="4009909"/>
              <a:ext cx="426779" cy="242092"/>
            </a:xfrm>
            <a:custGeom>
              <a:avLst/>
              <a:gdLst>
                <a:gd name="T0" fmla="*/ 171 w 171"/>
                <a:gd name="T1" fmla="*/ 48 h 97"/>
                <a:gd name="T2" fmla="*/ 86 w 171"/>
                <a:gd name="T3" fmla="*/ 0 h 97"/>
                <a:gd name="T4" fmla="*/ 0 w 171"/>
                <a:gd name="T5" fmla="*/ 48 h 97"/>
                <a:gd name="T6" fmla="*/ 86 w 171"/>
                <a:gd name="T7" fmla="*/ 97 h 97"/>
                <a:gd name="T8" fmla="*/ 171 w 171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7">
                  <a:moveTo>
                    <a:pt x="171" y="48"/>
                  </a:moveTo>
                  <a:lnTo>
                    <a:pt x="86" y="0"/>
                  </a:lnTo>
                  <a:lnTo>
                    <a:pt x="0" y="48"/>
                  </a:lnTo>
                  <a:lnTo>
                    <a:pt x="86" y="97"/>
                  </a:lnTo>
                  <a:lnTo>
                    <a:pt x="171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</p:grpSp>
      <p:sp>
        <p:nvSpPr>
          <p:cNvPr id="39" name="任意多边形 38"/>
          <p:cNvSpPr/>
          <p:nvPr/>
        </p:nvSpPr>
        <p:spPr bwMode="blackWhite">
          <a:xfrm>
            <a:off x="6143615" y="2763815"/>
            <a:ext cx="600288" cy="3159333"/>
          </a:xfrm>
          <a:custGeom>
            <a:avLst/>
            <a:gdLst>
              <a:gd name="connsiteX0" fmla="*/ 300222 w 600444"/>
              <a:gd name="connsiteY0" fmla="*/ 0 h 3549370"/>
              <a:gd name="connsiteX1" fmla="*/ 600444 w 600444"/>
              <a:gd name="connsiteY1" fmla="*/ 300222 h 3549370"/>
              <a:gd name="connsiteX2" fmla="*/ 468079 w 600444"/>
              <a:gd name="connsiteY2" fmla="*/ 549171 h 3549370"/>
              <a:gd name="connsiteX3" fmla="*/ 428714 w 600444"/>
              <a:gd name="connsiteY3" fmla="*/ 570538 h 3549370"/>
              <a:gd name="connsiteX4" fmla="*/ 428714 w 600444"/>
              <a:gd name="connsiteY4" fmla="*/ 1533984 h 3549370"/>
              <a:gd name="connsiteX5" fmla="*/ 468079 w 600444"/>
              <a:gd name="connsiteY5" fmla="*/ 1555350 h 3549370"/>
              <a:gd name="connsiteX6" fmla="*/ 600444 w 600444"/>
              <a:gd name="connsiteY6" fmla="*/ 1804299 h 3549370"/>
              <a:gd name="connsiteX7" fmla="*/ 468079 w 600444"/>
              <a:gd name="connsiteY7" fmla="*/ 2053248 h 3549370"/>
              <a:gd name="connsiteX8" fmla="*/ 428714 w 600444"/>
              <a:gd name="connsiteY8" fmla="*/ 2074615 h 3549370"/>
              <a:gd name="connsiteX9" fmla="*/ 428714 w 600444"/>
              <a:gd name="connsiteY9" fmla="*/ 2978833 h 3549370"/>
              <a:gd name="connsiteX10" fmla="*/ 468079 w 600444"/>
              <a:gd name="connsiteY10" fmla="*/ 3000199 h 3549370"/>
              <a:gd name="connsiteX11" fmla="*/ 600444 w 600444"/>
              <a:gd name="connsiteY11" fmla="*/ 3249148 h 3549370"/>
              <a:gd name="connsiteX12" fmla="*/ 300222 w 600444"/>
              <a:gd name="connsiteY12" fmla="*/ 3549370 h 3549370"/>
              <a:gd name="connsiteX13" fmla="*/ 0 w 600444"/>
              <a:gd name="connsiteY13" fmla="*/ 3249148 h 3549370"/>
              <a:gd name="connsiteX14" fmla="*/ 132365 w 600444"/>
              <a:gd name="connsiteY14" fmla="*/ 3000199 h 3549370"/>
              <a:gd name="connsiteX15" fmla="*/ 171730 w 600444"/>
              <a:gd name="connsiteY15" fmla="*/ 2978833 h 3549370"/>
              <a:gd name="connsiteX16" fmla="*/ 171730 w 600444"/>
              <a:gd name="connsiteY16" fmla="*/ 2074615 h 3549370"/>
              <a:gd name="connsiteX17" fmla="*/ 132365 w 600444"/>
              <a:gd name="connsiteY17" fmla="*/ 2053248 h 3549370"/>
              <a:gd name="connsiteX18" fmla="*/ 0 w 600444"/>
              <a:gd name="connsiteY18" fmla="*/ 1804299 h 3549370"/>
              <a:gd name="connsiteX19" fmla="*/ 132365 w 600444"/>
              <a:gd name="connsiteY19" fmla="*/ 1555350 h 3549370"/>
              <a:gd name="connsiteX20" fmla="*/ 171730 w 600444"/>
              <a:gd name="connsiteY20" fmla="*/ 1533984 h 3549370"/>
              <a:gd name="connsiteX21" fmla="*/ 171730 w 600444"/>
              <a:gd name="connsiteY21" fmla="*/ 570538 h 3549370"/>
              <a:gd name="connsiteX22" fmla="*/ 132365 w 600444"/>
              <a:gd name="connsiteY22" fmla="*/ 549171 h 3549370"/>
              <a:gd name="connsiteX23" fmla="*/ 0 w 600444"/>
              <a:gd name="connsiteY23" fmla="*/ 300222 h 3549370"/>
              <a:gd name="connsiteX24" fmla="*/ 300222 w 600444"/>
              <a:gd name="connsiteY24" fmla="*/ 0 h 354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0444" h="3549370">
                <a:moveTo>
                  <a:pt x="300222" y="0"/>
                </a:moveTo>
                <a:cubicBezTo>
                  <a:pt x="466030" y="0"/>
                  <a:pt x="600444" y="134414"/>
                  <a:pt x="600444" y="300222"/>
                </a:cubicBezTo>
                <a:cubicBezTo>
                  <a:pt x="600444" y="403852"/>
                  <a:pt x="547939" y="495219"/>
                  <a:pt x="468079" y="549171"/>
                </a:cubicBezTo>
                <a:lnTo>
                  <a:pt x="428714" y="570538"/>
                </a:lnTo>
                <a:lnTo>
                  <a:pt x="428714" y="1533984"/>
                </a:lnTo>
                <a:lnTo>
                  <a:pt x="468079" y="1555350"/>
                </a:lnTo>
                <a:cubicBezTo>
                  <a:pt x="547939" y="1609302"/>
                  <a:pt x="600444" y="1700669"/>
                  <a:pt x="600444" y="1804299"/>
                </a:cubicBezTo>
                <a:cubicBezTo>
                  <a:pt x="600444" y="1907929"/>
                  <a:pt x="547939" y="1999296"/>
                  <a:pt x="468079" y="2053248"/>
                </a:cubicBezTo>
                <a:lnTo>
                  <a:pt x="428714" y="2074615"/>
                </a:lnTo>
                <a:lnTo>
                  <a:pt x="428714" y="2978833"/>
                </a:lnTo>
                <a:lnTo>
                  <a:pt x="468079" y="3000199"/>
                </a:lnTo>
                <a:cubicBezTo>
                  <a:pt x="547939" y="3054152"/>
                  <a:pt x="600444" y="3145518"/>
                  <a:pt x="600444" y="3249148"/>
                </a:cubicBezTo>
                <a:cubicBezTo>
                  <a:pt x="600444" y="3414956"/>
                  <a:pt x="466030" y="3549370"/>
                  <a:pt x="300222" y="3549370"/>
                </a:cubicBezTo>
                <a:cubicBezTo>
                  <a:pt x="134414" y="3549370"/>
                  <a:pt x="0" y="3414956"/>
                  <a:pt x="0" y="3249148"/>
                </a:cubicBezTo>
                <a:cubicBezTo>
                  <a:pt x="0" y="3145518"/>
                  <a:pt x="52505" y="3054152"/>
                  <a:pt x="132365" y="3000199"/>
                </a:cubicBezTo>
                <a:lnTo>
                  <a:pt x="171730" y="2978833"/>
                </a:lnTo>
                <a:lnTo>
                  <a:pt x="171730" y="2074615"/>
                </a:lnTo>
                <a:lnTo>
                  <a:pt x="132365" y="2053248"/>
                </a:lnTo>
                <a:cubicBezTo>
                  <a:pt x="52505" y="1999296"/>
                  <a:pt x="0" y="1907929"/>
                  <a:pt x="0" y="1804299"/>
                </a:cubicBezTo>
                <a:cubicBezTo>
                  <a:pt x="0" y="1700669"/>
                  <a:pt x="52505" y="1609302"/>
                  <a:pt x="132365" y="1555350"/>
                </a:cubicBezTo>
                <a:lnTo>
                  <a:pt x="171730" y="1533984"/>
                </a:lnTo>
                <a:lnTo>
                  <a:pt x="171730" y="570538"/>
                </a:lnTo>
                <a:lnTo>
                  <a:pt x="132365" y="549171"/>
                </a:lnTo>
                <a:cubicBezTo>
                  <a:pt x="52505" y="495219"/>
                  <a:pt x="0" y="403852"/>
                  <a:pt x="0" y="300222"/>
                </a:cubicBezTo>
                <a:cubicBezTo>
                  <a:pt x="0" y="134414"/>
                  <a:pt x="134414" y="0"/>
                  <a:pt x="30022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b="1">
              <a:solidFill>
                <a:srgbClr val="0973DD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639399" y="3032511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927356" y="2667716"/>
            <a:ext cx="2087687" cy="335915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班级表（banji）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6927355" y="3025512"/>
            <a:ext cx="3714201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字段：班级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、班级名称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01738" y="2687331"/>
            <a:ext cx="677284" cy="677284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rgbClr val="0973DD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66868" y="2841872"/>
            <a:ext cx="74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6629165" y="4328318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17123" y="3963523"/>
            <a:ext cx="2087687" cy="335915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考试记录表（exam）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6917122" y="4321319"/>
            <a:ext cx="3714201" cy="55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字段：考试记录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、考试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、考试分数、学生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、考试名称、开始时间、结束时间、考试状态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091505" y="3983138"/>
            <a:ext cx="677284" cy="677284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rgbClr val="0973DD"/>
              </a:solidFill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56634" y="4144664"/>
            <a:ext cx="74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6629165" y="5668760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917055" y="5304155"/>
            <a:ext cx="2567305" cy="335915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答题记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录表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（examtime）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6917122" y="5661761"/>
            <a:ext cx="3714201" cy="78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字段：答题记录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序号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、考试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、考试名称、考题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、考题名称、学生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、学生名称、正确答案、选择、是否答对、答题时间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091505" y="5323579"/>
            <a:ext cx="677286" cy="677284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rgbClr val="029BAB"/>
              </a:solidFill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6634" y="5478121"/>
            <a:ext cx="74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cs typeface="+mn-ea"/>
                <a:sym typeface="+mn-lt"/>
              </a:rPr>
              <a:t>数据库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49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949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49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49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/>
      <p:bldP spid="39" grpId="0" bldLvl="0" animBg="1"/>
      <p:bldP spid="41" grpId="0"/>
      <p:bldP spid="42" grpId="0"/>
      <p:bldP spid="45" grpId="0" bldLvl="0" animBg="1"/>
      <p:bldP spid="46" grpId="0"/>
      <p:bldP spid="48" grpId="0"/>
      <p:bldP spid="49" grpId="0"/>
      <p:bldP spid="52" grpId="0" bldLvl="0" animBg="1"/>
      <p:bldP spid="53" grpId="0"/>
      <p:bldP spid="55" grpId="0"/>
      <p:bldP spid="56" grpId="0"/>
      <p:bldP spid="59" grpId="0" bldLvl="0" animBg="1"/>
      <p:bldP spid="60" grpId="0"/>
      <p:bldP spid="61" grpId="0" bldLvl="0" animBg="1"/>
      <p:bldP spid="61" grpId="1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9840,&quot;width&quot;:19200}"/>
</p:tagLst>
</file>

<file path=ppt/tags/tag2.xml><?xml version="1.0" encoding="utf-8"?>
<p:tagLst xmlns:p="http://schemas.openxmlformats.org/presentationml/2006/main">
  <p:tag name="COMMONDATA" val="eyJoZGlkIjoiOWY1MDAyMGQ0MGE3ODk5ZTVjY2U1YmNhOGU2YWNiNDMifQ=="/>
</p:tagLst>
</file>

<file path=ppt/theme/theme1.xml><?xml version="1.0" encoding="utf-8"?>
<a:theme xmlns:a="http://schemas.openxmlformats.org/drawingml/2006/main" name="在线考试系统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dihtvp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1666</Words>
  <Application>WPS 演示</Application>
  <PresentationFormat>自定义</PresentationFormat>
  <Paragraphs>262</Paragraphs>
  <Slides>17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方正黑体简体</vt:lpstr>
      <vt:lpstr>Open Sans</vt:lpstr>
      <vt:lpstr>Calibri</vt:lpstr>
      <vt:lpstr>方正细谭黑简体</vt:lpstr>
      <vt:lpstr>黑体</vt:lpstr>
      <vt:lpstr>Calibri</vt:lpstr>
      <vt:lpstr>Arial Unicode MS</vt:lpstr>
      <vt:lpstr>Segoe Print</vt:lpstr>
      <vt:lpstr>在线考试系统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蓝色简洁商务</dc:title>
  <dc:creator>第一PPT</dc:creator>
  <cp:keywords>www.1ppt.com</cp:keywords>
  <dc:description>www.1ppt.com</dc:description>
  <cp:lastModifiedBy>Administrator</cp:lastModifiedBy>
  <cp:revision>200</cp:revision>
  <dcterms:created xsi:type="dcterms:W3CDTF">2020-05-13T03:24:00Z</dcterms:created>
  <dcterms:modified xsi:type="dcterms:W3CDTF">2022-09-05T02:01:20Z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7A7C1527DC6B4D59916D3D02BB9827A3</vt:lpwstr>
  </property>
  <property fmtid="{D5CDD505-2E9C-101B-9397-08002B2CF9AE}" pid="3" name="KSOProductBuildVer">
    <vt:lpwstr>2052-11.1.0.12313</vt:lpwstr>
  </property>
</Properties>
</file>