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28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303" r:id="rId11"/>
    <p:sldId id="1304" r:id="rId12"/>
    <p:sldId id="1286" r:id="rId13"/>
    <p:sldId id="1287" r:id="rId14"/>
    <p:sldId id="1292" r:id="rId15"/>
    <p:sldId id="1293" r:id="rId16"/>
    <p:sldId id="1294" r:id="rId17"/>
    <p:sldId id="1295" r:id="rId18"/>
    <p:sldId id="1296" r:id="rId19"/>
    <p:sldId id="1306" r:id="rId20"/>
    <p:sldId id="1308" r:id="rId21"/>
    <p:sldId id="1309" r:id="rId22"/>
    <p:sldId id="1307" r:id="rId23"/>
    <p:sldId id="1297" r:id="rId24"/>
    <p:sldId id="1310" r:id="rId25"/>
    <p:sldId id="1288" r:id="rId26"/>
    <p:sldId id="1249" r:id="rId27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13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264"/>
    <a:srgbClr val="841910"/>
    <a:srgbClr val="DFDDFB"/>
    <a:srgbClr val="213164"/>
    <a:srgbClr val="213163"/>
    <a:srgbClr val="E3E1FB"/>
    <a:srgbClr val="FFAB40"/>
    <a:srgbClr val="FFFFFF"/>
    <a:srgbClr val="0000FF"/>
    <a:srgbClr val="FFC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10EFA8-133E-C6F0-4BF0-CA553FAF2DD6}" v="4" dt="2024-04-01T08:18:52.423"/>
    <p1510:client id="{EC8EA0C5-BD5F-4302-91C7-5AB04215853C}" v="5" dt="2024-04-01T08:17:11.322"/>
    <p1510:client id="{F9605AE3-8B2D-ECAA-E135-55D4A33FAE2F}" v="15" dt="2024-04-01T06:55:39.4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2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44" y="84"/>
      </p:cViewPr>
      <p:guideLst>
        <p:guide orient="horz" pos="612"/>
        <p:guide pos="144"/>
        <p:guide orient="horz" pos="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223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IN"/>
        </a:p>
      </dgm:t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0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4673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t>4/11/2024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8" r:id="rId3"/>
    <p:sldLayoutId id="2147483669" r:id="rId4"/>
    <p:sldLayoutId id="2147483670" r:id="rId5"/>
    <p:sldLayoutId id="2147483656" r:id="rId6"/>
    <p:sldLayoutId id="2147483657" r:id="rId7"/>
    <p:sldLayoutId id="2147483659" r:id="rId8"/>
    <p:sldLayoutId id="2147483674" r:id="rId9"/>
    <p:sldLayoutId id="2147483687" r:id="rId10"/>
    <p:sldLayoutId id="214748370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:a16="http://schemas.microsoft.com/office/drawing/2014/main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3D60DAB-D335-1BD9-E58E-A9668EF00ACF}"/>
              </a:ext>
            </a:extLst>
          </p:cNvPr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F58464-A114-244B-EF0C-6FE8EEDA9F75}"/>
              </a:ext>
            </a:extLst>
          </p:cNvPr>
          <p:cNvSpPr/>
          <p:nvPr/>
        </p:nvSpPr>
        <p:spPr>
          <a:xfrm>
            <a:off x="988684" y="1023080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3" name="Google Shape;70;p13">
            <a:extLst>
              <a:ext uri="{FF2B5EF4-FFF2-40B4-BE49-F238E27FC236}">
                <a16:creationId xmlns:a16="http://schemas.microsoft.com/office/drawing/2014/main" id="{8C1DD971-C5B3-56AD-1BE7-5C0CC8C3C639}"/>
              </a:ext>
            </a:extLst>
          </p:cNvPr>
          <p:cNvSpPr txBox="1"/>
          <p:nvPr/>
        </p:nvSpPr>
        <p:spPr>
          <a:xfrm>
            <a:off x="1003625" y="364253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DEA4E5-E1F9-7C2B-5D82-B9EBDB357F79}"/>
              </a:ext>
            </a:extLst>
          </p:cNvPr>
          <p:cNvSpPr txBox="1"/>
          <p:nvPr/>
        </p:nvSpPr>
        <p:spPr>
          <a:xfrm>
            <a:off x="1095094" y="3956068"/>
            <a:ext cx="2445547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 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1100" b="0" i="0" u="none" strike="noStrike" cap="none" dirty="0" err="1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Ahamed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Haris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ID : 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950821104004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100213" y="3919492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:a16="http://schemas.microsoft.com/office/drawing/2014/main" id="{CCC1DF48-ED01-057A-9A4F-593C2283B3BB}"/>
              </a:ext>
            </a:extLst>
          </p:cNvPr>
          <p:cNvSpPr txBox="1"/>
          <p:nvPr/>
        </p:nvSpPr>
        <p:spPr>
          <a:xfrm>
            <a:off x="5155386" y="3457900"/>
            <a:ext cx="2611606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chemeClr val="tx1"/>
                </a:solidFill>
              </a:rPr>
              <a:t>College Name: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 smtClean="0">
              <a:solidFill>
                <a:schemeClr val="tx1"/>
              </a:solidFill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chemeClr val="tx1"/>
                </a:solidFill>
              </a:rPr>
              <a:t>Government </a:t>
            </a:r>
            <a:r>
              <a:rPr lang="en-US" sz="1200" dirty="0">
                <a:solidFill>
                  <a:schemeClr val="tx1"/>
                </a:solidFill>
              </a:rPr>
              <a:t>college of Engineering, Tirunelveli</a:t>
            </a:r>
            <a:endParaRPr lang="en-US" sz="12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200488" y="378101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:a16="http://schemas.microsoft.com/office/drawing/2014/main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0"/>
    </mc:Choice>
    <mc:Fallback xmlns=""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Modelling &amp; Results</a:t>
            </a:r>
            <a:endParaRPr lang="en-IN" sz="16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7916C04-0C07-63EC-B0DB-AEEB706ED276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id="{D2FA24E3-5201-10AD-6410-56F7C8331C21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3" b="6330"/>
          <a:stretch/>
        </p:blipFill>
        <p:spPr>
          <a:xfrm>
            <a:off x="69326" y="1106881"/>
            <a:ext cx="9005348" cy="360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725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B7586-5B6F-C8C7-E175-4BE77E84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50" y="613142"/>
            <a:ext cx="8832300" cy="451933"/>
          </a:xfrm>
        </p:spPr>
        <p:txBody>
          <a:bodyPr/>
          <a:lstStyle/>
          <a:p>
            <a:pPr algn="ctr"/>
            <a:r>
              <a:rPr lang="en-US" dirty="0" smtClean="0"/>
              <a:t>Register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287"/>
            <a:ext cx="9144000" cy="483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75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AF59C-CA47-321D-4366-F7B3EDAD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01132"/>
            <a:ext cx="7886430" cy="666517"/>
          </a:xfrm>
        </p:spPr>
        <p:txBody>
          <a:bodyPr/>
          <a:lstStyle/>
          <a:p>
            <a:pPr algn="ctr"/>
            <a:r>
              <a:rPr lang="en-US" b="1" dirty="0" smtClean="0"/>
              <a:t>Log In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37" y="1118402"/>
            <a:ext cx="8517276" cy="34156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132"/>
            <a:ext cx="9144000" cy="437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92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B10D8-E098-FF8E-C5FA-FA849200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35000"/>
            <a:ext cx="7886430" cy="632649"/>
          </a:xfrm>
        </p:spPr>
        <p:txBody>
          <a:bodyPr/>
          <a:lstStyle/>
          <a:p>
            <a:pPr algn="ctr"/>
            <a:r>
              <a:rPr lang="en-US" b="1" dirty="0" smtClean="0"/>
              <a:t>Home Page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7" y="1152287"/>
            <a:ext cx="8589196" cy="353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15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AD8D6-8C5D-C4E6-9FAF-14FAFF2C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43466"/>
            <a:ext cx="7886430" cy="624183"/>
          </a:xfrm>
        </p:spPr>
        <p:txBody>
          <a:bodyPr/>
          <a:lstStyle/>
          <a:p>
            <a:pPr algn="ctr"/>
            <a:r>
              <a:rPr lang="en-US" b="1" dirty="0" smtClean="0"/>
              <a:t>Create Poll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47" y="1170193"/>
            <a:ext cx="8330056" cy="369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50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E42AA-3E13-629A-6815-A8A448977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443405"/>
            <a:ext cx="7886430" cy="649583"/>
          </a:xfrm>
        </p:spPr>
        <p:txBody>
          <a:bodyPr/>
          <a:lstStyle/>
          <a:p>
            <a:pPr algn="ctr"/>
            <a:r>
              <a:rPr lang="en-US" b="1" dirty="0" smtClean="0"/>
              <a:t>Voting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94" b="-12320"/>
          <a:stretch/>
        </p:blipFill>
        <p:spPr>
          <a:xfrm>
            <a:off x="492934" y="901759"/>
            <a:ext cx="8157682" cy="469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1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E42AA-3E13-629A-6815-A8A4489778A4}"/>
              </a:ext>
            </a:extLst>
          </p:cNvPr>
          <p:cNvSpPr txBox="1">
            <a:spLocks/>
          </p:cNvSpPr>
          <p:nvPr/>
        </p:nvSpPr>
        <p:spPr>
          <a:xfrm>
            <a:off x="638835" y="558636"/>
            <a:ext cx="7886430" cy="64958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 smtClean="0"/>
              <a:t>If user Vote after result: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318" y="883427"/>
            <a:ext cx="7154812" cy="402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124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E42AA-3E13-629A-6815-A8A4489778A4}"/>
              </a:ext>
            </a:extLst>
          </p:cNvPr>
          <p:cNvSpPr txBox="1">
            <a:spLocks/>
          </p:cNvSpPr>
          <p:nvPr/>
        </p:nvSpPr>
        <p:spPr>
          <a:xfrm>
            <a:off x="411090" y="606079"/>
            <a:ext cx="7886430" cy="64958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 smtClean="0"/>
              <a:t>If user Vote second time: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72" y="853512"/>
            <a:ext cx="7335748" cy="412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921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E42AA-3E13-629A-6815-A8A4489778A4}"/>
              </a:ext>
            </a:extLst>
          </p:cNvPr>
          <p:cNvSpPr txBox="1">
            <a:spLocks/>
          </p:cNvSpPr>
          <p:nvPr/>
        </p:nvSpPr>
        <p:spPr>
          <a:xfrm>
            <a:off x="411090" y="606079"/>
            <a:ext cx="7886430" cy="64958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 smtClean="0"/>
              <a:t>If user click result before publish: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90" y="930870"/>
            <a:ext cx="8414535" cy="371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084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22E42AA-3E13-629A-6815-A8A4489778A4}"/>
              </a:ext>
            </a:extLst>
          </p:cNvPr>
          <p:cNvSpPr txBox="1">
            <a:spLocks/>
          </p:cNvSpPr>
          <p:nvPr/>
        </p:nvSpPr>
        <p:spPr>
          <a:xfrm>
            <a:off x="411090" y="606079"/>
            <a:ext cx="7886430" cy="64958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 smtClean="0"/>
              <a:t>If user click result after publish: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49" y="930870"/>
            <a:ext cx="7880278" cy="396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043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:a16="http://schemas.microsoft.com/office/drawing/2014/main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DB24E31-75E2-D2BE-DEE1-91ADB5001A8F}"/>
              </a:ext>
            </a:extLst>
          </p:cNvPr>
          <p:cNvSpPr/>
          <p:nvPr/>
        </p:nvSpPr>
        <p:spPr>
          <a:xfrm>
            <a:off x="956310" y="3037840"/>
            <a:ext cx="7227570" cy="530626"/>
          </a:xfrm>
          <a:prstGeom prst="roundRect">
            <a:avLst/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5EA4B0C5-E33A-D592-C106-2AB96DBFDD04}"/>
              </a:ext>
            </a:extLst>
          </p:cNvPr>
          <p:cNvSpPr txBox="1"/>
          <p:nvPr/>
        </p:nvSpPr>
        <p:spPr>
          <a:xfrm>
            <a:off x="1571630" y="3183633"/>
            <a:ext cx="5839143" cy="2564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dirty="0"/>
              <a:t>Voting Web Application using Django Framework </a:t>
            </a:r>
            <a:endParaRPr lang="en-US" sz="1600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dirty="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 dirty="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 dirty="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 dirty="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 dirty="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 dirty="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427485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6256-ED4F-D5CB-996C-FBD384D1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794" y="682497"/>
            <a:ext cx="8421857" cy="547983"/>
          </a:xfrm>
        </p:spPr>
        <p:txBody>
          <a:bodyPr/>
          <a:lstStyle/>
          <a:p>
            <a:r>
              <a:rPr lang="en-IN" sz="1600" b="1" dirty="0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 dirty="0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 dirty="0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/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31515" y="1267649"/>
            <a:ext cx="846590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D0D0D"/>
                </a:solidFill>
                <a:latin typeface="Söhne"/>
              </a:rPr>
              <a:t>	For 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future enhancements to your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Django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-based voting project, several key features and optimizations can be considered to improve functionality, scalability, and user experience. Here are some potential enhancements: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latin typeface="Söhne"/>
              </a:rPr>
              <a:t>User Authentication and Authorization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Enhance user authentication with features like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OAuth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integration (e.g., Google, Facebook) for seamless login/signup and granular authorization controls based on user roles (admin, regular user).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latin typeface="Söhne"/>
              </a:rPr>
              <a:t>Improved User Interface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Implement a modern and responsive user interface using frontend frameworks like React or Vue.js, enhancing the interactivity and user experience of the polling application.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latin typeface="Söhne"/>
              </a:rPr>
              <a:t>Real-time Updates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Integrate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WebSocket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technology (e.g.,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Django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Channels) to enable real-time updates of poll results, providing users with immediate feedback as votes are cast.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latin typeface="Söhne"/>
              </a:rPr>
              <a:t>Advanced Result Visualization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Enhance result presentation with dynamic charts and graphs (using libraries like Chart.js or D3.js) to visually represent poll outcomes, making data interpretation more accessible.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latin typeface="Söhne"/>
              </a:rPr>
              <a:t>User Engagement Features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Implement features such as commenting on polls, sharing polls on social media, or adding multimedia content (images, videos) to enrich the poll creation and voting experience</a:t>
            </a:r>
            <a:r>
              <a:rPr lang="en-US" dirty="0" smtClean="0">
                <a:solidFill>
                  <a:srgbClr val="0D0D0D"/>
                </a:solidFill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3128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7271" y="1100927"/>
            <a:ext cx="739739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0D0D0D"/>
              </a:solidFill>
              <a:latin typeface="Söhne"/>
            </a:endParaRPr>
          </a:p>
          <a:p>
            <a:r>
              <a:rPr lang="en-US" b="1" dirty="0" smtClean="0">
                <a:solidFill>
                  <a:srgbClr val="0D0D0D"/>
                </a:solidFill>
                <a:latin typeface="Söhne"/>
              </a:rPr>
              <a:t>6.Email </a:t>
            </a:r>
            <a:r>
              <a:rPr lang="en-US" b="1" dirty="0">
                <a:solidFill>
                  <a:srgbClr val="0D0D0D"/>
                </a:solidFill>
                <a:latin typeface="Söhne"/>
              </a:rPr>
              <a:t>Notifications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Set up email notifications for users to receive updates on poll activity (e.g., new polls, poll results) and reminders to participate in ongoing </a:t>
            </a:r>
            <a:r>
              <a:rPr lang="en-US" dirty="0" smtClean="0">
                <a:solidFill>
                  <a:srgbClr val="0D0D0D"/>
                </a:solidFill>
                <a:latin typeface="Söhne"/>
              </a:rPr>
              <a:t>poll</a:t>
            </a:r>
            <a:endParaRPr lang="en-US" dirty="0">
              <a:solidFill>
                <a:srgbClr val="0D0D0D"/>
              </a:solidFill>
              <a:latin typeface="Söhne"/>
            </a:endParaRPr>
          </a:p>
          <a:p>
            <a:r>
              <a:rPr lang="en-US" b="1" dirty="0" smtClean="0">
                <a:solidFill>
                  <a:srgbClr val="0D0D0D"/>
                </a:solidFill>
                <a:latin typeface="Söhne"/>
              </a:rPr>
              <a:t>7.Performance </a:t>
            </a:r>
            <a:r>
              <a:rPr lang="en-US" b="1" dirty="0">
                <a:solidFill>
                  <a:srgbClr val="0D0D0D"/>
                </a:solidFill>
                <a:latin typeface="Söhne"/>
              </a:rPr>
              <a:t>Optimization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Optimize database queries with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Django's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query optimization techniques, use caching (e.g.,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Redis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) for frequently accessed data, and leverage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Django's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built-in caching mechanisms for improved </a:t>
            </a:r>
            <a:r>
              <a:rPr lang="en-US" dirty="0" smtClean="0">
                <a:solidFill>
                  <a:srgbClr val="0D0D0D"/>
                </a:solidFill>
                <a:latin typeface="Söhne"/>
              </a:rPr>
              <a:t>performance.</a:t>
            </a:r>
          </a:p>
          <a:p>
            <a:r>
              <a:rPr lang="en-US" b="1" dirty="0" smtClean="0">
                <a:solidFill>
                  <a:srgbClr val="0D0D0D"/>
                </a:solidFill>
                <a:latin typeface="Söhne"/>
              </a:rPr>
              <a:t>8.Internationalization </a:t>
            </a:r>
            <a:r>
              <a:rPr lang="en-US" b="1" dirty="0">
                <a:solidFill>
                  <a:srgbClr val="0D0D0D"/>
                </a:solidFill>
                <a:latin typeface="Söhne"/>
              </a:rPr>
              <a:t>and Localization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Implement support for multiple languages (internationalization) and regional preferences (localization) to make the polling application accessible to a global </a:t>
            </a:r>
            <a:r>
              <a:rPr lang="en-US" dirty="0" smtClean="0">
                <a:solidFill>
                  <a:srgbClr val="0D0D0D"/>
                </a:solidFill>
                <a:latin typeface="Söhne"/>
              </a:rPr>
              <a:t>audience.</a:t>
            </a:r>
          </a:p>
          <a:p>
            <a:r>
              <a:rPr lang="en-US" b="1" dirty="0" smtClean="0">
                <a:solidFill>
                  <a:srgbClr val="0D0D0D"/>
                </a:solidFill>
                <a:latin typeface="Söhne"/>
              </a:rPr>
              <a:t>9.Security </a:t>
            </a:r>
            <a:r>
              <a:rPr lang="en-US" b="1" dirty="0">
                <a:solidFill>
                  <a:srgbClr val="0D0D0D"/>
                </a:solidFill>
                <a:latin typeface="Söhne"/>
              </a:rPr>
              <a:t>Enhancements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Implement additional security measures such as rate limiting, content validation, and input sanitization to protect against potential vulnerabilities and ensure data integrity.</a:t>
            </a:r>
          </a:p>
          <a:p>
            <a:r>
              <a:rPr lang="en-US" b="1" dirty="0" smtClean="0">
                <a:solidFill>
                  <a:srgbClr val="0D0D0D"/>
                </a:solidFill>
                <a:latin typeface="Söhne"/>
              </a:rPr>
              <a:t>10.API </a:t>
            </a:r>
            <a:r>
              <a:rPr lang="en-US" b="1" dirty="0">
                <a:solidFill>
                  <a:srgbClr val="0D0D0D"/>
                </a:solidFill>
                <a:latin typeface="Söhne"/>
              </a:rPr>
              <a:t>Development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Develop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RESTful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APIs to enable integration with other applications (mobile apps, third-party services), allowing external developers to leverage poll data programmatically.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F0F6256-ED4F-D5CB-996C-FBD384D168E2}"/>
              </a:ext>
            </a:extLst>
          </p:cNvPr>
          <p:cNvSpPr txBox="1">
            <a:spLocks/>
          </p:cNvSpPr>
          <p:nvPr/>
        </p:nvSpPr>
        <p:spPr>
          <a:xfrm>
            <a:off x="317794" y="682497"/>
            <a:ext cx="8421857" cy="54798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1600" b="1" smtClean="0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 smtClean="0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 smtClean="0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r>
              <a:rPr lang="en-US" smtClean="0">
                <a:solidFill>
                  <a:srgbClr val="374151"/>
                </a:solidFill>
                <a:latin typeface="Söhne"/>
              </a:rPr>
              <a:t/>
            </a:r>
            <a:br>
              <a:rPr lang="en-US" smtClean="0">
                <a:solidFill>
                  <a:srgbClr val="374151"/>
                </a:solidFill>
                <a:latin typeface="Söhne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239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Conclusion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BAAD3EB-5AF8-2850-D7B6-2D787F8D5CA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id="{81E9EAEF-4D2C-D890-53FC-DD6FC1B36C83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3" name="Rectangle 2"/>
          <p:cNvSpPr/>
          <p:nvPr/>
        </p:nvSpPr>
        <p:spPr>
          <a:xfrm>
            <a:off x="739739" y="1500991"/>
            <a:ext cx="725355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D0D0D"/>
                </a:solidFill>
                <a:latin typeface="Söhne"/>
              </a:rPr>
              <a:t>The 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voting project developed using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Django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presents a comprehensive and functional platform for creating, managing, and participating in polls. Throughout the project, key features were implemented to ensure a smooth user experience and efficient data management.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Söhne"/>
              </a:rPr>
              <a:t>The project leverages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Django's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powerful capabilities, including its ORM for database interactions, built-in authentication system for user management, and the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Django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templating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engine for generating dynamic and responsive user interfaces.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Söhne"/>
              </a:rPr>
              <a:t>Users can register, log in, and create custom polls with multiple options, while authenticated users can vote on existing polls and view real-time results. The project also incorporates relational database design, with relationships established between users, questions, options, and polls, facilitating seamless data retrieval and manipulation.</a:t>
            </a:r>
          </a:p>
        </p:txBody>
      </p:sp>
    </p:spTree>
    <p:extLst>
      <p:ext uri="{BB962C8B-B14F-4D97-AF65-F5344CB8AC3E}">
        <p14:creationId xmlns:p14="http://schemas.microsoft.com/office/powerpoint/2010/main" val="2018878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87024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Abstract</a:t>
            </a:r>
            <a:endParaRPr lang="en-IN" sz="160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E138CBA-7C0B-348B-874D-0DBE98733F33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A6F8FB9D-26BD-FFD4-0D44-2DE325084D08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7B0DB8-43B1-4A11-BB0F-C7A6B9B279FA}"/>
              </a:ext>
            </a:extLst>
          </p:cNvPr>
          <p:cNvSpPr txBox="1"/>
          <p:nvPr/>
        </p:nvSpPr>
        <p:spPr>
          <a:xfrm>
            <a:off x="845820" y="1398494"/>
            <a:ext cx="72439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Our </a:t>
            </a:r>
            <a:r>
              <a:rPr lang="en-US" dirty="0"/>
              <a:t>project aims to develop a sophisticated polling application using </a:t>
            </a:r>
            <a:r>
              <a:rPr lang="en-US" dirty="0" err="1"/>
              <a:t>Django</a:t>
            </a:r>
            <a:r>
              <a:rPr lang="en-US" dirty="0"/>
              <a:t>, a powerful Python-based web framework. This web-based polling application will allow users to create custom polls, vote on existing polls, and view real-time results. The app will incorporate user authentication to ensure that only authenticated users can create, manage, or participate in polls. The front-end will be designed using HTML, CSS, and JavaScript to create an intuitive and responsive user interface. Through </a:t>
            </a:r>
            <a:r>
              <a:rPr lang="en-US" dirty="0" err="1"/>
              <a:t>Django's</a:t>
            </a:r>
            <a:r>
              <a:rPr lang="en-US" dirty="0"/>
              <a:t> ORM (Object-Relational Mapping), poll data will be stored and managed efficiently in a relational database, ensuring scalability and performance. The application will implement </a:t>
            </a:r>
            <a:r>
              <a:rPr lang="en-US" dirty="0" smtClean="0"/>
              <a:t>with </a:t>
            </a:r>
            <a:r>
              <a:rPr lang="en-US" dirty="0" err="1" smtClean="0"/>
              <a:t>sqite</a:t>
            </a:r>
            <a:r>
              <a:rPr lang="en-US" dirty="0" smtClean="0"/>
              <a:t> for </a:t>
            </a:r>
            <a:r>
              <a:rPr lang="en-US" dirty="0"/>
              <a:t>seamless integration with potential future applications. This project showcases the use of </a:t>
            </a:r>
            <a:r>
              <a:rPr lang="en-US" dirty="0" err="1"/>
              <a:t>Django's</a:t>
            </a:r>
            <a:r>
              <a:rPr lang="en-US" dirty="0"/>
              <a:t> capabilities in developing robust and scalable web applications while adhering to best practices in web development and user experience design.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Problem Statement</a:t>
            </a:r>
            <a:endParaRPr lang="en-IN" sz="16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38979D7-DAF1-B9D0-4B15-5F44295BF71F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771E5D94-0B0E-9E10-390E-F025663AAA0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E16307-A7E8-46B1-AE5E-42B87F9D591B}"/>
              </a:ext>
            </a:extLst>
          </p:cNvPr>
          <p:cNvSpPr txBox="1"/>
          <p:nvPr/>
        </p:nvSpPr>
        <p:spPr>
          <a:xfrm>
            <a:off x="492236" y="1004393"/>
            <a:ext cx="785973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The </a:t>
            </a:r>
            <a:r>
              <a:rPr lang="en-US" dirty="0"/>
              <a:t>problem at hand is to develop a comprehensive polling application using </a:t>
            </a:r>
            <a:r>
              <a:rPr lang="en-US" dirty="0" err="1"/>
              <a:t>Django</a:t>
            </a:r>
            <a:r>
              <a:rPr lang="en-US" dirty="0"/>
              <a:t> that addresses the need for a user-friendly, secure, and scalable platform for creating and conducting polls. The project aims to overcome the following challenges: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User Authentication and Authorization</a:t>
            </a:r>
            <a:r>
              <a:rPr lang="en-US" dirty="0"/>
              <a:t>: Implement secure user authentication and authorization to ensure that only authenticated users can create new polls, manage their own polls, and participate by voting.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Poll Creation and Management</a:t>
            </a:r>
            <a:r>
              <a:rPr lang="en-US" dirty="0"/>
              <a:t>: Enable users to create new polls with custom questions and multiple choices. Allow poll creators to edit or delete their polls as needed.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Voting Mechanism</a:t>
            </a:r>
            <a:r>
              <a:rPr lang="en-US" dirty="0"/>
              <a:t>: Develop a robust and intuitive interface for users to vote on existing polls. Ensure that each user can only vote once per poll and display real-time results after voting.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 Storage and Management</a:t>
            </a:r>
            <a:r>
              <a:rPr lang="en-US" dirty="0"/>
              <a:t>: Utilize </a:t>
            </a:r>
            <a:r>
              <a:rPr lang="en-US" dirty="0" err="1"/>
              <a:t>Django's</a:t>
            </a:r>
            <a:r>
              <a:rPr lang="en-US" dirty="0"/>
              <a:t> ORM to efficiently store poll data in a relational database, ensuring data integrity and scalability as the number of polls and users grows.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User Experience and Interface Design</a:t>
            </a:r>
            <a:r>
              <a:rPr lang="en-US" dirty="0"/>
              <a:t>: Design a responsive and user-friendly interface using HTML, CSS, and JavaScript to provide an engaging experience across different devices and screen sizes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Project Overview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CF58A7F-2C96-B07D-0B21-410816696D2B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0139171D-3AD9-6A2C-2865-384C0BE5CD2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0CEA9A-CDD6-429C-9647-6BDBA3342CBB}"/>
              </a:ext>
            </a:extLst>
          </p:cNvPr>
          <p:cNvSpPr txBox="1"/>
          <p:nvPr/>
        </p:nvSpPr>
        <p:spPr>
          <a:xfrm>
            <a:off x="287676" y="1004393"/>
            <a:ext cx="848645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User </a:t>
            </a:r>
            <a:r>
              <a:rPr lang="en-US" b="1" dirty="0"/>
              <a:t>Authentication and Authorization</a:t>
            </a:r>
            <a:r>
              <a:rPr lang="en-US" dirty="0"/>
              <a:t>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Users will be able to register, log in, and log out</a:t>
            </a:r>
            <a:r>
              <a:rPr lang="en-US" dirty="0" smtClean="0"/>
              <a:t>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 Only </a:t>
            </a:r>
            <a:r>
              <a:rPr lang="en-US" dirty="0"/>
              <a:t>authenticated users will have permission to create new polls or vote in existing polls.</a:t>
            </a:r>
          </a:p>
          <a:p>
            <a:r>
              <a:rPr lang="en-US" b="1" dirty="0"/>
              <a:t>Poll Creation and Management</a:t>
            </a:r>
            <a:r>
              <a:rPr lang="en-US" dirty="0"/>
              <a:t>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Authenticated users can create new polls by providing a question and multiple choices.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can mention date and time for publishing the result of Polls.</a:t>
            </a:r>
          </a:p>
          <a:p>
            <a:r>
              <a:rPr lang="en-US" b="1" dirty="0" smtClean="0"/>
              <a:t>Voting </a:t>
            </a:r>
            <a:r>
              <a:rPr lang="en-US" b="1" dirty="0"/>
              <a:t>Mechanism</a:t>
            </a:r>
            <a:r>
              <a:rPr lang="en-US" dirty="0"/>
              <a:t>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Users can view existing polls and vote for their preferred choice.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Each user can only vote once </a:t>
            </a:r>
            <a:r>
              <a:rPr lang="en-US" dirty="0" smtClean="0"/>
              <a:t>per.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Question and Choice of polls are stored in database(</a:t>
            </a:r>
            <a:r>
              <a:rPr lang="en-US" dirty="0" err="1" smtClean="0"/>
              <a:t>sqlite</a:t>
            </a:r>
            <a:r>
              <a:rPr lang="en-US" dirty="0" smtClean="0"/>
              <a:t>).</a:t>
            </a:r>
          </a:p>
          <a:p>
            <a:pPr lvl="1"/>
            <a:r>
              <a:rPr lang="en-US" b="1" dirty="0" smtClean="0"/>
              <a:t>Voting result: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can see the result of poll only after </a:t>
            </a:r>
            <a:r>
              <a:rPr lang="en-US" dirty="0" err="1" smtClean="0"/>
              <a:t>after</a:t>
            </a:r>
            <a:r>
              <a:rPr lang="en-US" dirty="0" smtClean="0"/>
              <a:t> date Time which is mention at the time poll creation.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can’t vote after the result published.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Result will show include count of each choice and which choice won overall based on max count of choice.</a:t>
            </a:r>
          </a:p>
          <a:p>
            <a:pPr lvl="1"/>
            <a:r>
              <a:rPr lang="en-US" b="1" dirty="0" smtClean="0"/>
              <a:t>Log out:</a:t>
            </a:r>
            <a:endParaRPr lang="en-US" b="1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finally log out.</a:t>
            </a:r>
          </a:p>
        </p:txBody>
      </p:sp>
    </p:spTree>
    <p:extLst>
      <p:ext uri="{BB962C8B-B14F-4D97-AF65-F5344CB8AC3E}">
        <p14:creationId xmlns:p14="http://schemas.microsoft.com/office/powerpoint/2010/main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Proposed Solution</a:t>
            </a:r>
            <a:endParaRPr lang="en-IN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6B7C3C-D3E3-FF07-EEDD-95F0B593D118}"/>
              </a:ext>
            </a:extLst>
          </p:cNvPr>
          <p:cNvSpPr txBox="1"/>
          <p:nvPr/>
        </p:nvSpPr>
        <p:spPr>
          <a:xfrm>
            <a:off x="138533" y="1102220"/>
            <a:ext cx="8866934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0E84B3E-4CED-7709-C0ED-61714423E40C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D3393E03-7263-ADFB-23AD-8505198A845E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02E57B-35D2-4760-8513-A584EB859750}"/>
              </a:ext>
            </a:extLst>
          </p:cNvPr>
          <p:cNvSpPr txBox="1"/>
          <p:nvPr/>
        </p:nvSpPr>
        <p:spPr>
          <a:xfrm>
            <a:off x="989704" y="1635162"/>
            <a:ext cx="751959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address the challenges and objectives outlined in the project overview, we propose the development of an E-Voting Web Application using the Django Framework. This solution will leverage modern technologies and best practices to create a robust and user-friendly platform for conducting elections online.</a:t>
            </a:r>
          </a:p>
          <a:p>
            <a:endParaRPr lang="en-US" dirty="0"/>
          </a:p>
          <a:p>
            <a:r>
              <a:rPr lang="en-US" dirty="0"/>
              <a:t>It includes: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registration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 publishing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0896F70-0E57-B001-3C98-BB76EA937037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FB315134-FD10-6E28-FDC9-29E7F29C2454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F46E38-9333-4AB7-98DE-331215AED741}"/>
              </a:ext>
            </a:extLst>
          </p:cNvPr>
          <p:cNvSpPr txBox="1"/>
          <p:nvPr/>
        </p:nvSpPr>
        <p:spPr>
          <a:xfrm>
            <a:off x="845820" y="978946"/>
            <a:ext cx="762931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Solution Components:</a:t>
            </a:r>
          </a:p>
          <a:p>
            <a:endParaRPr lang="en-US" b="1" dirty="0"/>
          </a:p>
          <a:p>
            <a:r>
              <a:rPr lang="en-US" b="1" dirty="0"/>
              <a:t>User Registration and Authentication</a:t>
            </a:r>
            <a:r>
              <a:rPr lang="en-US" dirty="0"/>
              <a:t>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Implement a secure user registration process where voters can create accounts by providing necessary identification details.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Utilize strong authentication mechanisms (e.g., username/password, two-factor authentication) to verify voter identities and prevent unauthorized access.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Voting Interface</a:t>
            </a:r>
            <a:r>
              <a:rPr lang="en-US" dirty="0"/>
              <a:t>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Develop an intuitive and responsive web interface that allows voters to view candidates/parties and cast their votes electronically.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Ensure accessibility and usability across various devices (desktops, tablets, smartphones) to cater to a diverse user base.</a:t>
            </a:r>
          </a:p>
        </p:txBody>
      </p:sp>
    </p:spTree>
    <p:extLst>
      <p:ext uri="{BB962C8B-B14F-4D97-AF65-F5344CB8AC3E}">
        <p14:creationId xmlns:p14="http://schemas.microsoft.com/office/powerpoint/2010/main" val="48748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25A5131-6F83-AD76-5E52-14CCB9D908F9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9D85AD23-D3D0-C7F5-13BD-C3746B44AE9A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3386FF-68C1-4F9E-88CF-C2ABB5BC4F06}"/>
              </a:ext>
            </a:extLst>
          </p:cNvPr>
          <p:cNvSpPr/>
          <p:nvPr/>
        </p:nvSpPr>
        <p:spPr>
          <a:xfrm>
            <a:off x="668867" y="1125200"/>
            <a:ext cx="6710879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Result Calculation and Publication</a:t>
            </a:r>
            <a:r>
              <a:rPr lang="en-US" dirty="0"/>
              <a:t>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Design algorithms to automate the process of counting votes securely and accurately.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Develop functionalities to generate reports and publish election results in a transparent manner, maintaining the integrity of the electoral process.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Admin Dashboard</a:t>
            </a:r>
            <a:r>
              <a:rPr lang="en-US" dirty="0"/>
              <a:t>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Create an administrative dashboard for election officials to manage user registrations, monitor voting activities, and oversee the entire election process.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Include features for generating audit logs and tracking system activities to ensure accountability and transparency.</a:t>
            </a:r>
          </a:p>
        </p:txBody>
      </p:sp>
    </p:spTree>
    <p:extLst>
      <p:ext uri="{BB962C8B-B14F-4D97-AF65-F5344CB8AC3E}">
        <p14:creationId xmlns:p14="http://schemas.microsoft.com/office/powerpoint/2010/main" val="3832645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2A8F1A-67E8-0BA1-6B45-F0633689698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61;g5fab984687_2_0">
            <a:extLst>
              <a:ext uri="{FF2B5EF4-FFF2-40B4-BE49-F238E27FC236}">
                <a16:creationId xmlns:a16="http://schemas.microsoft.com/office/drawing/2014/main" id="{3447FF72-B82E-F4FB-B8A0-D3532FD4F749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108324563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559A34-456E-49A1-8157-9E3D18BFAD36}">
  <ds:schemaRefs>
    <ds:schemaRef ds:uri="http://schemas.microsoft.com/office/2006/metadata/properties"/>
    <ds:schemaRef ds:uri="c0fa2617-96bd-425d-8578-e93563fe37c5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9162bd5b-4ed9-4da3-b376-05204580ba3f"/>
    <ds:schemaRef ds:uri="http://schemas.microsoft.com/office/2006/documentManagement/typ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</TotalTime>
  <Words>799</Words>
  <Application>Microsoft Office PowerPoint</Application>
  <PresentationFormat>On-screen Show (16:9)</PresentationFormat>
  <Paragraphs>107</Paragraphs>
  <Slides>23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  <vt:variant>
        <vt:lpstr>Custom Shows</vt:lpstr>
      </vt:variant>
      <vt:variant>
        <vt:i4>1</vt:i4>
      </vt:variant>
    </vt:vector>
  </HeadingPairs>
  <TitlesOfParts>
    <vt:vector size="31" baseType="lpstr">
      <vt:lpstr>Arial</vt:lpstr>
      <vt:lpstr>Arial MT</vt:lpstr>
      <vt:lpstr>Calibri</vt:lpstr>
      <vt:lpstr>Poppins</vt:lpstr>
      <vt:lpstr>Söhne</vt:lpstr>
      <vt:lpstr>Times New Roman</vt:lpstr>
      <vt:lpstr>Simple Light</vt:lpstr>
      <vt:lpstr>PowerPoint Presentation</vt:lpstr>
      <vt:lpstr>PowerPoint Presentation</vt:lpstr>
      <vt:lpstr>Abstract</vt:lpstr>
      <vt:lpstr>Problem Statement</vt:lpstr>
      <vt:lpstr>Project Overview</vt:lpstr>
      <vt:lpstr>Proposed Solution</vt:lpstr>
      <vt:lpstr>PowerPoint Presentation</vt:lpstr>
      <vt:lpstr>PowerPoint Presentation</vt:lpstr>
      <vt:lpstr>Technology Used</vt:lpstr>
      <vt:lpstr>Modelling &amp; Results</vt:lpstr>
      <vt:lpstr>Register</vt:lpstr>
      <vt:lpstr>Log In</vt:lpstr>
      <vt:lpstr>Home Page</vt:lpstr>
      <vt:lpstr>Create Poll</vt:lpstr>
      <vt:lpstr>Voting</vt:lpstr>
      <vt:lpstr>PowerPoint Presentation</vt:lpstr>
      <vt:lpstr>PowerPoint Presentation</vt:lpstr>
      <vt:lpstr>PowerPoint Presentation</vt:lpstr>
      <vt:lpstr>PowerPoint Presentation</vt:lpstr>
      <vt:lpstr>Future Enhancements: </vt:lpstr>
      <vt:lpstr>PowerPoint Presentation</vt:lpstr>
      <vt:lpstr>Conclusion</vt:lpstr>
      <vt:lpstr>Thank You!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User</cp:lastModifiedBy>
  <cp:revision>21</cp:revision>
  <dcterms:modified xsi:type="dcterms:W3CDTF">2024-04-11T15:06:08Z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