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59" r:id="rId8"/>
    <p:sldId id="289" r:id="rId9"/>
    <p:sldId id="290" r:id="rId10"/>
    <p:sldId id="291" r:id="rId11"/>
    <p:sldId id="264" r:id="rId12"/>
    <p:sldId id="260" r:id="rId13"/>
    <p:sldId id="265" r:id="rId14"/>
    <p:sldId id="266" r:id="rId15"/>
    <p:sldId id="267" r:id="rId16"/>
    <p:sldId id="268" r:id="rId17"/>
    <p:sldId id="270" r:id="rId18"/>
    <p:sldId id="271" r:id="rId19"/>
    <p:sldId id="272" r:id="rId20"/>
    <p:sldId id="273" r:id="rId21"/>
    <p:sldId id="274" r:id="rId22"/>
    <p:sldId id="288" r:id="rId23"/>
    <p:sldId id="276" r:id="rId24"/>
    <p:sldId id="277" r:id="rId25"/>
    <p:sldId id="278" r:id="rId26"/>
    <p:sldId id="279" r:id="rId27"/>
    <p:sldId id="280" r:id="rId28"/>
    <p:sldId id="292" r:id="rId29"/>
    <p:sldId id="293" r:id="rId30"/>
    <p:sldId id="281" r:id="rId31"/>
    <p:sldId id="282" r:id="rId32"/>
    <p:sldId id="294" r:id="rId33"/>
    <p:sldId id="295" r:id="rId34"/>
    <p:sldId id="296" r:id="rId35"/>
    <p:sldId id="297" r:id="rId36"/>
    <p:sldId id="283" r:id="rId37"/>
    <p:sldId id="284" r:id="rId38"/>
    <p:sldId id="285" r:id="rId39"/>
    <p:sldId id="286" r:id="rId40"/>
    <p:sldId id="287"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721CC246-2F6A-459D-8ADD-030707CC1043}">
          <p14:sldIdLst>
            <p14:sldId id="256"/>
            <p14:sldId id="257"/>
            <p14:sldId id="258"/>
            <p14:sldId id="261"/>
            <p14:sldId id="262"/>
            <p14:sldId id="263"/>
            <p14:sldId id="259"/>
            <p14:sldId id="264"/>
            <p14:sldId id="260"/>
            <p14:sldId id="265"/>
            <p14:sldId id="266"/>
            <p14:sldId id="267"/>
            <p14:sldId id="268"/>
            <p14:sldId id="270"/>
            <p14:sldId id="271"/>
            <p14:sldId id="272"/>
            <p14:sldId id="273"/>
            <p14:sldId id="274"/>
            <p14:sldId id="275"/>
            <p14:sldId id="276"/>
            <p14:sldId id="277"/>
            <p14:sldId id="278"/>
            <p14:sldId id="279"/>
            <p14:sldId id="280"/>
            <p14:sldId id="281"/>
            <p14:sldId id="282"/>
            <p14:sldId id="283"/>
            <p14:sldId id="284"/>
            <p14:sldId id="285"/>
          </p14:sldIdLst>
        </p14:section>
        <p14:section name="Untitled Section" id="{1C9C417E-CF07-4603-812E-DFF963A7557E}">
          <p14:sldIdLst>
            <p14:sldId id="286"/>
            <p14:sldId id="2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660"/>
  </p:normalViewPr>
  <p:slideViewPr>
    <p:cSldViewPr snapToGrid="0">
      <p:cViewPr varScale="1">
        <p:scale>
          <a:sx n="115" d="100"/>
          <a:sy n="115" d="100"/>
        </p:scale>
        <p:origin x="-432"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EB3A1B-B92F-D1BA-3610-5230B2FBC2C0}"/>
              </a:ext>
            </a:extLst>
          </p:cNvPr>
          <p:cNvSpPr>
            <a:spLocks noGrp="1"/>
          </p:cNvSpPr>
          <p:nvPr>
            <p:ph type="ctrTitle"/>
          </p:nvPr>
        </p:nvSpPr>
        <p:spPr>
          <a:xfrm>
            <a:off x="550465" y="1167619"/>
            <a:ext cx="9057769" cy="258779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anchor="t"/>
          <a:lstStyle/>
          <a:p>
            <a:r>
              <a:rPr lang="en-US" sz="3600" dirty="0">
                <a:latin typeface="Bahnschrift SemiBold" panose="020B0502040204020203" pitchFamily="34" charset="0"/>
              </a:rPr>
              <a:t>KNOWLEDGE GRAPH EMBEDDING</a:t>
            </a:r>
            <a:br>
              <a:rPr lang="en-US" sz="3600" dirty="0">
                <a:latin typeface="Bahnschrift SemiBold" panose="020B0502040204020203" pitchFamily="34" charset="0"/>
              </a:rPr>
            </a:br>
            <a:r>
              <a:rPr lang="en-US" sz="3600" dirty="0">
                <a:latin typeface="Bahnschrift SemiBold" panose="020B0502040204020203" pitchFamily="34" charset="0"/>
              </a:rPr>
              <a:t/>
            </a:r>
            <a:br>
              <a:rPr lang="en-US" sz="3600" dirty="0">
                <a:latin typeface="Bahnschrift SemiBold" panose="020B0502040204020203" pitchFamily="34" charset="0"/>
              </a:rPr>
            </a:br>
            <a:r>
              <a:rPr lang="en-US" sz="3600" dirty="0">
                <a:latin typeface="Bahnschrift SemiBold" panose="020B0502040204020203" pitchFamily="34" charset="0"/>
              </a:rPr>
              <a:t>                   - SUBGRAPH LOCALIZATION </a:t>
            </a:r>
            <a:endParaRPr lang="en-IN" sz="3600" dirty="0">
              <a:latin typeface="Bahnschrift SemiBold" panose="020B0502040204020203" pitchFamily="34" charset="0"/>
            </a:endParaRPr>
          </a:p>
        </p:txBody>
      </p:sp>
      <p:sp>
        <p:nvSpPr>
          <p:cNvPr id="3" name="Subtitle 2">
            <a:extLst>
              <a:ext uri="{FF2B5EF4-FFF2-40B4-BE49-F238E27FC236}">
                <a16:creationId xmlns:a16="http://schemas.microsoft.com/office/drawing/2014/main" xmlns="" id="{CC6A2122-8577-C212-CFC1-6B20DCBE58A0}"/>
              </a:ext>
            </a:extLst>
          </p:cNvPr>
          <p:cNvSpPr>
            <a:spLocks noGrp="1"/>
          </p:cNvSpPr>
          <p:nvPr>
            <p:ph type="subTitle" idx="1"/>
          </p:nvPr>
        </p:nvSpPr>
        <p:spPr>
          <a:xfrm>
            <a:off x="5303520" y="4050833"/>
            <a:ext cx="3868615" cy="2026410"/>
          </a:xfrm>
        </p:spPr>
        <p:txBody>
          <a:bodyPr>
            <a:normAutofit fontScale="62500" lnSpcReduction="20000"/>
          </a:bodyPr>
          <a:lstStyle/>
          <a:p>
            <a:pPr algn="just">
              <a:lnSpc>
                <a:spcPct val="160000"/>
              </a:lnSpc>
            </a:pPr>
            <a:r>
              <a:rPr lang="en-US" sz="2000" b="1" dirty="0">
                <a:solidFill>
                  <a:schemeClr val="accent1">
                    <a:lumMod val="50000"/>
                  </a:schemeClr>
                </a:solidFill>
              </a:rPr>
              <a:t>Sk.Ahamed Alisha     N190493</a:t>
            </a:r>
          </a:p>
          <a:p>
            <a:pPr algn="just">
              <a:lnSpc>
                <a:spcPct val="160000"/>
              </a:lnSpc>
            </a:pPr>
            <a:r>
              <a:rPr lang="en-US" sz="2000" b="1" dirty="0">
                <a:solidFill>
                  <a:schemeClr val="accent1">
                    <a:lumMod val="50000"/>
                  </a:schemeClr>
                </a:solidFill>
              </a:rPr>
              <a:t>B.Ajith kumar     N190391</a:t>
            </a:r>
          </a:p>
          <a:p>
            <a:pPr algn="just">
              <a:lnSpc>
                <a:spcPct val="160000"/>
              </a:lnSpc>
            </a:pPr>
            <a:r>
              <a:rPr lang="en-US" sz="2000" b="1" dirty="0">
                <a:solidFill>
                  <a:schemeClr val="accent1">
                    <a:lumMod val="50000"/>
                  </a:schemeClr>
                </a:solidFill>
              </a:rPr>
              <a:t>K.Lokesh krishna     N190347</a:t>
            </a:r>
          </a:p>
          <a:p>
            <a:pPr algn="just">
              <a:lnSpc>
                <a:spcPct val="160000"/>
              </a:lnSpc>
            </a:pPr>
            <a:r>
              <a:rPr lang="en-US" sz="2000" b="1" dirty="0">
                <a:solidFill>
                  <a:schemeClr val="accent1">
                    <a:lumMod val="50000"/>
                  </a:schemeClr>
                </a:solidFill>
              </a:rPr>
              <a:t>V.Sai Lokesh     N191052</a:t>
            </a:r>
          </a:p>
          <a:p>
            <a:pPr algn="just">
              <a:lnSpc>
                <a:spcPct val="160000"/>
              </a:lnSpc>
            </a:pPr>
            <a:r>
              <a:rPr lang="en-US" sz="2000" b="1" dirty="0">
                <a:solidFill>
                  <a:schemeClr val="accent1">
                    <a:lumMod val="50000"/>
                  </a:schemeClr>
                </a:solidFill>
              </a:rPr>
              <a:t>N.Sai Sriram    N190378</a:t>
            </a:r>
          </a:p>
          <a:p>
            <a:pPr algn="just">
              <a:lnSpc>
                <a:spcPct val="160000"/>
              </a:lnSpc>
            </a:pPr>
            <a:endParaRPr lang="en-US" dirty="0"/>
          </a:p>
          <a:p>
            <a:pPr algn="just">
              <a:lnSpc>
                <a:spcPct val="160000"/>
              </a:lnSpc>
            </a:pPr>
            <a:endParaRPr lang="en-IN" dirty="0"/>
          </a:p>
        </p:txBody>
      </p:sp>
    </p:spTree>
    <p:extLst>
      <p:ext uri="{BB962C8B-B14F-4D97-AF65-F5344CB8AC3E}">
        <p14:creationId xmlns:p14="http://schemas.microsoft.com/office/powerpoint/2010/main" xmlns="" val="1163683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017" y="227214"/>
            <a:ext cx="8596668" cy="1320800"/>
          </a:xfrm>
        </p:spPr>
        <p:txBody>
          <a:bodyPr/>
          <a:lstStyle/>
          <a:p>
            <a:pPr algn="just">
              <a:lnSpc>
                <a:spcPct val="150000"/>
              </a:lnSpc>
            </a:pPr>
            <a:r>
              <a:rPr lang="en-US" dirty="0" smtClean="0"/>
              <a:t>Research Gaps :</a:t>
            </a:r>
            <a:endParaRPr lang="en-US" dirty="0"/>
          </a:p>
        </p:txBody>
      </p:sp>
      <p:sp>
        <p:nvSpPr>
          <p:cNvPr id="3" name="Content Placeholder 2"/>
          <p:cNvSpPr>
            <a:spLocks noGrp="1"/>
          </p:cNvSpPr>
          <p:nvPr>
            <p:ph idx="1"/>
          </p:nvPr>
        </p:nvSpPr>
        <p:spPr>
          <a:xfrm>
            <a:off x="677334" y="1379913"/>
            <a:ext cx="8596668" cy="4661449"/>
          </a:xfrm>
        </p:spPr>
        <p:txBody>
          <a:bodyPr>
            <a:normAutofit fontScale="85000" lnSpcReduction="20000"/>
          </a:bodyPr>
          <a:lstStyle/>
          <a:p>
            <a:pPr>
              <a:lnSpc>
                <a:spcPct val="150000"/>
              </a:lnSpc>
            </a:pPr>
            <a:r>
              <a:rPr lang="en-US" b="1" dirty="0" smtClean="0"/>
              <a:t>Scalability and Efficiency</a:t>
            </a:r>
            <a:r>
              <a:rPr lang="en-US" dirty="0" smtClean="0"/>
              <a:t>:</a:t>
            </a:r>
            <a:br>
              <a:rPr lang="en-US" dirty="0" smtClean="0"/>
            </a:br>
            <a:r>
              <a:rPr lang="en-US" dirty="0" smtClean="0"/>
              <a:t/>
            </a:r>
            <a:br>
              <a:rPr lang="en-US" dirty="0" smtClean="0"/>
            </a:br>
            <a:r>
              <a:rPr lang="en-US" dirty="0" smtClean="0"/>
              <a:t>Large-Scale Graph Handling: Developing methods to efficiently handle very large knowledge graphs and subgraphs.</a:t>
            </a:r>
            <a:br>
              <a:rPr lang="en-US" dirty="0" smtClean="0"/>
            </a:br>
            <a:r>
              <a:rPr lang="en-US" dirty="0" smtClean="0"/>
              <a:t>Real-Time Processing: Creating algorithms capable of real-time subgraph localization and embedding generation.</a:t>
            </a:r>
            <a:br>
              <a:rPr lang="en-US" dirty="0" smtClean="0"/>
            </a:br>
            <a:endParaRPr lang="en-US" dirty="0" smtClean="0"/>
          </a:p>
          <a:p>
            <a:pPr>
              <a:lnSpc>
                <a:spcPct val="150000"/>
              </a:lnSpc>
            </a:pPr>
            <a:r>
              <a:rPr lang="en-US" b="1" dirty="0" smtClean="0"/>
              <a:t>Interpretability </a:t>
            </a:r>
            <a:r>
              <a:rPr lang="en-US" b="1" dirty="0" smtClean="0"/>
              <a:t>and Explainability:</a:t>
            </a:r>
            <a:r>
              <a:rPr lang="en-US" dirty="0" smtClean="0"/>
              <a:t/>
            </a:r>
            <a:br>
              <a:rPr lang="en-US" dirty="0" smtClean="0"/>
            </a:br>
            <a:r>
              <a:rPr lang="en-US" dirty="0" smtClean="0"/>
              <a:t/>
            </a:r>
            <a:br>
              <a:rPr lang="en-US" dirty="0" smtClean="0"/>
            </a:br>
            <a:r>
              <a:rPr lang="en-US" dirty="0" smtClean="0"/>
              <a:t>Model Interpretability: Developing methods to make the embedding processes and results interpretable by humans.</a:t>
            </a:r>
            <a:br>
              <a:rPr lang="en-US" dirty="0" smtClean="0"/>
            </a:br>
            <a:r>
              <a:rPr lang="en-US" dirty="0" smtClean="0"/>
              <a:t>Explainable Decisions: Techniques to explain the rationale behind subgraph localization and embedding decisions.</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BC9CB-EB98-02DD-33AD-C16709255B87}"/>
              </a:ext>
            </a:extLst>
          </p:cNvPr>
          <p:cNvSpPr>
            <a:spLocks noGrp="1"/>
          </p:cNvSpPr>
          <p:nvPr>
            <p:ph type="title"/>
          </p:nvPr>
        </p:nvSpPr>
        <p:spPr>
          <a:xfrm>
            <a:off x="693960" y="376844"/>
            <a:ext cx="8596668" cy="1320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just">
              <a:lnSpc>
                <a:spcPct val="150000"/>
              </a:lnSpc>
            </a:pPr>
            <a:r>
              <a:rPr lang="en-US" dirty="0"/>
              <a:t>Experimental setup :</a:t>
            </a:r>
            <a:endParaRPr lang="en-IN" dirty="0"/>
          </a:p>
        </p:txBody>
      </p:sp>
      <p:sp>
        <p:nvSpPr>
          <p:cNvPr id="3" name="Content Placeholder 2">
            <a:extLst>
              <a:ext uri="{FF2B5EF4-FFF2-40B4-BE49-F238E27FC236}">
                <a16:creationId xmlns:a16="http://schemas.microsoft.com/office/drawing/2014/main" xmlns="" id="{91649451-5922-2E1C-9CB8-ED0B17A07790}"/>
              </a:ext>
            </a:extLst>
          </p:cNvPr>
          <p:cNvSpPr>
            <a:spLocks noGrp="1"/>
          </p:cNvSpPr>
          <p:nvPr>
            <p:ph idx="1"/>
          </p:nvPr>
        </p:nvSpPr>
        <p:spPr>
          <a:xfrm>
            <a:off x="418833" y="1463040"/>
            <a:ext cx="8880107" cy="4825217"/>
          </a:xfrm>
        </p:spPr>
        <p:txBody>
          <a:bodyPr>
            <a:normAutofit fontScale="85000" lnSpcReduction="20000"/>
          </a:bodyPr>
          <a:lstStyle/>
          <a:p>
            <a:pPr algn="just">
              <a:lnSpc>
                <a:spcPct val="150000"/>
              </a:lnSpc>
            </a:pPr>
            <a:r>
              <a:rPr lang="en-US" sz="2400" b="1" dirty="0"/>
              <a:t>System Requirements :</a:t>
            </a:r>
          </a:p>
          <a:p>
            <a:pPr lvl="1" algn="just">
              <a:lnSpc>
                <a:spcPct val="150000"/>
              </a:lnSpc>
            </a:pPr>
            <a:r>
              <a:rPr lang="en-US" sz="2000" dirty="0">
                <a:solidFill>
                  <a:schemeClr val="bg2">
                    <a:lumMod val="25000"/>
                  </a:schemeClr>
                </a:solidFill>
              </a:rPr>
              <a:t>Hardware Requirements :</a:t>
            </a:r>
          </a:p>
          <a:p>
            <a:pPr marL="914400" lvl="2" indent="0" algn="just">
              <a:lnSpc>
                <a:spcPct val="150000"/>
              </a:lnSpc>
              <a:buNone/>
            </a:pPr>
            <a:r>
              <a:rPr lang="en-US" sz="2000" dirty="0">
                <a:solidFill>
                  <a:schemeClr val="bg2">
                    <a:lumMod val="25000"/>
                  </a:schemeClr>
                </a:solidFill>
              </a:rPr>
              <a:t>   Processor : </a:t>
            </a:r>
          </a:p>
          <a:p>
            <a:pPr marL="914400" lvl="2" indent="0" algn="just">
              <a:lnSpc>
                <a:spcPct val="150000"/>
              </a:lnSpc>
              <a:buNone/>
            </a:pPr>
            <a:r>
              <a:rPr lang="en-US" sz="2000" dirty="0">
                <a:solidFill>
                  <a:schemeClr val="bg2">
                    <a:lumMod val="25000"/>
                  </a:schemeClr>
                </a:solidFill>
              </a:rPr>
              <a:t>   Ram : 16 GB</a:t>
            </a:r>
          </a:p>
          <a:p>
            <a:pPr marL="914400" lvl="2" indent="0" algn="just">
              <a:lnSpc>
                <a:spcPct val="150000"/>
              </a:lnSpc>
              <a:buNone/>
            </a:pPr>
            <a:r>
              <a:rPr lang="en-US" sz="2000" dirty="0">
                <a:solidFill>
                  <a:schemeClr val="bg2">
                    <a:lumMod val="25000"/>
                  </a:schemeClr>
                </a:solidFill>
              </a:rPr>
              <a:t>   Disk : 200 GB</a:t>
            </a:r>
          </a:p>
          <a:p>
            <a:pPr lvl="2" algn="just">
              <a:lnSpc>
                <a:spcPct val="150000"/>
              </a:lnSpc>
              <a:buFont typeface="Arial" panose="020B0604020202020204" pitchFamily="34" charset="0"/>
              <a:buChar char="•"/>
            </a:pPr>
            <a:endParaRPr lang="en-US" sz="2000" dirty="0">
              <a:solidFill>
                <a:schemeClr val="bg2">
                  <a:lumMod val="25000"/>
                </a:schemeClr>
              </a:solidFill>
            </a:endParaRPr>
          </a:p>
          <a:p>
            <a:pPr lvl="1" algn="just">
              <a:lnSpc>
                <a:spcPct val="150000"/>
              </a:lnSpc>
            </a:pPr>
            <a:r>
              <a:rPr lang="en-US" sz="2000" dirty="0">
                <a:solidFill>
                  <a:schemeClr val="bg2">
                    <a:lumMod val="25000"/>
                  </a:schemeClr>
                </a:solidFill>
              </a:rPr>
              <a:t>Software  Requirements :</a:t>
            </a:r>
          </a:p>
          <a:p>
            <a:pPr marL="0" indent="0" algn="just">
              <a:lnSpc>
                <a:spcPct val="150000"/>
              </a:lnSpc>
              <a:buNone/>
            </a:pPr>
            <a:r>
              <a:rPr lang="en-US" sz="2000" dirty="0">
                <a:solidFill>
                  <a:schemeClr val="bg2">
                    <a:lumMod val="25000"/>
                  </a:schemeClr>
                </a:solidFill>
              </a:rPr>
              <a:t>         	   operating System : windows 10</a:t>
            </a:r>
          </a:p>
          <a:p>
            <a:pPr marL="0" indent="0" algn="just">
              <a:lnSpc>
                <a:spcPct val="150000"/>
              </a:lnSpc>
              <a:buNone/>
            </a:pPr>
            <a:r>
              <a:rPr lang="en-US" sz="2000" dirty="0">
                <a:solidFill>
                  <a:schemeClr val="bg2">
                    <a:lumMod val="25000"/>
                  </a:schemeClr>
                </a:solidFill>
              </a:rPr>
              <a:t>		   Programming Langauge : python 3.11.4</a:t>
            </a:r>
          </a:p>
          <a:p>
            <a:pPr marL="0" indent="0" algn="just">
              <a:lnSpc>
                <a:spcPct val="150000"/>
              </a:lnSpc>
              <a:buNone/>
            </a:pPr>
            <a:r>
              <a:rPr lang="en-US" sz="2000" dirty="0">
                <a:solidFill>
                  <a:schemeClr val="bg2">
                    <a:lumMod val="25000"/>
                  </a:schemeClr>
                </a:solidFill>
              </a:rPr>
              <a:t>		   Platform Used : Google colab</a:t>
            </a:r>
          </a:p>
        </p:txBody>
      </p:sp>
    </p:spTree>
    <p:extLst>
      <p:ext uri="{BB962C8B-B14F-4D97-AF65-F5344CB8AC3E}">
        <p14:creationId xmlns:p14="http://schemas.microsoft.com/office/powerpoint/2010/main" xmlns="" val="265150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FB4BE01-3C77-E73A-061C-2F4E7DAE8357}"/>
              </a:ext>
            </a:extLst>
          </p:cNvPr>
          <p:cNvSpPr>
            <a:spLocks noGrp="1"/>
          </p:cNvSpPr>
          <p:nvPr>
            <p:ph idx="1"/>
          </p:nvPr>
        </p:nvSpPr>
        <p:spPr>
          <a:xfrm>
            <a:off x="677334" y="407963"/>
            <a:ext cx="7791417" cy="5633399"/>
          </a:xfrm>
        </p:spPr>
        <p:txBody>
          <a:bodyPr/>
          <a:lstStyle/>
          <a:p>
            <a:pPr algn="just">
              <a:lnSpc>
                <a:spcPct val="150000"/>
              </a:lnSpc>
            </a:pPr>
            <a:r>
              <a:rPr lang="en-US" sz="2000" dirty="0">
                <a:solidFill>
                  <a:schemeClr val="tx1">
                    <a:lumMod val="95000"/>
                    <a:lumOff val="5000"/>
                  </a:schemeClr>
                </a:solidFill>
              </a:rPr>
              <a:t>Dataset </a:t>
            </a:r>
            <a:r>
              <a:rPr lang="en-US" sz="2000" dirty="0" smtClean="0">
                <a:solidFill>
                  <a:schemeClr val="tx1">
                    <a:lumMod val="95000"/>
                    <a:lumOff val="5000"/>
                  </a:schemeClr>
                </a:solidFill>
              </a:rPr>
              <a:t>:</a:t>
            </a:r>
          </a:p>
          <a:p>
            <a:pPr algn="just">
              <a:lnSpc>
                <a:spcPct val="150000"/>
              </a:lnSpc>
              <a:buNone/>
            </a:pPr>
            <a:r>
              <a:rPr lang="en-US" sz="2000" dirty="0" smtClean="0">
                <a:solidFill>
                  <a:schemeClr val="tx1">
                    <a:lumMod val="95000"/>
                    <a:lumOff val="5000"/>
                  </a:schemeClr>
                </a:solidFill>
              </a:rPr>
              <a:t>	</a:t>
            </a:r>
            <a:r>
              <a:rPr lang="en-US" sz="2000" dirty="0" smtClean="0">
                <a:solidFill>
                  <a:schemeClr val="tx1">
                    <a:lumMod val="95000"/>
                    <a:lumOff val="5000"/>
                  </a:schemeClr>
                </a:solidFill>
              </a:rPr>
              <a:t>	  </a:t>
            </a:r>
            <a:r>
              <a:rPr lang="en-US" sz="2000" dirty="0" smtClean="0">
                <a:solidFill>
                  <a:schemeClr val="bg2">
                    <a:lumMod val="25000"/>
                  </a:schemeClr>
                </a:solidFill>
              </a:rPr>
              <a:t>Number </a:t>
            </a:r>
            <a:r>
              <a:rPr lang="en-US" sz="2000" dirty="0">
                <a:solidFill>
                  <a:schemeClr val="bg2">
                    <a:lumMod val="25000"/>
                  </a:schemeClr>
                </a:solidFill>
              </a:rPr>
              <a:t>of files : 96,000</a:t>
            </a:r>
          </a:p>
          <a:p>
            <a:pPr marL="457200" lvl="1" indent="0" algn="just">
              <a:lnSpc>
                <a:spcPct val="150000"/>
              </a:lnSpc>
              <a:buNone/>
            </a:pPr>
            <a:r>
              <a:rPr lang="en-US" sz="2000" dirty="0">
                <a:solidFill>
                  <a:schemeClr val="bg2">
                    <a:lumMod val="25000"/>
                  </a:schemeClr>
                </a:solidFill>
              </a:rPr>
              <a:t>  language : Telugu</a:t>
            </a:r>
          </a:p>
          <a:p>
            <a:pPr marL="457200" lvl="1" indent="0" algn="just">
              <a:lnSpc>
                <a:spcPct val="150000"/>
              </a:lnSpc>
              <a:buNone/>
            </a:pPr>
            <a:r>
              <a:rPr lang="en-US" sz="2000" dirty="0">
                <a:solidFill>
                  <a:schemeClr val="bg2">
                    <a:lumMod val="25000"/>
                  </a:schemeClr>
                </a:solidFill>
              </a:rPr>
              <a:t>  source  : wikipedia</a:t>
            </a:r>
          </a:p>
          <a:p>
            <a:pPr marL="457200" lvl="1" indent="0" algn="just">
              <a:lnSpc>
                <a:spcPct val="150000"/>
              </a:lnSpc>
              <a:buNone/>
            </a:pPr>
            <a:r>
              <a:rPr lang="en-US" sz="2000" dirty="0">
                <a:solidFill>
                  <a:schemeClr val="bg2">
                    <a:lumMod val="25000"/>
                  </a:schemeClr>
                </a:solidFill>
              </a:rPr>
              <a:t>  file format : .txt</a:t>
            </a:r>
          </a:p>
          <a:p>
            <a:pPr marL="457200" lvl="1" indent="0" algn="just">
              <a:lnSpc>
                <a:spcPct val="150000"/>
              </a:lnSpc>
              <a:buNone/>
            </a:pPr>
            <a:r>
              <a:rPr lang="en-US" sz="2000" dirty="0">
                <a:solidFill>
                  <a:schemeClr val="bg2">
                    <a:lumMod val="25000"/>
                  </a:schemeClr>
                </a:solidFill>
              </a:rPr>
              <a:t> </a:t>
            </a:r>
            <a:r>
              <a:rPr lang="en-US" sz="2000" dirty="0" smtClean="0">
                <a:solidFill>
                  <a:schemeClr val="bg2">
                    <a:lumMod val="25000"/>
                  </a:schemeClr>
                </a:solidFill>
              </a:rPr>
              <a:t> </a:t>
            </a:r>
            <a:r>
              <a:rPr lang="en-US" sz="2000" dirty="0" smtClean="0"/>
              <a:t>sample </a:t>
            </a:r>
            <a:r>
              <a:rPr lang="en-US" sz="2000" dirty="0"/>
              <a:t>data : </a:t>
            </a:r>
          </a:p>
          <a:p>
            <a:pPr marL="457200" lvl="1" indent="0" algn="just">
              <a:lnSpc>
                <a:spcPct val="150000"/>
              </a:lnSpc>
              <a:buNone/>
            </a:pPr>
            <a:r>
              <a:rPr lang="en-US" dirty="0"/>
              <a:t>                 </a:t>
            </a:r>
          </a:p>
        </p:txBody>
      </p:sp>
      <p:pic>
        <p:nvPicPr>
          <p:cNvPr id="7" name="Picture 6">
            <a:extLst>
              <a:ext uri="{FF2B5EF4-FFF2-40B4-BE49-F238E27FC236}">
                <a16:creationId xmlns:a16="http://schemas.microsoft.com/office/drawing/2014/main" xmlns="" id="{96C69B18-3033-2BFB-5002-C6BFE16588D3}"/>
              </a:ext>
            </a:extLst>
          </p:cNvPr>
          <p:cNvPicPr>
            <a:picLocks noChangeAspect="1"/>
          </p:cNvPicPr>
          <p:nvPr/>
        </p:nvPicPr>
        <p:blipFill>
          <a:blip r:embed="rId2"/>
          <a:stretch>
            <a:fillRect/>
          </a:stretch>
        </p:blipFill>
        <p:spPr>
          <a:xfrm>
            <a:off x="5088763" y="733440"/>
            <a:ext cx="1898096" cy="1645919"/>
          </a:xfrm>
          <a:prstGeom prst="rect">
            <a:avLst/>
          </a:prstGeom>
        </p:spPr>
      </p:pic>
      <p:pic>
        <p:nvPicPr>
          <p:cNvPr id="9" name="Picture 8">
            <a:extLst>
              <a:ext uri="{FF2B5EF4-FFF2-40B4-BE49-F238E27FC236}">
                <a16:creationId xmlns:a16="http://schemas.microsoft.com/office/drawing/2014/main" xmlns="" id="{7B772D18-152B-5905-1019-37CF7CA3C01A}"/>
              </a:ext>
            </a:extLst>
          </p:cNvPr>
          <p:cNvPicPr>
            <a:picLocks noChangeAspect="1"/>
          </p:cNvPicPr>
          <p:nvPr/>
        </p:nvPicPr>
        <p:blipFill>
          <a:blip r:embed="rId3"/>
          <a:stretch>
            <a:fillRect/>
          </a:stretch>
        </p:blipFill>
        <p:spPr>
          <a:xfrm>
            <a:off x="3285962" y="3744939"/>
            <a:ext cx="4052258" cy="2327188"/>
          </a:xfrm>
          <a:prstGeom prst="rect">
            <a:avLst/>
          </a:prstGeom>
        </p:spPr>
      </p:pic>
    </p:spTree>
    <p:extLst>
      <p:ext uri="{BB962C8B-B14F-4D97-AF65-F5344CB8AC3E}">
        <p14:creationId xmlns:p14="http://schemas.microsoft.com/office/powerpoint/2010/main" xmlns="" val="2621183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C4E49D5-11F6-9DE9-08A9-704F0ADEACC4}"/>
              </a:ext>
            </a:extLst>
          </p:cNvPr>
          <p:cNvSpPr>
            <a:spLocks noGrp="1"/>
          </p:cNvSpPr>
          <p:nvPr>
            <p:ph idx="1"/>
          </p:nvPr>
        </p:nvSpPr>
        <p:spPr>
          <a:xfrm>
            <a:off x="677334" y="422031"/>
            <a:ext cx="8596668" cy="6133514"/>
          </a:xfrm>
        </p:spPr>
        <p:txBody>
          <a:bodyPr>
            <a:normAutofit fontScale="85000" lnSpcReduction="10000"/>
          </a:bodyPr>
          <a:lstStyle/>
          <a:p>
            <a:pPr marL="0" indent="0" algn="just">
              <a:lnSpc>
                <a:spcPct val="150000"/>
              </a:lnSpc>
              <a:buNone/>
            </a:pPr>
            <a:r>
              <a:rPr lang="en-US" sz="2400" b="1" dirty="0"/>
              <a:t>Libraries Used </a:t>
            </a:r>
            <a:r>
              <a:rPr lang="en-US" b="1" dirty="0"/>
              <a:t>:</a:t>
            </a:r>
          </a:p>
          <a:p>
            <a:pPr lvl="1" algn="just">
              <a:lnSpc>
                <a:spcPct val="150000"/>
              </a:lnSpc>
            </a:pPr>
            <a:r>
              <a:rPr lang="en-US" sz="2000" b="1" dirty="0"/>
              <a:t>OS : </a:t>
            </a:r>
          </a:p>
          <a:p>
            <a:pPr marL="914400" lvl="2" indent="0" algn="just">
              <a:lnSpc>
                <a:spcPct val="150000"/>
              </a:lnSpc>
              <a:buNone/>
            </a:pPr>
            <a:r>
              <a:rPr lang="en-US" sz="1800" dirty="0"/>
              <a:t>Overview: Provides a way to interact with the operating system.</a:t>
            </a:r>
          </a:p>
          <a:p>
            <a:pPr marL="914400" lvl="2" indent="0" algn="just">
              <a:lnSpc>
                <a:spcPct val="150000"/>
              </a:lnSpc>
              <a:buNone/>
            </a:pPr>
            <a:r>
              <a:rPr lang="en-US" sz="1800" dirty="0"/>
              <a:t>Usage in Project: Accessing and managing file directories.</a:t>
            </a:r>
          </a:p>
          <a:p>
            <a:pPr marL="914400" lvl="2" indent="0" algn="just">
              <a:lnSpc>
                <a:spcPct val="150000"/>
              </a:lnSpc>
              <a:buNone/>
            </a:pPr>
            <a:endParaRPr lang="en-US" sz="2000" b="1" dirty="0"/>
          </a:p>
          <a:p>
            <a:pPr lvl="1" algn="just">
              <a:lnSpc>
                <a:spcPct val="150000"/>
              </a:lnSpc>
            </a:pPr>
            <a:r>
              <a:rPr lang="en-US" sz="2000" b="1" dirty="0">
                <a:solidFill>
                  <a:schemeClr val="tx1">
                    <a:lumMod val="85000"/>
                    <a:lumOff val="15000"/>
                  </a:schemeClr>
                </a:solidFill>
              </a:rPr>
              <a:t>Stanza:</a:t>
            </a:r>
          </a:p>
          <a:p>
            <a:pPr lvl="2" algn="just">
              <a:lnSpc>
                <a:spcPct val="150000"/>
              </a:lnSpc>
              <a:buFont typeface="Arial" panose="020B0604020202020204" pitchFamily="34" charset="0"/>
              <a:buChar char="•"/>
            </a:pPr>
            <a:r>
              <a:rPr lang="en-US" sz="1800" dirty="0">
                <a:solidFill>
                  <a:schemeClr val="tx1">
                    <a:lumMod val="95000"/>
                    <a:lumOff val="5000"/>
                  </a:schemeClr>
                </a:solidFill>
              </a:rPr>
              <a:t>Overview: Stanza is a Python NLP library developed by Stanford NLP Group.</a:t>
            </a:r>
          </a:p>
          <a:p>
            <a:pPr lvl="2" algn="just">
              <a:lnSpc>
                <a:spcPct val="150000"/>
              </a:lnSpc>
              <a:buFont typeface="Arial" panose="020B0604020202020204" pitchFamily="34" charset="0"/>
              <a:buChar char="•"/>
            </a:pPr>
            <a:r>
              <a:rPr lang="en-US" sz="1800" dirty="0">
                <a:solidFill>
                  <a:schemeClr val="tx1">
                    <a:lumMod val="95000"/>
                    <a:lumOff val="5000"/>
                  </a:schemeClr>
                </a:solidFill>
              </a:rPr>
              <a:t>Features: Provides tools for tokenization, part-of-speech tagging, named entity recognition, and dependency parsing.</a:t>
            </a:r>
          </a:p>
          <a:p>
            <a:pPr lvl="2" algn="just">
              <a:lnSpc>
                <a:spcPct val="150000"/>
              </a:lnSpc>
              <a:buFont typeface="Arial" panose="020B0604020202020204" pitchFamily="34" charset="0"/>
              <a:buChar char="•"/>
            </a:pPr>
            <a:r>
              <a:rPr lang="en-US" sz="1800" dirty="0">
                <a:solidFill>
                  <a:schemeClr val="tx1">
                    <a:lumMod val="95000"/>
                    <a:lumOff val="5000"/>
                  </a:schemeClr>
                </a:solidFill>
              </a:rPr>
              <a:t>Usage in Project :</a:t>
            </a:r>
          </a:p>
          <a:p>
            <a:pPr lvl="3" algn="just">
              <a:lnSpc>
                <a:spcPct val="150000"/>
              </a:lnSpc>
              <a:buFont typeface="Courier New" panose="02070309020205020404" pitchFamily="49" charset="0"/>
              <a:buChar char="o"/>
            </a:pPr>
            <a:r>
              <a:rPr lang="en-US" sz="1800" dirty="0">
                <a:solidFill>
                  <a:schemeClr val="tx1">
                    <a:lumMod val="95000"/>
                    <a:lumOff val="5000"/>
                  </a:schemeClr>
                </a:solidFill>
              </a:rPr>
              <a:t>Language : Used for processing Telugu text.</a:t>
            </a:r>
          </a:p>
          <a:p>
            <a:pPr lvl="3" algn="just">
              <a:lnSpc>
                <a:spcPct val="150000"/>
              </a:lnSpc>
              <a:buFont typeface="Courier New" panose="02070309020205020404" pitchFamily="49" charset="0"/>
              <a:buChar char="o"/>
            </a:pPr>
            <a:r>
              <a:rPr lang="en-US" sz="1800" dirty="0">
                <a:solidFill>
                  <a:schemeClr val="tx1">
                    <a:lumMod val="95000"/>
                    <a:lumOff val="5000"/>
                  </a:schemeClr>
                </a:solidFill>
              </a:rPr>
              <a:t>Functionality: Tokenization and dependency parsing for extracting triplet.</a:t>
            </a:r>
          </a:p>
          <a:p>
            <a:pPr marL="1371600" lvl="3" indent="0" algn="just">
              <a:lnSpc>
                <a:spcPct val="150000"/>
              </a:lnSpc>
              <a:buNone/>
            </a:pPr>
            <a:endParaRPr lang="en-US" sz="2000" dirty="0">
              <a:solidFill>
                <a:schemeClr val="tx1">
                  <a:lumMod val="85000"/>
                  <a:lumOff val="15000"/>
                </a:schemeClr>
              </a:solidFill>
            </a:endParaRPr>
          </a:p>
          <a:p>
            <a:pPr marL="1371600" lvl="3" indent="0" algn="just">
              <a:lnSpc>
                <a:spcPct val="150000"/>
              </a:lnSpc>
              <a:buNone/>
            </a:pPr>
            <a:endParaRPr lang="en-US" sz="2000" dirty="0">
              <a:solidFill>
                <a:schemeClr val="tx1">
                  <a:lumMod val="85000"/>
                  <a:lumOff val="15000"/>
                </a:schemeClr>
              </a:solidFill>
            </a:endParaRPr>
          </a:p>
          <a:p>
            <a:pPr marL="1371600" lvl="3" indent="0" algn="just">
              <a:lnSpc>
                <a:spcPct val="150000"/>
              </a:lnSpc>
              <a:buNone/>
            </a:pPr>
            <a:endParaRPr lang="en-US" sz="2000" dirty="0">
              <a:solidFill>
                <a:schemeClr val="tx1">
                  <a:lumMod val="85000"/>
                  <a:lumOff val="15000"/>
                </a:schemeClr>
              </a:solidFill>
            </a:endParaRPr>
          </a:p>
          <a:p>
            <a:pPr marL="1371600" lvl="3" indent="0" algn="just">
              <a:lnSpc>
                <a:spcPct val="150000"/>
              </a:lnSpc>
              <a:buNone/>
            </a:pPr>
            <a:endParaRPr lang="en-US" sz="2000" dirty="0">
              <a:solidFill>
                <a:schemeClr val="tx1">
                  <a:lumMod val="85000"/>
                  <a:lumOff val="15000"/>
                </a:schemeClr>
              </a:solidFill>
            </a:endParaRPr>
          </a:p>
          <a:p>
            <a:pPr lvl="3" algn="just">
              <a:lnSpc>
                <a:spcPct val="150000"/>
              </a:lnSpc>
              <a:buFont typeface="Courier New" panose="02070309020205020404" pitchFamily="49" charset="0"/>
              <a:buChar char="o"/>
            </a:pPr>
            <a:endParaRPr lang="en-US" sz="1800" dirty="0">
              <a:solidFill>
                <a:schemeClr val="tx1">
                  <a:lumMod val="85000"/>
                  <a:lumOff val="15000"/>
                </a:schemeClr>
              </a:solidFill>
            </a:endParaRPr>
          </a:p>
          <a:p>
            <a:pPr lvl="3" algn="just">
              <a:lnSpc>
                <a:spcPct val="150000"/>
              </a:lnSpc>
              <a:buFont typeface="Courier New" panose="02070309020205020404" pitchFamily="49" charset="0"/>
              <a:buChar char="o"/>
            </a:pPr>
            <a:endParaRPr lang="en-US" dirty="0"/>
          </a:p>
          <a:p>
            <a:pPr lvl="2" algn="just">
              <a:lnSpc>
                <a:spcPct val="150000"/>
              </a:lnSpc>
            </a:pPr>
            <a:endParaRPr lang="en-IN" dirty="0"/>
          </a:p>
        </p:txBody>
      </p:sp>
    </p:spTree>
    <p:extLst>
      <p:ext uri="{BB962C8B-B14F-4D97-AF65-F5344CB8AC3E}">
        <p14:creationId xmlns:p14="http://schemas.microsoft.com/office/powerpoint/2010/main" xmlns="" val="4245650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4265981-7165-9990-74BC-6E6F24F60D2A}"/>
              </a:ext>
            </a:extLst>
          </p:cNvPr>
          <p:cNvSpPr>
            <a:spLocks noGrp="1"/>
          </p:cNvSpPr>
          <p:nvPr>
            <p:ph idx="1"/>
          </p:nvPr>
        </p:nvSpPr>
        <p:spPr>
          <a:xfrm>
            <a:off x="478302" y="253219"/>
            <a:ext cx="8795700" cy="5788144"/>
          </a:xfrm>
        </p:spPr>
        <p:txBody>
          <a:bodyPr>
            <a:normAutofit lnSpcReduction="10000"/>
          </a:bodyPr>
          <a:lstStyle/>
          <a:p>
            <a:pPr algn="just">
              <a:lnSpc>
                <a:spcPct val="170000"/>
              </a:lnSpc>
            </a:pPr>
            <a:endParaRPr lang="en-US" b="1" dirty="0"/>
          </a:p>
          <a:p>
            <a:pPr algn="just">
              <a:lnSpc>
                <a:spcPct val="170000"/>
              </a:lnSpc>
            </a:pPr>
            <a:r>
              <a:rPr lang="en-US" sz="2000" b="1" dirty="0">
                <a:solidFill>
                  <a:schemeClr val="bg2">
                    <a:lumMod val="25000"/>
                  </a:schemeClr>
                </a:solidFill>
              </a:rPr>
              <a:t>Numpy </a:t>
            </a:r>
            <a:r>
              <a:rPr lang="en-US" sz="2000" b="1" dirty="0" smtClean="0">
                <a:solidFill>
                  <a:schemeClr val="bg2">
                    <a:lumMod val="25000"/>
                  </a:schemeClr>
                </a:solidFill>
              </a:rPr>
              <a:t>:</a:t>
            </a:r>
            <a:endParaRPr lang="en-US" sz="2000" b="1" dirty="0">
              <a:solidFill>
                <a:schemeClr val="bg2">
                  <a:lumMod val="25000"/>
                </a:schemeClr>
              </a:solidFill>
            </a:endParaRPr>
          </a:p>
          <a:p>
            <a:pPr marL="0" indent="0" algn="just">
              <a:lnSpc>
                <a:spcPct val="170000"/>
              </a:lnSpc>
              <a:buNone/>
            </a:pPr>
            <a:r>
              <a:rPr lang="en-US" b="1" dirty="0">
                <a:solidFill>
                  <a:schemeClr val="bg2">
                    <a:lumMod val="25000"/>
                  </a:schemeClr>
                </a:solidFill>
              </a:rPr>
              <a:t>		</a:t>
            </a:r>
            <a:r>
              <a:rPr lang="en-US" dirty="0" smtClean="0">
                <a:solidFill>
                  <a:schemeClr val="bg2">
                    <a:lumMod val="25000"/>
                  </a:schemeClr>
                </a:solidFill>
              </a:rPr>
              <a:t>Overview : </a:t>
            </a:r>
            <a:r>
              <a:rPr lang="en-US" dirty="0">
                <a:solidFill>
                  <a:schemeClr val="bg2">
                    <a:lumMod val="25000"/>
                  </a:schemeClr>
                </a:solidFill>
              </a:rPr>
              <a:t>Fundamental package for numerical computation in </a:t>
            </a:r>
            <a:r>
              <a:rPr lang="en-US" dirty="0" smtClean="0">
                <a:solidFill>
                  <a:schemeClr val="bg2">
                    <a:lumMod val="25000"/>
                  </a:schemeClr>
                </a:solidFill>
              </a:rPr>
              <a:t>Python</a:t>
            </a:r>
            <a:r>
              <a:rPr lang="en-US" dirty="0">
                <a:solidFill>
                  <a:schemeClr val="bg2">
                    <a:lumMod val="25000"/>
                  </a:schemeClr>
                </a:solidFill>
              </a:rPr>
              <a:t>.</a:t>
            </a:r>
          </a:p>
          <a:p>
            <a:pPr marL="0" indent="0" algn="just">
              <a:lnSpc>
                <a:spcPct val="170000"/>
              </a:lnSpc>
              <a:buNone/>
            </a:pPr>
            <a:r>
              <a:rPr lang="en-US" dirty="0">
                <a:solidFill>
                  <a:schemeClr val="bg2">
                    <a:lumMod val="25000"/>
                  </a:schemeClr>
                </a:solidFill>
              </a:rPr>
              <a:t>		Usage in </a:t>
            </a:r>
            <a:r>
              <a:rPr lang="en-US" dirty="0" smtClean="0">
                <a:solidFill>
                  <a:schemeClr val="bg2">
                    <a:lumMod val="25000"/>
                  </a:schemeClr>
                </a:solidFill>
              </a:rPr>
              <a:t>Project : </a:t>
            </a:r>
            <a:r>
              <a:rPr lang="en-US" dirty="0">
                <a:solidFill>
                  <a:schemeClr val="bg2">
                    <a:lumMod val="25000"/>
                  </a:schemeClr>
                </a:solidFill>
              </a:rPr>
              <a:t>Handling numerical data and computations 					</a:t>
            </a:r>
            <a:r>
              <a:rPr lang="en-US" dirty="0" smtClean="0">
                <a:solidFill>
                  <a:schemeClr val="bg2">
                    <a:lumMod val="25000"/>
                  </a:schemeClr>
                </a:solidFill>
              </a:rPr>
              <a:t>during </a:t>
            </a:r>
            <a:r>
              <a:rPr lang="en-US" dirty="0">
                <a:solidFill>
                  <a:schemeClr val="bg2">
                    <a:lumMod val="25000"/>
                  </a:schemeClr>
                </a:solidFill>
              </a:rPr>
              <a:t>preprocessing and analysis.</a:t>
            </a:r>
          </a:p>
          <a:p>
            <a:pPr algn="just">
              <a:lnSpc>
                <a:spcPct val="170000"/>
              </a:lnSpc>
            </a:pPr>
            <a:endParaRPr lang="en-US" sz="2000" b="1" dirty="0"/>
          </a:p>
          <a:p>
            <a:pPr algn="just">
              <a:lnSpc>
                <a:spcPct val="170000"/>
              </a:lnSpc>
            </a:pPr>
            <a:r>
              <a:rPr lang="en-US" sz="2000" b="1" dirty="0"/>
              <a:t>Pandas </a:t>
            </a:r>
            <a:r>
              <a:rPr lang="en-US" sz="2000" b="1" dirty="0" smtClean="0"/>
              <a:t>:</a:t>
            </a:r>
            <a:endParaRPr lang="en-US" sz="2000" b="1" dirty="0"/>
          </a:p>
          <a:p>
            <a:pPr marL="457200" lvl="1" indent="0" algn="just">
              <a:lnSpc>
                <a:spcPct val="170000"/>
              </a:lnSpc>
              <a:buNone/>
            </a:pPr>
            <a:r>
              <a:rPr lang="en-US" sz="1800" dirty="0">
                <a:solidFill>
                  <a:schemeClr val="bg2">
                    <a:lumMod val="25000"/>
                  </a:schemeClr>
                </a:solidFill>
              </a:rPr>
              <a:t>	</a:t>
            </a:r>
            <a:r>
              <a:rPr lang="en-US" sz="1800" dirty="0" smtClean="0">
                <a:solidFill>
                  <a:schemeClr val="bg2">
                    <a:lumMod val="25000"/>
                  </a:schemeClr>
                </a:solidFill>
              </a:rPr>
              <a:t>Overview : </a:t>
            </a:r>
            <a:r>
              <a:rPr lang="en-US" sz="1800" dirty="0">
                <a:solidFill>
                  <a:schemeClr val="bg2">
                    <a:lumMod val="25000"/>
                  </a:schemeClr>
                </a:solidFill>
              </a:rPr>
              <a:t>Library for data manipulation and analysis.</a:t>
            </a:r>
          </a:p>
          <a:p>
            <a:pPr marL="457200" lvl="1" indent="0" algn="just">
              <a:lnSpc>
                <a:spcPct val="170000"/>
              </a:lnSpc>
              <a:buNone/>
            </a:pPr>
            <a:r>
              <a:rPr lang="en-US" sz="1800" dirty="0">
                <a:solidFill>
                  <a:schemeClr val="bg2">
                    <a:lumMod val="25000"/>
                  </a:schemeClr>
                </a:solidFill>
              </a:rPr>
              <a:t>	Usage in </a:t>
            </a:r>
            <a:r>
              <a:rPr lang="en-US" sz="1800" dirty="0" smtClean="0">
                <a:solidFill>
                  <a:schemeClr val="bg2">
                    <a:lumMod val="25000"/>
                  </a:schemeClr>
                </a:solidFill>
              </a:rPr>
              <a:t>Project : </a:t>
            </a:r>
            <a:r>
              <a:rPr lang="en-US" sz="1800" dirty="0">
                <a:solidFill>
                  <a:schemeClr val="bg2">
                    <a:lumMod val="25000"/>
                  </a:schemeClr>
                </a:solidFill>
              </a:rPr>
              <a:t>Managing and processing data in tabular form, storing 	extracted </a:t>
            </a:r>
            <a:r>
              <a:rPr lang="en-US" sz="1800" dirty="0" smtClean="0">
                <a:solidFill>
                  <a:schemeClr val="bg2">
                    <a:lumMod val="25000"/>
                  </a:schemeClr>
                </a:solidFill>
              </a:rPr>
              <a:t>  triplets</a:t>
            </a:r>
            <a:r>
              <a:rPr lang="en-US" sz="1800" dirty="0">
                <a:solidFill>
                  <a:schemeClr val="bg2">
                    <a:lumMod val="25000"/>
                  </a:schemeClr>
                </a:solidFill>
              </a:rPr>
              <a:t>.</a:t>
            </a:r>
          </a:p>
          <a:p>
            <a:pPr marL="457200" lvl="1" indent="0" algn="just">
              <a:lnSpc>
                <a:spcPct val="170000"/>
              </a:lnSpc>
              <a:buNone/>
            </a:pPr>
            <a:endParaRPr lang="en-US" sz="1800" dirty="0">
              <a:solidFill>
                <a:schemeClr val="bg2">
                  <a:lumMod val="25000"/>
                </a:schemeClr>
              </a:solidFill>
            </a:endParaRPr>
          </a:p>
          <a:p>
            <a:pPr marL="457200" lvl="1" indent="0" algn="just">
              <a:lnSpc>
                <a:spcPct val="170000"/>
              </a:lnSpc>
              <a:buNone/>
            </a:pPr>
            <a:endParaRPr lang="en-US" sz="1800" dirty="0">
              <a:solidFill>
                <a:schemeClr val="bg2">
                  <a:lumMod val="25000"/>
                </a:schemeClr>
              </a:solidFill>
            </a:endParaRPr>
          </a:p>
          <a:p>
            <a:pPr marL="457200" lvl="1" indent="0" algn="just">
              <a:lnSpc>
                <a:spcPct val="170000"/>
              </a:lnSpc>
              <a:buNone/>
            </a:pPr>
            <a:endParaRPr lang="en-IN" sz="1800" dirty="0">
              <a:solidFill>
                <a:schemeClr val="bg2">
                  <a:lumMod val="25000"/>
                </a:schemeClr>
              </a:solidFill>
            </a:endParaRPr>
          </a:p>
          <a:p>
            <a:pPr marL="457200" lvl="1" indent="0" algn="just">
              <a:lnSpc>
                <a:spcPct val="170000"/>
              </a:lnSpc>
              <a:buNone/>
            </a:pPr>
            <a:endParaRPr lang="en-US" sz="1800" dirty="0">
              <a:solidFill>
                <a:schemeClr val="bg2">
                  <a:lumMod val="25000"/>
                </a:schemeClr>
              </a:solidFill>
            </a:endParaRPr>
          </a:p>
        </p:txBody>
      </p:sp>
    </p:spTree>
    <p:extLst>
      <p:ext uri="{BB962C8B-B14F-4D97-AF65-F5344CB8AC3E}">
        <p14:creationId xmlns:p14="http://schemas.microsoft.com/office/powerpoint/2010/main" xmlns="" val="497696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E0CB936-A515-3CC5-1840-81EC50DDFAC0}"/>
              </a:ext>
            </a:extLst>
          </p:cNvPr>
          <p:cNvSpPr>
            <a:spLocks noGrp="1"/>
          </p:cNvSpPr>
          <p:nvPr>
            <p:ph idx="1"/>
          </p:nvPr>
        </p:nvSpPr>
        <p:spPr>
          <a:xfrm>
            <a:off x="677333" y="393895"/>
            <a:ext cx="9141915" cy="5647467"/>
          </a:xfrm>
        </p:spPr>
        <p:txBody>
          <a:bodyPr>
            <a:normAutofit fontScale="70000" lnSpcReduction="20000"/>
          </a:bodyPr>
          <a:lstStyle/>
          <a:p>
            <a:pPr algn="just">
              <a:lnSpc>
                <a:spcPct val="170000"/>
              </a:lnSpc>
            </a:pPr>
            <a:endParaRPr lang="en-US" dirty="0"/>
          </a:p>
          <a:p>
            <a:pPr algn="just">
              <a:lnSpc>
                <a:spcPct val="170000"/>
              </a:lnSpc>
            </a:pPr>
            <a:r>
              <a:rPr lang="en-US" sz="2000" b="1" dirty="0">
                <a:solidFill>
                  <a:schemeClr val="tx1">
                    <a:lumMod val="95000"/>
                    <a:lumOff val="5000"/>
                  </a:schemeClr>
                </a:solidFill>
              </a:rPr>
              <a:t>Word2vec :</a:t>
            </a:r>
          </a:p>
          <a:p>
            <a:pPr marL="0" indent="0" algn="just">
              <a:lnSpc>
                <a:spcPct val="170000"/>
              </a:lnSpc>
              <a:buNone/>
            </a:pPr>
            <a:r>
              <a:rPr lang="en-US" dirty="0">
                <a:solidFill>
                  <a:schemeClr val="bg2">
                    <a:lumMod val="25000"/>
                  </a:schemeClr>
                </a:solidFill>
              </a:rPr>
              <a:t>		Overview: A popular word embedding technique developed by Google.</a:t>
            </a:r>
          </a:p>
          <a:p>
            <a:pPr marL="0" indent="0" algn="just">
              <a:lnSpc>
                <a:spcPct val="170000"/>
              </a:lnSpc>
              <a:buNone/>
            </a:pPr>
            <a:r>
              <a:rPr lang="en-US" dirty="0">
                <a:solidFill>
                  <a:schemeClr val="bg2">
                    <a:lumMod val="25000"/>
                  </a:schemeClr>
                </a:solidFill>
              </a:rPr>
              <a:t>		Features: Converts words into vector representations, capturing 							</a:t>
            </a:r>
            <a:r>
              <a:rPr lang="en-US" dirty="0" smtClean="0">
                <a:solidFill>
                  <a:schemeClr val="bg2">
                    <a:lumMod val="25000"/>
                  </a:schemeClr>
                </a:solidFill>
              </a:rPr>
              <a:t>			      semantic </a:t>
            </a:r>
            <a:r>
              <a:rPr lang="en-US" dirty="0">
                <a:solidFill>
                  <a:schemeClr val="bg2">
                    <a:lumMod val="25000"/>
                  </a:schemeClr>
                </a:solidFill>
              </a:rPr>
              <a:t>meanings.</a:t>
            </a:r>
          </a:p>
          <a:p>
            <a:pPr marL="0" indent="0" algn="just">
              <a:lnSpc>
                <a:spcPct val="170000"/>
              </a:lnSpc>
              <a:buNone/>
            </a:pPr>
            <a:r>
              <a:rPr lang="en-US" dirty="0">
                <a:solidFill>
                  <a:schemeClr val="bg2">
                    <a:lumMod val="25000"/>
                  </a:schemeClr>
                </a:solidFill>
              </a:rPr>
              <a:t>		Usage in </a:t>
            </a:r>
            <a:r>
              <a:rPr lang="en-US" dirty="0" smtClean="0">
                <a:solidFill>
                  <a:schemeClr val="bg2">
                    <a:lumMod val="25000"/>
                  </a:schemeClr>
                </a:solidFill>
              </a:rPr>
              <a:t>Project:</a:t>
            </a:r>
          </a:p>
          <a:p>
            <a:pPr marL="0" indent="0" algn="just">
              <a:lnSpc>
                <a:spcPct val="170000"/>
              </a:lnSpc>
              <a:buNone/>
            </a:pPr>
            <a:r>
              <a:rPr lang="en-US" dirty="0" smtClean="0">
                <a:solidFill>
                  <a:schemeClr val="bg2">
                    <a:lumMod val="25000"/>
                  </a:schemeClr>
                </a:solidFill>
              </a:rPr>
              <a:t>	</a:t>
            </a:r>
            <a:r>
              <a:rPr lang="en-US" dirty="0" smtClean="0">
                <a:solidFill>
                  <a:schemeClr val="bg2">
                    <a:lumMod val="25000"/>
                  </a:schemeClr>
                </a:solidFill>
              </a:rPr>
              <a:t>		</a:t>
            </a:r>
            <a:r>
              <a:rPr lang="en-US" dirty="0" smtClean="0">
                <a:solidFill>
                  <a:schemeClr val="bg2">
                    <a:lumMod val="25000"/>
                  </a:schemeClr>
                </a:solidFill>
              </a:rPr>
              <a:t>Embedding </a:t>
            </a:r>
            <a:r>
              <a:rPr lang="en-US" dirty="0">
                <a:solidFill>
                  <a:schemeClr val="bg2">
                    <a:lumMod val="25000"/>
                  </a:schemeClr>
                </a:solidFill>
              </a:rPr>
              <a:t>Triplets: Creating embeddings for subjects, relations, </a:t>
            </a:r>
            <a:r>
              <a:rPr lang="en-US" dirty="0" smtClean="0">
                <a:solidFill>
                  <a:schemeClr val="bg2">
                    <a:lumMod val="25000"/>
                  </a:schemeClr>
                </a:solidFill>
              </a:rPr>
              <a:t>and objects</a:t>
            </a:r>
            <a:r>
              <a:rPr lang="en-US" dirty="0">
                <a:solidFill>
                  <a:schemeClr val="bg2">
                    <a:lumMod val="25000"/>
                  </a:schemeClr>
                </a:solidFill>
              </a:rPr>
              <a:t>.</a:t>
            </a:r>
          </a:p>
          <a:p>
            <a:pPr algn="just">
              <a:lnSpc>
                <a:spcPct val="170000"/>
              </a:lnSpc>
            </a:pPr>
            <a:r>
              <a:rPr lang="en-US" sz="2000" b="1" dirty="0">
                <a:solidFill>
                  <a:schemeClr val="tx1">
                    <a:lumMod val="95000"/>
                    <a:lumOff val="5000"/>
                  </a:schemeClr>
                </a:solidFill>
              </a:rPr>
              <a:t>Networkx</a:t>
            </a:r>
            <a:r>
              <a:rPr lang="en-US" b="1" dirty="0"/>
              <a:t> :</a:t>
            </a:r>
          </a:p>
          <a:p>
            <a:pPr marL="914400" lvl="2" indent="0" algn="just">
              <a:lnSpc>
                <a:spcPct val="170000"/>
              </a:lnSpc>
              <a:buNone/>
            </a:pPr>
            <a:r>
              <a:rPr lang="en-US" sz="1800" dirty="0">
                <a:solidFill>
                  <a:schemeClr val="bg2">
                    <a:lumMod val="25000"/>
                  </a:schemeClr>
                </a:solidFill>
              </a:rPr>
              <a:t>Overview: A library for the creation, manipulation, and study of complex networks.</a:t>
            </a:r>
          </a:p>
          <a:p>
            <a:pPr marL="914400" lvl="2" indent="0" algn="just">
              <a:lnSpc>
                <a:spcPct val="170000"/>
              </a:lnSpc>
              <a:buNone/>
            </a:pPr>
            <a:r>
              <a:rPr lang="en-US" sz="1800" dirty="0">
                <a:solidFill>
                  <a:schemeClr val="bg2">
                    <a:lumMod val="25000"/>
                  </a:schemeClr>
                </a:solidFill>
              </a:rPr>
              <a:t>Features: Provides tools for network analysis and visualization.</a:t>
            </a:r>
          </a:p>
          <a:p>
            <a:pPr marL="914400" lvl="2" indent="0" algn="just">
              <a:lnSpc>
                <a:spcPct val="170000"/>
              </a:lnSpc>
              <a:buNone/>
            </a:pPr>
            <a:r>
              <a:rPr lang="en-US" sz="1800" dirty="0">
                <a:solidFill>
                  <a:schemeClr val="bg2">
                    <a:lumMod val="25000"/>
                  </a:schemeClr>
                </a:solidFill>
              </a:rPr>
              <a:t>Usage in Project: </a:t>
            </a:r>
          </a:p>
          <a:p>
            <a:pPr marL="914400" lvl="2" indent="0" algn="just">
              <a:lnSpc>
                <a:spcPct val="170000"/>
              </a:lnSpc>
              <a:buNone/>
            </a:pPr>
            <a:r>
              <a:rPr lang="en-US" sz="1800" dirty="0">
                <a:solidFill>
                  <a:schemeClr val="bg2">
                    <a:lumMod val="25000"/>
                  </a:schemeClr>
                </a:solidFill>
              </a:rPr>
              <a:t>	Graph Representation: Modeling the knowledge graph and subgraphs.</a:t>
            </a:r>
          </a:p>
          <a:p>
            <a:pPr marL="914400" lvl="2" indent="0" algn="just">
              <a:lnSpc>
                <a:spcPct val="170000"/>
              </a:lnSpc>
              <a:buNone/>
            </a:pPr>
            <a:r>
              <a:rPr lang="en-US" sz="1800" dirty="0">
                <a:solidFill>
                  <a:schemeClr val="bg2">
                    <a:lumMod val="25000"/>
                  </a:schemeClr>
                </a:solidFill>
              </a:rPr>
              <a:t>	Visualization: Visualizing the structure and relationships within the 	graph</a:t>
            </a:r>
          </a:p>
          <a:p>
            <a:pPr marL="914400" lvl="2" indent="0" algn="just">
              <a:lnSpc>
                <a:spcPct val="170000"/>
              </a:lnSpc>
              <a:buNone/>
            </a:pPr>
            <a:endParaRPr lang="en-US" sz="1800" dirty="0">
              <a:solidFill>
                <a:schemeClr val="bg2">
                  <a:lumMod val="25000"/>
                </a:schemeClr>
              </a:solidFill>
            </a:endParaRPr>
          </a:p>
        </p:txBody>
      </p:sp>
    </p:spTree>
    <p:extLst>
      <p:ext uri="{BB962C8B-B14F-4D97-AF65-F5344CB8AC3E}">
        <p14:creationId xmlns:p14="http://schemas.microsoft.com/office/powerpoint/2010/main" xmlns="" val="966722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259824-78F7-73B3-848B-431EB447FDC5}"/>
              </a:ext>
            </a:extLst>
          </p:cNvPr>
          <p:cNvSpPr>
            <a:spLocks noGrp="1"/>
          </p:cNvSpPr>
          <p:nvPr>
            <p:ph type="title"/>
          </p:nvPr>
        </p:nvSpPr>
        <p:spPr>
          <a:xfrm>
            <a:off x="448414" y="216130"/>
            <a:ext cx="8596668" cy="915039"/>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r>
              <a:rPr lang="en-US" sz="2800" dirty="0" smtClean="0"/>
              <a:t>Proposed Method</a:t>
            </a:r>
            <a:r>
              <a:rPr lang="en-US" sz="1400" dirty="0" smtClean="0"/>
              <a:t>  :</a:t>
            </a:r>
            <a:br>
              <a:rPr lang="en-US" sz="1400" dirty="0" smtClean="0"/>
            </a:br>
            <a:r>
              <a:rPr lang="en-US" sz="1400" dirty="0" smtClean="0"/>
              <a:t/>
            </a:r>
            <a:br>
              <a:rPr lang="en-US" sz="1400" dirty="0" smtClean="0"/>
            </a:br>
            <a:r>
              <a:rPr lang="en-US" sz="1400" dirty="0" smtClean="0"/>
              <a:t>								  </a:t>
            </a:r>
            <a:r>
              <a:rPr lang="en-US" sz="2000" dirty="0" smtClean="0">
                <a:solidFill>
                  <a:schemeClr val="tx1">
                    <a:lumMod val="95000"/>
                    <a:lumOff val="5000"/>
                  </a:schemeClr>
                </a:solidFill>
              </a:rPr>
              <a:t>Flow chart </a:t>
            </a:r>
            <a:endParaRPr lang="en-IN" sz="20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xmlns="" id="{CF53C6C1-6AA1-4A7A-9971-37B41A6FCF4B}"/>
              </a:ext>
            </a:extLst>
          </p:cNvPr>
          <p:cNvSpPr>
            <a:spLocks noGrp="1"/>
          </p:cNvSpPr>
          <p:nvPr>
            <p:ph idx="1"/>
          </p:nvPr>
        </p:nvSpPr>
        <p:spPr>
          <a:xfrm>
            <a:off x="677334" y="1688123"/>
            <a:ext cx="8596668" cy="4353239"/>
          </a:xfrm>
        </p:spPr>
        <p:txBody>
          <a:bodyPr/>
          <a:lstStyle/>
          <a:p>
            <a:endParaRPr lang="en-US" dirty="0"/>
          </a:p>
          <a:p>
            <a:endParaRPr lang="en-IN" dirty="0"/>
          </a:p>
        </p:txBody>
      </p:sp>
      <p:pic>
        <p:nvPicPr>
          <p:cNvPr id="7" name="Picture 6">
            <a:extLst>
              <a:ext uri="{FF2B5EF4-FFF2-40B4-BE49-F238E27FC236}">
                <a16:creationId xmlns:a16="http://schemas.microsoft.com/office/drawing/2014/main" xmlns="" id="{2BA509F4-4171-275B-E979-B99D48EC3346}"/>
              </a:ext>
            </a:extLst>
          </p:cNvPr>
          <p:cNvPicPr>
            <a:picLocks noChangeAspect="1"/>
          </p:cNvPicPr>
          <p:nvPr/>
        </p:nvPicPr>
        <p:blipFill>
          <a:blip r:embed="rId2"/>
          <a:stretch>
            <a:fillRect/>
          </a:stretch>
        </p:blipFill>
        <p:spPr>
          <a:xfrm>
            <a:off x="3123028" y="1364567"/>
            <a:ext cx="4009292" cy="5008098"/>
          </a:xfrm>
          <a:prstGeom prst="rect">
            <a:avLst/>
          </a:prstGeom>
        </p:spPr>
      </p:pic>
    </p:spTree>
    <p:extLst>
      <p:ext uri="{BB962C8B-B14F-4D97-AF65-F5344CB8AC3E}">
        <p14:creationId xmlns:p14="http://schemas.microsoft.com/office/powerpoint/2010/main" xmlns="" val="3493599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F598504-EDBF-5191-B3CE-03D90D02448F}"/>
              </a:ext>
            </a:extLst>
          </p:cNvPr>
          <p:cNvSpPr>
            <a:spLocks noGrp="1"/>
          </p:cNvSpPr>
          <p:nvPr>
            <p:ph idx="1"/>
          </p:nvPr>
        </p:nvSpPr>
        <p:spPr>
          <a:xfrm>
            <a:off x="677334" y="112543"/>
            <a:ext cx="8596668" cy="5928820"/>
          </a:xfrm>
        </p:spPr>
        <p:txBody>
          <a:bodyPr>
            <a:normAutofit/>
          </a:bodyPr>
          <a:lstStyle/>
          <a:p>
            <a:pPr algn="just">
              <a:lnSpc>
                <a:spcPct val="150000"/>
              </a:lnSpc>
            </a:pPr>
            <a:r>
              <a:rPr lang="en-US" sz="2000" b="1" dirty="0"/>
              <a:t>Data Collection</a:t>
            </a:r>
          </a:p>
          <a:p>
            <a:pPr marL="0" indent="0" algn="just">
              <a:lnSpc>
                <a:spcPct val="150000"/>
              </a:lnSpc>
              <a:buNone/>
            </a:pPr>
            <a:r>
              <a:rPr lang="en-US" dirty="0"/>
              <a:t>	</a:t>
            </a:r>
            <a:r>
              <a:rPr lang="en-US" dirty="0">
                <a:solidFill>
                  <a:schemeClr val="bg2">
                    <a:lumMod val="25000"/>
                  </a:schemeClr>
                </a:solidFill>
              </a:rPr>
              <a:t>Gathering textual data from various sources to build the Telugu knowledge   	graph.</a:t>
            </a:r>
          </a:p>
          <a:p>
            <a:pPr marL="0" indent="0" algn="just">
              <a:lnSpc>
                <a:spcPct val="150000"/>
              </a:lnSpc>
              <a:buNone/>
            </a:pPr>
            <a:endParaRPr lang="en-US" dirty="0"/>
          </a:p>
          <a:p>
            <a:pPr marL="0" indent="0" algn="just">
              <a:lnSpc>
                <a:spcPct val="150000"/>
              </a:lnSpc>
              <a:buNone/>
            </a:pPr>
            <a:endParaRPr lang="en-US" dirty="0"/>
          </a:p>
          <a:p>
            <a:pPr algn="just">
              <a:lnSpc>
                <a:spcPct val="150000"/>
              </a:lnSpc>
              <a:buNone/>
            </a:pPr>
            <a:endParaRPr lang="en-US" b="1" dirty="0"/>
          </a:p>
          <a:p>
            <a:pPr algn="just">
              <a:lnSpc>
                <a:spcPct val="150000"/>
              </a:lnSpc>
            </a:pPr>
            <a:r>
              <a:rPr lang="en-US" sz="2000" b="1" dirty="0"/>
              <a:t>Data Preprocessing</a:t>
            </a:r>
          </a:p>
          <a:p>
            <a:pPr marL="0" indent="0" algn="just">
              <a:lnSpc>
                <a:spcPct val="150000"/>
              </a:lnSpc>
              <a:buNone/>
            </a:pPr>
            <a:r>
              <a:rPr lang="en-US" dirty="0"/>
              <a:t>	</a:t>
            </a:r>
            <a:r>
              <a:rPr lang="en-US" dirty="0">
                <a:solidFill>
                  <a:schemeClr val="bg2">
                    <a:lumMod val="25000"/>
                  </a:schemeClr>
                </a:solidFill>
              </a:rPr>
              <a:t>Preparing and cleaning raw data for analysis, including tokenization, 	normalization, and entity recognition.</a:t>
            </a:r>
          </a:p>
          <a:p>
            <a:pPr marL="0" indent="0" algn="just">
              <a:lnSpc>
                <a:spcPct val="150000"/>
              </a:lnSpc>
              <a:buNone/>
            </a:pPr>
            <a:endParaRPr lang="en-US" dirty="0"/>
          </a:p>
          <a:p>
            <a:pPr marL="0" indent="0" algn="just">
              <a:lnSpc>
                <a:spcPct val="150000"/>
              </a:lnSpc>
              <a:buNone/>
            </a:pPr>
            <a:endParaRPr lang="en-US" dirty="0"/>
          </a:p>
          <a:p>
            <a:pPr marL="0" indent="0" algn="just">
              <a:lnSpc>
                <a:spcPct val="150000"/>
              </a:lnSpc>
              <a:buNone/>
            </a:pPr>
            <a:endParaRPr lang="en-US" dirty="0"/>
          </a:p>
          <a:p>
            <a:pPr marL="0" indent="0" algn="just">
              <a:lnSpc>
                <a:spcPct val="150000"/>
              </a:lnSpc>
              <a:buNone/>
            </a:pPr>
            <a:endParaRPr lang="en-US" dirty="0"/>
          </a:p>
          <a:p>
            <a:pPr algn="just">
              <a:lnSpc>
                <a:spcPct val="150000"/>
              </a:lnSpc>
            </a:pPr>
            <a:endParaRPr lang="en-IN" dirty="0"/>
          </a:p>
        </p:txBody>
      </p:sp>
      <p:pic>
        <p:nvPicPr>
          <p:cNvPr id="5" name="Picture 4">
            <a:extLst>
              <a:ext uri="{FF2B5EF4-FFF2-40B4-BE49-F238E27FC236}">
                <a16:creationId xmlns:a16="http://schemas.microsoft.com/office/drawing/2014/main" xmlns="" id="{035D8007-36E6-7A6C-7FF3-C71EB9F673C5}"/>
              </a:ext>
            </a:extLst>
          </p:cNvPr>
          <p:cNvPicPr>
            <a:picLocks noChangeAspect="1"/>
          </p:cNvPicPr>
          <p:nvPr/>
        </p:nvPicPr>
        <p:blipFill>
          <a:blip r:embed="rId2"/>
          <a:stretch>
            <a:fillRect/>
          </a:stretch>
        </p:blipFill>
        <p:spPr>
          <a:xfrm>
            <a:off x="4803738" y="1559347"/>
            <a:ext cx="2058042" cy="1156358"/>
          </a:xfrm>
          <a:prstGeom prst="rect">
            <a:avLst/>
          </a:prstGeom>
          <a:effectLst>
            <a:reflection blurRad="6350" stA="50000" endA="300" endPos="38500" dist="50800" dir="5400000" sy="-100000" algn="bl" rotWithShape="0"/>
          </a:effectLst>
        </p:spPr>
      </p:pic>
      <p:pic>
        <p:nvPicPr>
          <p:cNvPr id="9" name="Picture 8">
            <a:extLst>
              <a:ext uri="{FF2B5EF4-FFF2-40B4-BE49-F238E27FC236}">
                <a16:creationId xmlns:a16="http://schemas.microsoft.com/office/drawing/2014/main" xmlns="" id="{DAADBB5F-C1CF-F76C-ED3F-8D3B1DCAE992}"/>
              </a:ext>
            </a:extLst>
          </p:cNvPr>
          <p:cNvPicPr>
            <a:picLocks noChangeAspect="1"/>
          </p:cNvPicPr>
          <p:nvPr/>
        </p:nvPicPr>
        <p:blipFill>
          <a:blip r:embed="rId3"/>
          <a:stretch>
            <a:fillRect/>
          </a:stretch>
        </p:blipFill>
        <p:spPr>
          <a:xfrm>
            <a:off x="6156076" y="4476597"/>
            <a:ext cx="3179117" cy="2107084"/>
          </a:xfrm>
          <a:prstGeom prst="rect">
            <a:avLst/>
          </a:prstGeom>
          <a:ln>
            <a:noFill/>
          </a:ln>
          <a:effectLst>
            <a:softEdge rad="635000"/>
          </a:effectLst>
          <a:scene3d>
            <a:camera prst="orthographicFront">
              <a:rot lat="0" lon="0" rev="0"/>
            </a:camera>
            <a:lightRig rig="contrasting" dir="t">
              <a:rot lat="0" lon="0" rev="7800000"/>
            </a:lightRig>
          </a:scene3d>
          <a:sp3d>
            <a:bevelT w="139700" h="139700"/>
          </a:sp3d>
        </p:spPr>
      </p:pic>
    </p:spTree>
    <p:extLst>
      <p:ext uri="{BB962C8B-B14F-4D97-AF65-F5344CB8AC3E}">
        <p14:creationId xmlns:p14="http://schemas.microsoft.com/office/powerpoint/2010/main" xmlns="" val="209837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D6623AB-65B5-1CE0-0D2A-549DCEF45C68}"/>
              </a:ext>
            </a:extLst>
          </p:cNvPr>
          <p:cNvSpPr>
            <a:spLocks noGrp="1"/>
          </p:cNvSpPr>
          <p:nvPr>
            <p:ph idx="1"/>
          </p:nvPr>
        </p:nvSpPr>
        <p:spPr>
          <a:xfrm>
            <a:off x="469516" y="0"/>
            <a:ext cx="8596668" cy="6443002"/>
          </a:xfrm>
        </p:spPr>
        <p:txBody>
          <a:bodyPr>
            <a:normAutofit lnSpcReduction="10000"/>
          </a:bodyPr>
          <a:lstStyle/>
          <a:p>
            <a:pPr algn="just">
              <a:lnSpc>
                <a:spcPct val="150000"/>
              </a:lnSpc>
            </a:pPr>
            <a:endParaRPr lang="en-US" b="1" dirty="0"/>
          </a:p>
          <a:p>
            <a:pPr algn="just">
              <a:lnSpc>
                <a:spcPct val="150000"/>
              </a:lnSpc>
            </a:pPr>
            <a:r>
              <a:rPr lang="en-US" sz="2000" b="1" dirty="0">
                <a:solidFill>
                  <a:schemeClr val="tx1">
                    <a:lumMod val="95000"/>
                    <a:lumOff val="5000"/>
                  </a:schemeClr>
                </a:solidFill>
              </a:rPr>
              <a:t>Triplet Extraction</a:t>
            </a:r>
          </a:p>
          <a:p>
            <a:pPr marL="0" indent="0" algn="just">
              <a:lnSpc>
                <a:spcPct val="150000"/>
              </a:lnSpc>
              <a:buNone/>
            </a:pPr>
            <a:r>
              <a:rPr lang="en-US" dirty="0"/>
              <a:t>	</a:t>
            </a:r>
            <a:r>
              <a:rPr lang="en-US" dirty="0">
                <a:solidFill>
                  <a:schemeClr val="bg2">
                    <a:lumMod val="25000"/>
                  </a:schemeClr>
                </a:solidFill>
              </a:rPr>
              <a:t>Identifying and extracting (subject, predicate, object) relationships from the 	preprocessed data</a:t>
            </a:r>
            <a:r>
              <a:rPr lang="en-US" dirty="0" smtClean="0">
                <a:solidFill>
                  <a:schemeClr val="bg2">
                    <a:lumMod val="25000"/>
                  </a:schemeClr>
                </a:solidFill>
              </a:rPr>
              <a:t>.</a:t>
            </a:r>
            <a:endParaRPr lang="en-US" dirty="0"/>
          </a:p>
          <a:p>
            <a:pPr algn="just">
              <a:lnSpc>
                <a:spcPct val="150000"/>
              </a:lnSpc>
            </a:pPr>
            <a:r>
              <a:rPr lang="en-US" sz="2000" b="1" dirty="0">
                <a:solidFill>
                  <a:schemeClr val="tx1">
                    <a:lumMod val="95000"/>
                    <a:lumOff val="5000"/>
                  </a:schemeClr>
                </a:solidFill>
              </a:rPr>
              <a:t>Knowledge Graph Visualization</a:t>
            </a:r>
          </a:p>
          <a:p>
            <a:pPr marL="0" indent="0" algn="just">
              <a:lnSpc>
                <a:spcPct val="150000"/>
              </a:lnSpc>
              <a:buNone/>
            </a:pPr>
            <a:r>
              <a:rPr lang="en-US" dirty="0"/>
              <a:t>	</a:t>
            </a:r>
            <a:r>
              <a:rPr lang="en-US" dirty="0">
                <a:solidFill>
                  <a:schemeClr val="bg2">
                    <a:lumMod val="25000"/>
                  </a:schemeClr>
                </a:solidFill>
              </a:rPr>
              <a:t>Creating visual representations of the knowledge graph to facilitate 	understanding and analysis of the data</a:t>
            </a:r>
            <a:r>
              <a:rPr lang="en-US" dirty="0" smtClean="0">
                <a:solidFill>
                  <a:schemeClr val="bg2">
                    <a:lumMod val="25000"/>
                  </a:schemeClr>
                </a:solidFill>
              </a:rPr>
              <a:t>.</a:t>
            </a:r>
            <a:endParaRPr lang="en-US" dirty="0"/>
          </a:p>
          <a:p>
            <a:pPr algn="just">
              <a:lnSpc>
                <a:spcPct val="150000"/>
              </a:lnSpc>
            </a:pPr>
            <a:r>
              <a:rPr lang="en-US" sz="2000" b="1" dirty="0">
                <a:solidFill>
                  <a:schemeClr val="tx1">
                    <a:lumMod val="95000"/>
                    <a:lumOff val="5000"/>
                  </a:schemeClr>
                </a:solidFill>
              </a:rPr>
              <a:t>Subgraph Localization</a:t>
            </a:r>
          </a:p>
          <a:p>
            <a:pPr marL="0" indent="0" algn="just">
              <a:lnSpc>
                <a:spcPct val="150000"/>
              </a:lnSpc>
              <a:buNone/>
            </a:pPr>
            <a:r>
              <a:rPr lang="en-US" dirty="0"/>
              <a:t>	</a:t>
            </a:r>
            <a:r>
              <a:rPr lang="en-US" dirty="0">
                <a:solidFill>
                  <a:schemeClr val="bg2">
                    <a:lumMod val="25000"/>
                  </a:schemeClr>
                </a:solidFill>
              </a:rPr>
              <a:t>Isolating specific subsets of the knowledge graph to focus on particular 	entities or relationships</a:t>
            </a:r>
            <a:r>
              <a:rPr lang="en-US" dirty="0" smtClean="0">
                <a:solidFill>
                  <a:schemeClr val="bg2">
                    <a:lumMod val="25000"/>
                  </a:schemeClr>
                </a:solidFill>
              </a:rPr>
              <a:t>.</a:t>
            </a:r>
            <a:endParaRPr lang="en-US" dirty="0"/>
          </a:p>
          <a:p>
            <a:pPr algn="just">
              <a:lnSpc>
                <a:spcPct val="150000"/>
              </a:lnSpc>
            </a:pPr>
            <a:r>
              <a:rPr lang="en-US" sz="2000" b="1" dirty="0">
                <a:solidFill>
                  <a:schemeClr val="tx1">
                    <a:lumMod val="95000"/>
                    <a:lumOff val="5000"/>
                  </a:schemeClr>
                </a:solidFill>
              </a:rPr>
              <a:t>Embedding Generation</a:t>
            </a:r>
          </a:p>
          <a:p>
            <a:pPr marL="0" indent="0" algn="just">
              <a:lnSpc>
                <a:spcPct val="150000"/>
              </a:lnSpc>
              <a:buNone/>
            </a:pPr>
            <a:r>
              <a:rPr lang="en-US" dirty="0"/>
              <a:t>	</a:t>
            </a:r>
            <a:r>
              <a:rPr lang="en-US" dirty="0">
                <a:solidFill>
                  <a:schemeClr val="bg2">
                    <a:lumMod val="25000"/>
                  </a:schemeClr>
                </a:solidFill>
              </a:rPr>
              <a:t>Transforming entities and relationships into low-dimensional vector 	representations for efficient computation and analysis.</a:t>
            </a:r>
          </a:p>
          <a:p>
            <a:pPr algn="just">
              <a:lnSpc>
                <a:spcPct val="150000"/>
              </a:lnSpc>
            </a:pPr>
            <a:endParaRPr lang="en-IN" dirty="0"/>
          </a:p>
        </p:txBody>
      </p:sp>
    </p:spTree>
    <p:extLst>
      <p:ext uri="{BB962C8B-B14F-4D97-AF65-F5344CB8AC3E}">
        <p14:creationId xmlns:p14="http://schemas.microsoft.com/office/powerpoint/2010/main" xmlns="" val="334039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A28EC-6005-FDEF-8BA6-39EBD0C9D72A}"/>
              </a:ext>
            </a:extLst>
          </p:cNvPr>
          <p:cNvSpPr>
            <a:spLocks noGrp="1"/>
          </p:cNvSpPr>
          <p:nvPr>
            <p:ph type="title"/>
          </p:nvPr>
        </p:nvSpPr>
        <p:spPr>
          <a:xfrm>
            <a:off x="677334" y="365760"/>
            <a:ext cx="8596668" cy="126609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IN" dirty="0" smtClean="0"/>
              <a:t>Algorithm :</a:t>
            </a:r>
            <a:endParaRPr lang="en-IN" dirty="0"/>
          </a:p>
        </p:txBody>
      </p:sp>
      <p:sp>
        <p:nvSpPr>
          <p:cNvPr id="3" name="Content Placeholder 2">
            <a:extLst>
              <a:ext uri="{FF2B5EF4-FFF2-40B4-BE49-F238E27FC236}">
                <a16:creationId xmlns:a16="http://schemas.microsoft.com/office/drawing/2014/main" xmlns="" id="{DF8222B6-E75D-08B3-D2B6-79FD3BE3312D}"/>
              </a:ext>
            </a:extLst>
          </p:cNvPr>
          <p:cNvSpPr>
            <a:spLocks noGrp="1"/>
          </p:cNvSpPr>
          <p:nvPr>
            <p:ph idx="1"/>
          </p:nvPr>
        </p:nvSpPr>
        <p:spPr>
          <a:xfrm>
            <a:off x="579277" y="1227725"/>
            <a:ext cx="9690555" cy="4860387"/>
          </a:xfrm>
        </p:spPr>
        <p:txBody>
          <a:bodyPr>
            <a:normAutofit/>
          </a:bodyPr>
          <a:lstStyle/>
          <a:p>
            <a:pPr algn="just">
              <a:buNone/>
            </a:pPr>
            <a:endParaRPr lang="en-US" sz="2000" dirty="0">
              <a:solidFill>
                <a:schemeClr val="tx1">
                  <a:lumMod val="95000"/>
                  <a:lumOff val="5000"/>
                </a:schemeClr>
              </a:solidFill>
            </a:endParaRPr>
          </a:p>
          <a:p>
            <a:pPr marL="457200" indent="-457200" algn="just">
              <a:buNone/>
            </a:pPr>
            <a:r>
              <a:rPr lang="en-IN" sz="2000" dirty="0" smtClean="0">
                <a:solidFill>
                  <a:schemeClr val="tx1">
                    <a:lumMod val="95000"/>
                    <a:lumOff val="5000"/>
                  </a:schemeClr>
                </a:solidFill>
                <a:latin typeface="+mj-lt"/>
              </a:rPr>
              <a:t>Step 1) Setting </a:t>
            </a:r>
            <a:r>
              <a:rPr lang="en-IN" sz="2000" dirty="0">
                <a:solidFill>
                  <a:schemeClr val="tx1">
                    <a:lumMod val="95000"/>
                    <a:lumOff val="5000"/>
                  </a:schemeClr>
                </a:solidFill>
                <a:latin typeface="+mj-lt"/>
              </a:rPr>
              <a:t>up the Environment</a:t>
            </a:r>
          </a:p>
          <a:p>
            <a:pPr marL="457200" indent="-457200" algn="just">
              <a:buNone/>
            </a:pPr>
            <a:endParaRPr lang="en-IN" sz="2000" dirty="0">
              <a:solidFill>
                <a:schemeClr val="tx1">
                  <a:lumMod val="95000"/>
                  <a:lumOff val="5000"/>
                </a:schemeClr>
              </a:solidFill>
              <a:latin typeface="+mj-lt"/>
            </a:endParaRPr>
          </a:p>
          <a:p>
            <a:pPr marL="457200" indent="-457200" algn="just">
              <a:buNone/>
            </a:pPr>
            <a:r>
              <a:rPr lang="en-IN" sz="2000" dirty="0" smtClean="0">
                <a:solidFill>
                  <a:schemeClr val="tx1">
                    <a:lumMod val="95000"/>
                    <a:lumOff val="5000"/>
                  </a:schemeClr>
                </a:solidFill>
              </a:rPr>
              <a:t>Step </a:t>
            </a:r>
            <a:r>
              <a:rPr lang="en-IN" sz="2000" dirty="0" smtClean="0">
                <a:solidFill>
                  <a:schemeClr val="tx1">
                    <a:lumMod val="95000"/>
                    <a:lumOff val="5000"/>
                  </a:schemeClr>
                </a:solidFill>
              </a:rPr>
              <a:t>2) </a:t>
            </a:r>
            <a:r>
              <a:rPr lang="en-IN" sz="2000" dirty="0" smtClean="0">
                <a:solidFill>
                  <a:schemeClr val="tx1">
                    <a:lumMod val="95000"/>
                    <a:lumOff val="5000"/>
                  </a:schemeClr>
                </a:solidFill>
                <a:latin typeface="+mj-lt"/>
              </a:rPr>
              <a:t>Text </a:t>
            </a:r>
            <a:r>
              <a:rPr lang="en-IN" sz="2000" dirty="0">
                <a:solidFill>
                  <a:schemeClr val="tx1">
                    <a:lumMod val="95000"/>
                    <a:lumOff val="5000"/>
                  </a:schemeClr>
                </a:solidFill>
                <a:latin typeface="+mj-lt"/>
              </a:rPr>
              <a:t>Processing with Stanza</a:t>
            </a:r>
          </a:p>
          <a:p>
            <a:pPr marL="457200" indent="-457200" algn="just">
              <a:buNone/>
            </a:pPr>
            <a:endParaRPr lang="en-IN" sz="2000" dirty="0">
              <a:solidFill>
                <a:schemeClr val="tx1">
                  <a:lumMod val="95000"/>
                  <a:lumOff val="5000"/>
                </a:schemeClr>
              </a:solidFill>
              <a:latin typeface="+mj-lt"/>
            </a:endParaRPr>
          </a:p>
          <a:p>
            <a:pPr marL="457200" indent="-457200" algn="just">
              <a:buNone/>
            </a:pPr>
            <a:r>
              <a:rPr lang="en-IN" sz="2000" dirty="0" smtClean="0">
                <a:solidFill>
                  <a:schemeClr val="tx1">
                    <a:lumMod val="95000"/>
                    <a:lumOff val="5000"/>
                  </a:schemeClr>
                </a:solidFill>
              </a:rPr>
              <a:t>Step </a:t>
            </a:r>
            <a:r>
              <a:rPr lang="en-IN" sz="2000" dirty="0" smtClean="0">
                <a:solidFill>
                  <a:schemeClr val="tx1">
                    <a:lumMod val="95000"/>
                    <a:lumOff val="5000"/>
                  </a:schemeClr>
                </a:solidFill>
              </a:rPr>
              <a:t>3) </a:t>
            </a:r>
            <a:r>
              <a:rPr lang="en-IN" sz="2000" dirty="0" smtClean="0">
                <a:solidFill>
                  <a:schemeClr val="tx1">
                    <a:lumMod val="95000"/>
                    <a:lumOff val="5000"/>
                  </a:schemeClr>
                </a:solidFill>
                <a:latin typeface="+mj-lt"/>
              </a:rPr>
              <a:t>Extracting </a:t>
            </a:r>
            <a:r>
              <a:rPr lang="en-IN" sz="2000" dirty="0">
                <a:solidFill>
                  <a:schemeClr val="tx1">
                    <a:lumMod val="95000"/>
                    <a:lumOff val="5000"/>
                  </a:schemeClr>
                </a:solidFill>
                <a:latin typeface="+mj-lt"/>
              </a:rPr>
              <a:t>Triplets  </a:t>
            </a:r>
          </a:p>
          <a:p>
            <a:pPr marL="457200" indent="-457200" algn="just">
              <a:buNone/>
            </a:pPr>
            <a:endParaRPr lang="en-IN" sz="2000" dirty="0">
              <a:solidFill>
                <a:schemeClr val="tx1">
                  <a:lumMod val="95000"/>
                  <a:lumOff val="5000"/>
                </a:schemeClr>
              </a:solidFill>
              <a:latin typeface="+mj-lt"/>
            </a:endParaRPr>
          </a:p>
          <a:p>
            <a:pPr marL="457200" indent="-457200" algn="just">
              <a:buNone/>
            </a:pPr>
            <a:r>
              <a:rPr lang="en-IN" sz="2000" dirty="0" smtClean="0">
                <a:solidFill>
                  <a:schemeClr val="tx1">
                    <a:lumMod val="95000"/>
                    <a:lumOff val="5000"/>
                  </a:schemeClr>
                </a:solidFill>
              </a:rPr>
              <a:t>Step </a:t>
            </a:r>
            <a:r>
              <a:rPr lang="en-IN" sz="2000" dirty="0" smtClean="0">
                <a:solidFill>
                  <a:schemeClr val="tx1">
                    <a:lumMod val="95000"/>
                    <a:lumOff val="5000"/>
                  </a:schemeClr>
                </a:solidFill>
              </a:rPr>
              <a:t>4) </a:t>
            </a:r>
            <a:r>
              <a:rPr lang="en-IN" sz="2000" dirty="0" smtClean="0">
                <a:solidFill>
                  <a:schemeClr val="tx1">
                    <a:lumMod val="95000"/>
                    <a:lumOff val="5000"/>
                  </a:schemeClr>
                </a:solidFill>
                <a:latin typeface="+mj-lt"/>
              </a:rPr>
              <a:t>Creating </a:t>
            </a:r>
            <a:r>
              <a:rPr lang="en-IN" sz="2000" dirty="0">
                <a:solidFill>
                  <a:schemeClr val="tx1">
                    <a:lumMod val="95000"/>
                    <a:lumOff val="5000"/>
                  </a:schemeClr>
                </a:solidFill>
                <a:latin typeface="+mj-lt"/>
              </a:rPr>
              <a:t>and Analyzing Graphs</a:t>
            </a:r>
          </a:p>
          <a:p>
            <a:pPr marL="457200" indent="-457200" algn="just">
              <a:buNone/>
            </a:pPr>
            <a:endParaRPr lang="en-IN" sz="2000" dirty="0">
              <a:solidFill>
                <a:schemeClr val="tx1">
                  <a:lumMod val="95000"/>
                  <a:lumOff val="5000"/>
                </a:schemeClr>
              </a:solidFill>
              <a:latin typeface="+mj-lt"/>
            </a:endParaRPr>
          </a:p>
          <a:p>
            <a:pPr marL="457200" indent="-457200" algn="just">
              <a:buNone/>
            </a:pPr>
            <a:r>
              <a:rPr lang="en-IN" sz="2000" dirty="0" smtClean="0">
                <a:solidFill>
                  <a:schemeClr val="tx1">
                    <a:lumMod val="95000"/>
                    <a:lumOff val="5000"/>
                  </a:schemeClr>
                </a:solidFill>
              </a:rPr>
              <a:t>Step </a:t>
            </a:r>
            <a:r>
              <a:rPr lang="en-IN" sz="2000" dirty="0" smtClean="0">
                <a:solidFill>
                  <a:schemeClr val="tx1">
                    <a:lumMod val="95000"/>
                    <a:lumOff val="5000"/>
                  </a:schemeClr>
                </a:solidFill>
              </a:rPr>
              <a:t>5) </a:t>
            </a:r>
            <a:r>
              <a:rPr lang="en-IN" sz="2000" dirty="0" smtClean="0">
                <a:solidFill>
                  <a:schemeClr val="tx1">
                    <a:lumMod val="95000"/>
                    <a:lumOff val="5000"/>
                  </a:schemeClr>
                </a:solidFill>
                <a:latin typeface="+mj-lt"/>
              </a:rPr>
              <a:t>Finding </a:t>
            </a:r>
            <a:r>
              <a:rPr lang="en-IN" sz="2000" dirty="0">
                <a:solidFill>
                  <a:schemeClr val="tx1">
                    <a:lumMod val="95000"/>
                    <a:lumOff val="5000"/>
                  </a:schemeClr>
                </a:solidFill>
                <a:latin typeface="+mj-lt"/>
              </a:rPr>
              <a:t>Embeddings for New Triplets</a:t>
            </a:r>
          </a:p>
          <a:p>
            <a:pPr algn="just">
              <a:buNone/>
            </a:pPr>
            <a:endParaRPr lang="en-IN" sz="2000" dirty="0">
              <a:solidFill>
                <a:schemeClr val="tx1">
                  <a:lumMod val="95000"/>
                  <a:lumOff val="5000"/>
                </a:schemeClr>
              </a:solidFill>
              <a:latin typeface="+mj-lt"/>
            </a:endParaRPr>
          </a:p>
        </p:txBody>
      </p:sp>
    </p:spTree>
    <p:extLst>
      <p:ext uri="{BB962C8B-B14F-4D97-AF65-F5344CB8AC3E}">
        <p14:creationId xmlns:p14="http://schemas.microsoft.com/office/powerpoint/2010/main" xmlns="" val="6456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525328-B19E-4EFE-5867-6F42FE782CB9}"/>
              </a:ext>
            </a:extLst>
          </p:cNvPr>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xmlns="" id="{61A5829F-49B2-9E2E-3635-A02259208A2C}"/>
              </a:ext>
            </a:extLst>
          </p:cNvPr>
          <p:cNvSpPr>
            <a:spLocks noGrp="1"/>
          </p:cNvSpPr>
          <p:nvPr>
            <p:ph sz="half" idx="1"/>
          </p:nvPr>
        </p:nvSpPr>
        <p:spPr/>
        <p:txBody>
          <a:bodyPr/>
          <a:lstStyle/>
          <a:p>
            <a:pPr>
              <a:lnSpc>
                <a:spcPct val="150000"/>
              </a:lnSpc>
            </a:pPr>
            <a:r>
              <a:rPr lang="en-US" dirty="0"/>
              <a:t>01 ABSTRACT</a:t>
            </a:r>
          </a:p>
          <a:p>
            <a:pPr>
              <a:lnSpc>
                <a:spcPct val="150000"/>
              </a:lnSpc>
            </a:pPr>
            <a:endParaRPr lang="en-US" dirty="0"/>
          </a:p>
          <a:p>
            <a:pPr>
              <a:lnSpc>
                <a:spcPct val="150000"/>
              </a:lnSpc>
            </a:pPr>
            <a:r>
              <a:rPr lang="en-US" dirty="0"/>
              <a:t>O2 </a:t>
            </a:r>
            <a:r>
              <a:rPr lang="en-US" dirty="0" smtClean="0"/>
              <a:t>INTRODUCTION</a:t>
            </a:r>
          </a:p>
          <a:p>
            <a:pPr>
              <a:lnSpc>
                <a:spcPct val="150000"/>
              </a:lnSpc>
              <a:buNone/>
            </a:pPr>
            <a:endParaRPr lang="en-US" dirty="0"/>
          </a:p>
          <a:p>
            <a:pPr>
              <a:lnSpc>
                <a:spcPct val="150000"/>
              </a:lnSpc>
            </a:pPr>
            <a:r>
              <a:rPr lang="en-US" dirty="0" smtClean="0"/>
              <a:t>O3 RELATED WORKS</a:t>
            </a:r>
            <a:endParaRPr lang="en-US" dirty="0"/>
          </a:p>
          <a:p>
            <a:pPr>
              <a:lnSpc>
                <a:spcPct val="150000"/>
              </a:lnSpc>
            </a:pPr>
            <a:endParaRPr lang="en-US" dirty="0"/>
          </a:p>
          <a:p>
            <a:pPr>
              <a:lnSpc>
                <a:spcPct val="150000"/>
              </a:lnSpc>
            </a:pPr>
            <a:r>
              <a:rPr lang="en-US" dirty="0"/>
              <a:t>O4 </a:t>
            </a:r>
            <a:r>
              <a:rPr lang="en-US" dirty="0" smtClean="0"/>
              <a:t>EXPERIMENTAL </a:t>
            </a:r>
            <a:r>
              <a:rPr lang="en-US" dirty="0" smtClean="0"/>
              <a:t> SETUP</a:t>
            </a:r>
            <a:endParaRPr lang="en-US" dirty="0"/>
          </a:p>
        </p:txBody>
      </p:sp>
      <p:sp>
        <p:nvSpPr>
          <p:cNvPr id="4" name="Content Placeholder 3">
            <a:extLst>
              <a:ext uri="{FF2B5EF4-FFF2-40B4-BE49-F238E27FC236}">
                <a16:creationId xmlns:a16="http://schemas.microsoft.com/office/drawing/2014/main" xmlns="" id="{E0EDC20F-F57A-9ED7-5A49-9E58932DFBE4}"/>
              </a:ext>
            </a:extLst>
          </p:cNvPr>
          <p:cNvSpPr>
            <a:spLocks noGrp="1"/>
          </p:cNvSpPr>
          <p:nvPr>
            <p:ph sz="half" idx="2"/>
          </p:nvPr>
        </p:nvSpPr>
        <p:spPr/>
        <p:txBody>
          <a:bodyPr/>
          <a:lstStyle/>
          <a:p>
            <a:pPr>
              <a:lnSpc>
                <a:spcPct val="150000"/>
              </a:lnSpc>
            </a:pPr>
            <a:r>
              <a:rPr lang="en-US" dirty="0"/>
              <a:t>05 </a:t>
            </a:r>
            <a:r>
              <a:rPr lang="en-US" dirty="0" smtClean="0"/>
              <a:t>PROPOSED METHODS</a:t>
            </a:r>
            <a:endParaRPr lang="en-IN" dirty="0"/>
          </a:p>
          <a:p>
            <a:pPr>
              <a:lnSpc>
                <a:spcPct val="150000"/>
              </a:lnSpc>
            </a:pPr>
            <a:endParaRPr lang="en-US" dirty="0"/>
          </a:p>
          <a:p>
            <a:pPr>
              <a:lnSpc>
                <a:spcPct val="150000"/>
              </a:lnSpc>
            </a:pPr>
            <a:r>
              <a:rPr lang="en-US" dirty="0"/>
              <a:t>06 CONCLUSIONS</a:t>
            </a:r>
          </a:p>
          <a:p>
            <a:pPr>
              <a:lnSpc>
                <a:spcPct val="150000"/>
              </a:lnSpc>
            </a:pPr>
            <a:endParaRPr lang="en-US" dirty="0"/>
          </a:p>
          <a:p>
            <a:pPr>
              <a:lnSpc>
                <a:spcPct val="150000"/>
              </a:lnSpc>
            </a:pPr>
            <a:r>
              <a:rPr lang="en-US" dirty="0"/>
              <a:t>07 FUTURE SCOPE</a:t>
            </a:r>
          </a:p>
          <a:p>
            <a:pPr>
              <a:lnSpc>
                <a:spcPct val="150000"/>
              </a:lnSpc>
            </a:pPr>
            <a:endParaRPr lang="en-US" dirty="0"/>
          </a:p>
          <a:p>
            <a:pPr>
              <a:lnSpc>
                <a:spcPct val="150000"/>
              </a:lnSpc>
            </a:pPr>
            <a:r>
              <a:rPr lang="en-US" dirty="0"/>
              <a:t>08 REFERENCES</a:t>
            </a:r>
            <a:endParaRPr lang="en-IN" dirty="0"/>
          </a:p>
        </p:txBody>
      </p:sp>
    </p:spTree>
    <p:extLst>
      <p:ext uri="{BB962C8B-B14F-4D97-AF65-F5344CB8AC3E}">
        <p14:creationId xmlns:p14="http://schemas.microsoft.com/office/powerpoint/2010/main" xmlns="" val="948539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EC8B47F-DACF-2F98-7437-5A6574624DD7}"/>
              </a:ext>
            </a:extLst>
          </p:cNvPr>
          <p:cNvSpPr>
            <a:spLocks noGrp="1"/>
          </p:cNvSpPr>
          <p:nvPr>
            <p:ph idx="1"/>
          </p:nvPr>
        </p:nvSpPr>
        <p:spPr>
          <a:xfrm>
            <a:off x="677334" y="267286"/>
            <a:ext cx="8596668" cy="6203851"/>
          </a:xfrm>
        </p:spPr>
        <p:txBody>
          <a:bodyPr>
            <a:normAutofit fontScale="55000" lnSpcReduction="20000"/>
          </a:bodyPr>
          <a:lstStyle/>
          <a:p>
            <a:pPr algn="just">
              <a:lnSpc>
                <a:spcPct val="170000"/>
              </a:lnSpc>
            </a:pPr>
            <a:r>
              <a:rPr lang="en-IN" sz="2900" b="1" dirty="0">
                <a:solidFill>
                  <a:schemeClr val="tx1">
                    <a:lumMod val="95000"/>
                    <a:lumOff val="5000"/>
                  </a:schemeClr>
                </a:solidFill>
                <a:latin typeface="+mj-lt"/>
              </a:rPr>
              <a:t>1) Setting up the Environment :</a:t>
            </a:r>
          </a:p>
          <a:p>
            <a:pPr algn="just">
              <a:lnSpc>
                <a:spcPct val="170000"/>
              </a:lnSpc>
            </a:pPr>
            <a:endParaRPr lang="en-IN" sz="2000" b="1" dirty="0">
              <a:solidFill>
                <a:schemeClr val="tx1">
                  <a:lumMod val="95000"/>
                  <a:lumOff val="5000"/>
                </a:schemeClr>
              </a:solidFill>
              <a:latin typeface="+mj-lt"/>
            </a:endParaRPr>
          </a:p>
          <a:p>
            <a:pPr lvl="1" algn="just">
              <a:lnSpc>
                <a:spcPct val="170000"/>
              </a:lnSpc>
            </a:pPr>
            <a:r>
              <a:rPr lang="en-US" sz="2500" b="1" dirty="0">
                <a:solidFill>
                  <a:schemeClr val="tx1">
                    <a:lumMod val="95000"/>
                    <a:lumOff val="5000"/>
                  </a:schemeClr>
                </a:solidFill>
                <a:effectLst/>
                <a:latin typeface="Calibri Light" panose="020F0302020204030204" pitchFamily="34" charset="0"/>
                <a:ea typeface="DengXian Light" panose="02010600030101010101" pitchFamily="2" charset="-122"/>
                <a:cs typeface="Gautami" panose="020B0502040204020203" pitchFamily="34" charset="0"/>
              </a:rPr>
              <a:t>Install Required Libraries :</a:t>
            </a:r>
          </a:p>
          <a:p>
            <a:pPr lvl="1" algn="just">
              <a:lnSpc>
                <a:spcPct val="170000"/>
              </a:lnSpc>
            </a:pPr>
            <a:endParaRPr lang="en-US" sz="1800" b="1" dirty="0">
              <a:solidFill>
                <a:srgbClr val="0D0D0D"/>
              </a:solidFill>
              <a:effectLst/>
              <a:latin typeface="Calibri Light" panose="020F0302020204030204" pitchFamily="34" charset="0"/>
              <a:ea typeface="DengXian Light" panose="02010600030101010101" pitchFamily="2" charset="-122"/>
              <a:cs typeface="Gautami" panose="020B0502040204020203" pitchFamily="34" charset="0"/>
            </a:endParaRPr>
          </a:p>
          <a:p>
            <a:pPr lvl="1" algn="just">
              <a:lnSpc>
                <a:spcPct val="170000"/>
              </a:lnSpc>
            </a:pPr>
            <a:endParaRPr lang="en-US" sz="1800" b="1" dirty="0">
              <a:solidFill>
                <a:srgbClr val="0D0D0D"/>
              </a:solidFill>
              <a:effectLst/>
              <a:latin typeface="Calibri Light" panose="020F0302020204030204" pitchFamily="34" charset="0"/>
              <a:ea typeface="DengXian Light" panose="02010600030101010101" pitchFamily="2" charset="-122"/>
              <a:cs typeface="Gautami" panose="020B0502040204020203" pitchFamily="34" charset="0"/>
            </a:endParaRPr>
          </a:p>
          <a:p>
            <a:pPr lvl="1" algn="just">
              <a:lnSpc>
                <a:spcPct val="170000"/>
              </a:lnSpc>
            </a:pPr>
            <a:endParaRPr lang="en-IN" sz="1800" b="1" dirty="0">
              <a:solidFill>
                <a:srgbClr val="2F5496"/>
              </a:solidFill>
              <a:effectLst/>
              <a:latin typeface="Calibri Light" panose="020F0302020204030204" pitchFamily="34" charset="0"/>
              <a:ea typeface="DengXian Light" panose="02010600030101010101" pitchFamily="2" charset="-122"/>
              <a:cs typeface="Gautami" panose="020B0502040204020203" pitchFamily="34" charset="0"/>
            </a:endParaRPr>
          </a:p>
          <a:p>
            <a:pPr lvl="1" algn="just">
              <a:lnSpc>
                <a:spcPct val="170000"/>
              </a:lnSpc>
            </a:pPr>
            <a:endParaRPr lang="en-IN" sz="1800" b="1" dirty="0">
              <a:solidFill>
                <a:srgbClr val="2F5496"/>
              </a:solidFill>
              <a:latin typeface="Calibri Light" panose="020F0302020204030204" pitchFamily="34" charset="0"/>
              <a:ea typeface="DengXian Light" panose="02010600030101010101" pitchFamily="2" charset="-122"/>
              <a:cs typeface="Gautami" panose="020B0502040204020203" pitchFamily="34" charset="0"/>
            </a:endParaRPr>
          </a:p>
          <a:p>
            <a:pPr lvl="1" algn="just">
              <a:lnSpc>
                <a:spcPct val="170000"/>
              </a:lnSpc>
            </a:pPr>
            <a:endParaRPr lang="en-IN" sz="1800" b="1" dirty="0">
              <a:solidFill>
                <a:srgbClr val="2F5496"/>
              </a:solidFill>
              <a:effectLst/>
              <a:latin typeface="Calibri Light" panose="020F0302020204030204" pitchFamily="34" charset="0"/>
              <a:ea typeface="DengXian Light" panose="02010600030101010101" pitchFamily="2" charset="-122"/>
              <a:cs typeface="Gautami" panose="020B0502040204020203" pitchFamily="34" charset="0"/>
            </a:endParaRPr>
          </a:p>
          <a:p>
            <a:pPr lvl="1" algn="just">
              <a:lnSpc>
                <a:spcPct val="170000"/>
              </a:lnSpc>
            </a:pPr>
            <a:endParaRPr lang="en-IN" sz="1800" b="1" dirty="0">
              <a:solidFill>
                <a:srgbClr val="2F5496"/>
              </a:solidFill>
              <a:latin typeface="Calibri Light" panose="020F0302020204030204" pitchFamily="34" charset="0"/>
              <a:ea typeface="DengXian Light" panose="02010600030101010101" pitchFamily="2" charset="-122"/>
              <a:cs typeface="Gautami" panose="020B0502040204020203" pitchFamily="34" charset="0"/>
            </a:endParaRPr>
          </a:p>
          <a:p>
            <a:pPr lvl="1" algn="just">
              <a:lnSpc>
                <a:spcPct val="170000"/>
              </a:lnSpc>
            </a:pPr>
            <a:r>
              <a:rPr lang="en-US" sz="2500" b="1" dirty="0">
                <a:solidFill>
                  <a:srgbClr val="0D0D0D"/>
                </a:solidFill>
                <a:effectLst/>
                <a:latin typeface="Calibri Light" panose="020F0302020204030204" pitchFamily="34" charset="0"/>
                <a:ea typeface="DengXian Light" panose="02010600030101010101" pitchFamily="2" charset="-122"/>
                <a:cs typeface="Gautami" panose="020B0502040204020203" pitchFamily="34" charset="0"/>
              </a:rPr>
              <a:t>Mount Google Drive:</a:t>
            </a:r>
            <a:endParaRPr lang="en-IN" sz="2500" b="1" dirty="0">
              <a:solidFill>
                <a:schemeClr val="tx1">
                  <a:lumMod val="95000"/>
                  <a:lumOff val="5000"/>
                </a:schemeClr>
              </a:solidFill>
              <a:latin typeface="+mj-lt"/>
            </a:endParaRPr>
          </a:p>
          <a:p>
            <a:pPr marL="457200" lvl="1" indent="0" algn="just">
              <a:lnSpc>
                <a:spcPct val="170000"/>
              </a:lnSpc>
              <a:buNone/>
            </a:pPr>
            <a:endParaRPr lang="en-IN" sz="1800" b="1" dirty="0">
              <a:solidFill>
                <a:srgbClr val="2F5496"/>
              </a:solidFill>
              <a:effectLst/>
              <a:latin typeface="Calibri Light" panose="020F0302020204030204" pitchFamily="34" charset="0"/>
              <a:ea typeface="DengXian Light" panose="02010600030101010101" pitchFamily="2" charset="-122"/>
              <a:cs typeface="Gautami" panose="020B0502040204020203" pitchFamily="34" charset="0"/>
            </a:endParaRPr>
          </a:p>
          <a:p>
            <a:pPr lvl="1" algn="just">
              <a:lnSpc>
                <a:spcPct val="170000"/>
              </a:lnSpc>
            </a:pPr>
            <a:endParaRPr lang="en-IN" sz="1800" b="1" dirty="0">
              <a:solidFill>
                <a:schemeClr val="tx1">
                  <a:lumMod val="95000"/>
                  <a:lumOff val="5000"/>
                </a:schemeClr>
              </a:solidFill>
              <a:latin typeface="+mj-lt"/>
            </a:endParaRPr>
          </a:p>
          <a:p>
            <a:pPr lvl="1" algn="just">
              <a:lnSpc>
                <a:spcPct val="170000"/>
              </a:lnSpc>
            </a:pPr>
            <a:endParaRPr lang="en-IN" sz="1800" b="1" dirty="0">
              <a:solidFill>
                <a:schemeClr val="tx1">
                  <a:lumMod val="95000"/>
                  <a:lumOff val="5000"/>
                </a:schemeClr>
              </a:solidFill>
              <a:latin typeface="+mj-lt"/>
            </a:endParaRPr>
          </a:p>
          <a:p>
            <a:pPr marL="0" indent="0" algn="just">
              <a:lnSpc>
                <a:spcPct val="170000"/>
              </a:lnSpc>
              <a:buNone/>
            </a:pPr>
            <a:r>
              <a:rPr lang="en-IN" sz="2000" b="1" dirty="0">
                <a:solidFill>
                  <a:schemeClr val="tx1">
                    <a:lumMod val="95000"/>
                    <a:lumOff val="5000"/>
                  </a:schemeClr>
                </a:solidFill>
                <a:latin typeface="+mj-lt"/>
              </a:rPr>
              <a:t>		</a:t>
            </a:r>
          </a:p>
          <a:p>
            <a:pPr marL="0" indent="0" algn="just">
              <a:lnSpc>
                <a:spcPct val="170000"/>
              </a:lnSpc>
              <a:buNone/>
            </a:pPr>
            <a:r>
              <a:rPr lang="en-IN" sz="2000" b="1" dirty="0">
                <a:solidFill>
                  <a:schemeClr val="tx1">
                    <a:lumMod val="95000"/>
                    <a:lumOff val="5000"/>
                  </a:schemeClr>
                </a:solidFill>
                <a:latin typeface="+mj-lt"/>
              </a:rPr>
              <a:t>		</a:t>
            </a:r>
          </a:p>
          <a:p>
            <a:pPr marL="0" indent="0" algn="just">
              <a:lnSpc>
                <a:spcPct val="170000"/>
              </a:lnSpc>
              <a:buNone/>
            </a:pPr>
            <a:r>
              <a:rPr lang="en-IN" sz="2000" b="1" dirty="0">
                <a:solidFill>
                  <a:schemeClr val="tx1">
                    <a:lumMod val="95000"/>
                    <a:lumOff val="5000"/>
                  </a:schemeClr>
                </a:solidFill>
                <a:latin typeface="+mj-lt"/>
              </a:rPr>
              <a:t> </a:t>
            </a:r>
            <a:endParaRPr lang="en-IN" dirty="0"/>
          </a:p>
          <a:p>
            <a:pPr algn="just">
              <a:lnSpc>
                <a:spcPct val="170000"/>
              </a:lnSpc>
            </a:pPr>
            <a:endParaRPr lang="en-IN" dirty="0"/>
          </a:p>
          <a:p>
            <a:pPr lvl="1" algn="just">
              <a:lnSpc>
                <a:spcPct val="170000"/>
              </a:lnSpc>
            </a:pPr>
            <a:endParaRPr lang="en-IN" b="1" dirty="0">
              <a:solidFill>
                <a:schemeClr val="tx1">
                  <a:lumMod val="95000"/>
                  <a:lumOff val="5000"/>
                </a:schemeClr>
              </a:solidFill>
            </a:endParaRPr>
          </a:p>
          <a:p>
            <a:pPr marL="457200" lvl="1" indent="0" algn="just">
              <a:lnSpc>
                <a:spcPct val="170000"/>
              </a:lnSpc>
              <a:buNone/>
            </a:pPr>
            <a:endParaRPr lang="en-IN" b="1" dirty="0">
              <a:solidFill>
                <a:schemeClr val="tx1">
                  <a:lumMod val="95000"/>
                  <a:lumOff val="5000"/>
                </a:schemeClr>
              </a:solidFill>
            </a:endParaRPr>
          </a:p>
          <a:p>
            <a:pPr lvl="2" algn="just">
              <a:lnSpc>
                <a:spcPct val="170000"/>
              </a:lnSpc>
            </a:pPr>
            <a:endParaRPr lang="en-IN" b="1" dirty="0">
              <a:solidFill>
                <a:schemeClr val="tx1">
                  <a:lumMod val="95000"/>
                  <a:lumOff val="5000"/>
                </a:schemeClr>
              </a:solidFill>
            </a:endParaRPr>
          </a:p>
        </p:txBody>
      </p:sp>
      <p:pic>
        <p:nvPicPr>
          <p:cNvPr id="4" name="Picture 3">
            <a:extLst>
              <a:ext uri="{FF2B5EF4-FFF2-40B4-BE49-F238E27FC236}">
                <a16:creationId xmlns:a16="http://schemas.microsoft.com/office/drawing/2014/main" xmlns="" id="{D8EA6C76-09E7-9A79-E7F9-0EC20E31181F}"/>
              </a:ext>
            </a:extLst>
          </p:cNvPr>
          <p:cNvPicPr>
            <a:picLocks noChangeAspect="1"/>
          </p:cNvPicPr>
          <p:nvPr/>
        </p:nvPicPr>
        <p:blipFill>
          <a:blip r:embed="rId2"/>
          <a:stretch>
            <a:fillRect/>
          </a:stretch>
        </p:blipFill>
        <p:spPr>
          <a:xfrm>
            <a:off x="2434808" y="1611618"/>
            <a:ext cx="5465445" cy="1057275"/>
          </a:xfrm>
          <a:prstGeom prst="rect">
            <a:avLst/>
          </a:prstGeom>
          <a:noFill/>
          <a:ln>
            <a:noFill/>
          </a:ln>
        </p:spPr>
      </p:pic>
      <p:pic>
        <p:nvPicPr>
          <p:cNvPr id="5" name="Picture 4">
            <a:extLst>
              <a:ext uri="{FF2B5EF4-FFF2-40B4-BE49-F238E27FC236}">
                <a16:creationId xmlns:a16="http://schemas.microsoft.com/office/drawing/2014/main" xmlns="" id="{78122129-591A-661F-0376-406A2E29DEA4}"/>
              </a:ext>
            </a:extLst>
          </p:cNvPr>
          <p:cNvPicPr>
            <a:picLocks noChangeAspect="1"/>
          </p:cNvPicPr>
          <p:nvPr/>
        </p:nvPicPr>
        <p:blipFill>
          <a:blip r:embed="rId3"/>
          <a:stretch>
            <a:fillRect/>
          </a:stretch>
        </p:blipFill>
        <p:spPr>
          <a:xfrm>
            <a:off x="2434807" y="4717744"/>
            <a:ext cx="5465445" cy="1057275"/>
          </a:xfrm>
          <a:prstGeom prst="rect">
            <a:avLst/>
          </a:prstGeom>
          <a:noFill/>
          <a:ln>
            <a:noFill/>
          </a:ln>
        </p:spPr>
      </p:pic>
    </p:spTree>
    <p:extLst>
      <p:ext uri="{BB962C8B-B14F-4D97-AF65-F5344CB8AC3E}">
        <p14:creationId xmlns:p14="http://schemas.microsoft.com/office/powerpoint/2010/main" xmlns="" val="742688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14DC547-EECB-16E7-641E-A212B0DABDF5}"/>
              </a:ext>
            </a:extLst>
          </p:cNvPr>
          <p:cNvSpPr>
            <a:spLocks noGrp="1"/>
          </p:cNvSpPr>
          <p:nvPr>
            <p:ph idx="1"/>
          </p:nvPr>
        </p:nvSpPr>
        <p:spPr>
          <a:xfrm>
            <a:off x="677334" y="323557"/>
            <a:ext cx="8596668" cy="5717805"/>
          </a:xfrm>
        </p:spPr>
        <p:txBody>
          <a:bodyPr/>
          <a:lstStyle/>
          <a:p>
            <a:pPr algn="just">
              <a:lnSpc>
                <a:spcPct val="150000"/>
              </a:lnSpc>
            </a:pPr>
            <a:r>
              <a:rPr lang="en-IN" sz="2000" b="1" dirty="0">
                <a:solidFill>
                  <a:schemeClr val="tx1">
                    <a:lumMod val="95000"/>
                    <a:lumOff val="5000"/>
                  </a:schemeClr>
                </a:solidFill>
                <a:latin typeface="+mj-lt"/>
              </a:rPr>
              <a:t>2) Text Processing with Stanza :</a:t>
            </a:r>
          </a:p>
          <a:p>
            <a:pPr marL="0" indent="0" algn="just">
              <a:lnSpc>
                <a:spcPct val="150000"/>
              </a:lnSpc>
              <a:buNone/>
            </a:pPr>
            <a:endParaRPr lang="en-IN" sz="2000" b="1" dirty="0">
              <a:solidFill>
                <a:schemeClr val="tx1">
                  <a:lumMod val="95000"/>
                  <a:lumOff val="5000"/>
                </a:schemeClr>
              </a:solidFill>
              <a:latin typeface="+mj-lt"/>
            </a:endParaRPr>
          </a:p>
          <a:p>
            <a:pPr lvl="1" algn="just">
              <a:lnSpc>
                <a:spcPct val="150000"/>
              </a:lnSpc>
            </a:pPr>
            <a:r>
              <a:rPr lang="en-IN" sz="1400" b="1" dirty="0">
                <a:solidFill>
                  <a:schemeClr val="tx1">
                    <a:lumMod val="95000"/>
                    <a:lumOff val="5000"/>
                  </a:schemeClr>
                </a:solidFill>
              </a:rPr>
              <a:t>Intialize stanza for </a:t>
            </a:r>
            <a:r>
              <a:rPr lang="en-IN" sz="1400" b="1" dirty="0" smtClean="0">
                <a:solidFill>
                  <a:schemeClr val="tx1">
                    <a:lumMod val="95000"/>
                    <a:lumOff val="5000"/>
                  </a:schemeClr>
                </a:solidFill>
              </a:rPr>
              <a:t>Telugu :</a:t>
            </a:r>
            <a:endParaRPr lang="en-IN" sz="1400" b="1" dirty="0">
              <a:solidFill>
                <a:schemeClr val="tx1">
                  <a:lumMod val="95000"/>
                  <a:lumOff val="5000"/>
                </a:schemeClr>
              </a:solidFill>
              <a:latin typeface="+mj-lt"/>
            </a:endParaRPr>
          </a:p>
          <a:p>
            <a:pPr lvl="1" algn="just">
              <a:lnSpc>
                <a:spcPct val="150000"/>
              </a:lnSpc>
            </a:pPr>
            <a:endParaRPr lang="en-IN" sz="1800" b="1" dirty="0">
              <a:solidFill>
                <a:schemeClr val="tx1">
                  <a:lumMod val="95000"/>
                  <a:lumOff val="5000"/>
                </a:schemeClr>
              </a:solidFill>
              <a:latin typeface="+mj-lt"/>
            </a:endParaRPr>
          </a:p>
          <a:p>
            <a:pPr lvl="1" algn="just">
              <a:lnSpc>
                <a:spcPct val="150000"/>
              </a:lnSpc>
            </a:pPr>
            <a:endParaRPr lang="en-IN" sz="1800" b="1" dirty="0">
              <a:solidFill>
                <a:schemeClr val="tx1">
                  <a:lumMod val="95000"/>
                  <a:lumOff val="5000"/>
                </a:schemeClr>
              </a:solidFill>
              <a:latin typeface="+mj-lt"/>
            </a:endParaRPr>
          </a:p>
          <a:p>
            <a:pPr lvl="1" algn="just">
              <a:lnSpc>
                <a:spcPct val="150000"/>
              </a:lnSpc>
              <a:buNone/>
            </a:pPr>
            <a:endParaRPr lang="en-IN" sz="1800" b="1" dirty="0">
              <a:solidFill>
                <a:schemeClr val="tx1">
                  <a:lumMod val="95000"/>
                  <a:lumOff val="5000"/>
                </a:schemeClr>
              </a:solidFill>
              <a:latin typeface="+mj-lt"/>
            </a:endParaRPr>
          </a:p>
          <a:p>
            <a:pPr lvl="1" algn="just">
              <a:lnSpc>
                <a:spcPct val="150000"/>
              </a:lnSpc>
            </a:pPr>
            <a:r>
              <a:rPr lang="en-US" sz="1400" b="1" dirty="0">
                <a:solidFill>
                  <a:schemeClr val="tx1">
                    <a:lumMod val="95000"/>
                    <a:lumOff val="5000"/>
                  </a:schemeClr>
                </a:solidFill>
                <a:effectLst/>
                <a:latin typeface="Calibri" panose="020F0502020204030204" pitchFamily="34" charset="0"/>
                <a:ea typeface="Calibri" panose="020F0502020204030204" pitchFamily="34" charset="0"/>
                <a:cs typeface="Tahoma" panose="020B0604030504040204" pitchFamily="34" charset="0"/>
              </a:rPr>
              <a:t>Tokenize Telugu </a:t>
            </a:r>
            <a:r>
              <a:rPr lang="en-US" sz="1400" b="1" dirty="0" smtClean="0">
                <a:solidFill>
                  <a:schemeClr val="tx1">
                    <a:lumMod val="95000"/>
                    <a:lumOff val="5000"/>
                  </a:schemeClr>
                </a:solidFill>
                <a:effectLst/>
                <a:latin typeface="Calibri" panose="020F0502020204030204" pitchFamily="34" charset="0"/>
                <a:ea typeface="Calibri" panose="020F0502020204030204" pitchFamily="34" charset="0"/>
                <a:cs typeface="Tahoma" panose="020B0604030504040204" pitchFamily="34" charset="0"/>
              </a:rPr>
              <a:t>Text :</a:t>
            </a:r>
            <a:endParaRPr lang="en-US" sz="1400" b="1" dirty="0">
              <a:solidFill>
                <a:schemeClr val="tx1">
                  <a:lumMod val="95000"/>
                  <a:lumOff val="5000"/>
                </a:schemeClr>
              </a:solidFill>
              <a:effectLst/>
              <a:latin typeface="Calibri" panose="020F0502020204030204" pitchFamily="34" charset="0"/>
              <a:ea typeface="Calibri" panose="020F0502020204030204" pitchFamily="34" charset="0"/>
              <a:cs typeface="Tahoma" panose="020B0604030504040204" pitchFamily="34" charset="0"/>
            </a:endParaRPr>
          </a:p>
          <a:p>
            <a:pPr lvl="1" algn="just">
              <a:lnSpc>
                <a:spcPct val="150000"/>
              </a:lnSpc>
            </a:pPr>
            <a:endParaRPr lang="en-US" sz="2000" b="1" dirty="0">
              <a:solidFill>
                <a:schemeClr val="tx1">
                  <a:lumMod val="95000"/>
                  <a:lumOff val="5000"/>
                </a:schemeClr>
              </a:solidFill>
              <a:latin typeface="Calibri" panose="020F0502020204030204" pitchFamily="34" charset="0"/>
              <a:ea typeface="Calibri" panose="020F0502020204030204" pitchFamily="34" charset="0"/>
              <a:cs typeface="Tahoma" panose="020B0604030504040204" pitchFamily="34" charset="0"/>
            </a:endParaRPr>
          </a:p>
          <a:p>
            <a:pPr lvl="1" algn="just">
              <a:lnSpc>
                <a:spcPct val="150000"/>
              </a:lnSpc>
            </a:pPr>
            <a:endParaRPr lang="en-IN" sz="2000" dirty="0">
              <a:solidFill>
                <a:schemeClr val="tx1">
                  <a:lumMod val="95000"/>
                  <a:lumOff val="5000"/>
                </a:schemeClr>
              </a:solidFill>
              <a:effectLst/>
              <a:latin typeface="Calibri" panose="020F0502020204030204" pitchFamily="34" charset="0"/>
              <a:ea typeface="Calibri" panose="020F0502020204030204" pitchFamily="34" charset="0"/>
              <a:cs typeface="Tahoma" panose="020B0604030504040204" pitchFamily="34" charset="0"/>
            </a:endParaRPr>
          </a:p>
          <a:p>
            <a:pPr lvl="1" algn="just">
              <a:lnSpc>
                <a:spcPct val="150000"/>
              </a:lnSpc>
            </a:pPr>
            <a:endParaRPr lang="en-IN" sz="1800" b="1" dirty="0">
              <a:solidFill>
                <a:schemeClr val="tx1">
                  <a:lumMod val="95000"/>
                  <a:lumOff val="5000"/>
                </a:schemeClr>
              </a:solidFill>
              <a:latin typeface="+mj-lt"/>
            </a:endParaRPr>
          </a:p>
          <a:p>
            <a:pPr algn="just">
              <a:lnSpc>
                <a:spcPct val="150000"/>
              </a:lnSpc>
            </a:pPr>
            <a:endParaRPr lang="en-IN" sz="2000" b="1" dirty="0">
              <a:solidFill>
                <a:schemeClr val="tx1">
                  <a:lumMod val="95000"/>
                  <a:lumOff val="5000"/>
                </a:schemeClr>
              </a:solidFill>
              <a:latin typeface="+mj-lt"/>
            </a:endParaRPr>
          </a:p>
          <a:p>
            <a:pPr algn="just">
              <a:lnSpc>
                <a:spcPct val="150000"/>
              </a:lnSpc>
            </a:pPr>
            <a:endParaRPr lang="en-IN" dirty="0"/>
          </a:p>
        </p:txBody>
      </p:sp>
      <p:pic>
        <p:nvPicPr>
          <p:cNvPr id="6" name="Picture 5">
            <a:extLst>
              <a:ext uri="{FF2B5EF4-FFF2-40B4-BE49-F238E27FC236}">
                <a16:creationId xmlns:a16="http://schemas.microsoft.com/office/drawing/2014/main" xmlns="" id="{C9075451-FAF3-EF4B-DB96-D937CB5FFB37}"/>
              </a:ext>
            </a:extLst>
          </p:cNvPr>
          <p:cNvPicPr>
            <a:picLocks noChangeAspect="1"/>
          </p:cNvPicPr>
          <p:nvPr/>
        </p:nvPicPr>
        <p:blipFill>
          <a:blip r:embed="rId2"/>
          <a:stretch>
            <a:fillRect/>
          </a:stretch>
        </p:blipFill>
        <p:spPr>
          <a:xfrm>
            <a:off x="2556318" y="2191825"/>
            <a:ext cx="3924300" cy="990600"/>
          </a:xfrm>
          <a:prstGeom prst="rect">
            <a:avLst/>
          </a:prstGeom>
          <a:noFill/>
          <a:ln>
            <a:noFill/>
          </a:ln>
        </p:spPr>
      </p:pic>
      <p:pic>
        <p:nvPicPr>
          <p:cNvPr id="7" name="Picture 6">
            <a:extLst>
              <a:ext uri="{FF2B5EF4-FFF2-40B4-BE49-F238E27FC236}">
                <a16:creationId xmlns:a16="http://schemas.microsoft.com/office/drawing/2014/main" xmlns="" id="{E7B03F5D-D4F7-3B3C-74A3-BDFFDF5DB3CC}"/>
              </a:ext>
            </a:extLst>
          </p:cNvPr>
          <p:cNvPicPr>
            <a:picLocks noChangeAspect="1"/>
          </p:cNvPicPr>
          <p:nvPr/>
        </p:nvPicPr>
        <p:blipFill>
          <a:blip r:embed="rId3"/>
          <a:stretch>
            <a:fillRect/>
          </a:stretch>
        </p:blipFill>
        <p:spPr>
          <a:xfrm>
            <a:off x="2531378" y="4429192"/>
            <a:ext cx="3924300" cy="990599"/>
          </a:xfrm>
          <a:prstGeom prst="rect">
            <a:avLst/>
          </a:prstGeom>
          <a:noFill/>
          <a:ln>
            <a:noFill/>
          </a:ln>
        </p:spPr>
      </p:pic>
    </p:spTree>
    <p:extLst>
      <p:ext uri="{BB962C8B-B14F-4D97-AF65-F5344CB8AC3E}">
        <p14:creationId xmlns:p14="http://schemas.microsoft.com/office/powerpoint/2010/main" xmlns="" val="1507064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77334" y="108065"/>
            <a:ext cx="8596668" cy="5933297"/>
          </a:xfrm>
        </p:spPr>
        <p:txBody>
          <a:bodyPr/>
          <a:lstStyle/>
          <a:p>
            <a:pPr>
              <a:lnSpc>
                <a:spcPct val="150000"/>
              </a:lnSpc>
            </a:pPr>
            <a:r>
              <a:rPr lang="en-US" b="1" dirty="0" smtClean="0"/>
              <a:t>3) Extracting Triplets :</a:t>
            </a:r>
          </a:p>
          <a:p>
            <a:pPr>
              <a:lnSpc>
                <a:spcPct val="150000"/>
              </a:lnSpc>
            </a:pPr>
            <a:endParaRPr lang="en-US" dirty="0"/>
          </a:p>
        </p:txBody>
      </p:sp>
      <p:pic>
        <p:nvPicPr>
          <p:cNvPr id="8" name="Content Placeholder 3">
            <a:extLst>
              <a:ext uri="{FF2B5EF4-FFF2-40B4-BE49-F238E27FC236}">
                <a16:creationId xmlns:a16="http://schemas.microsoft.com/office/drawing/2014/main" xmlns="" id="{9C5907CF-3811-57F6-18D6-F58C5A2F554A}"/>
              </a:ext>
            </a:extLst>
          </p:cNvPr>
          <p:cNvPicPr>
            <a:picLocks noChangeAspect="1"/>
          </p:cNvPicPr>
          <p:nvPr/>
        </p:nvPicPr>
        <p:blipFill>
          <a:blip r:embed="rId2"/>
          <a:stretch>
            <a:fillRect/>
          </a:stretch>
        </p:blipFill>
        <p:spPr>
          <a:xfrm>
            <a:off x="1701424" y="806334"/>
            <a:ext cx="7409325" cy="5378336"/>
          </a:xfrm>
          <a:prstGeom prst="rect">
            <a:avLst/>
          </a:prstGeom>
          <a:noFill/>
          <a:ln>
            <a:solidFill>
              <a:schemeClr val="accent2">
                <a:lumMod val="50000"/>
              </a:schemeClr>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758BFA3-2581-1DFE-5A22-9CC2B09F894D}"/>
              </a:ext>
            </a:extLst>
          </p:cNvPr>
          <p:cNvSpPr>
            <a:spLocks noGrp="1"/>
          </p:cNvSpPr>
          <p:nvPr>
            <p:ph idx="1"/>
          </p:nvPr>
        </p:nvSpPr>
        <p:spPr>
          <a:xfrm>
            <a:off x="677334" y="351693"/>
            <a:ext cx="8596668" cy="5689670"/>
          </a:xfrm>
        </p:spPr>
        <p:txBody>
          <a:bodyPr>
            <a:normAutofit/>
          </a:bodyPr>
          <a:lstStyle/>
          <a:p>
            <a:r>
              <a:rPr lang="en-US" sz="2000" b="1" dirty="0">
                <a:solidFill>
                  <a:schemeClr val="tx1">
                    <a:lumMod val="95000"/>
                    <a:lumOff val="5000"/>
                  </a:schemeClr>
                </a:solidFill>
              </a:rPr>
              <a:t>Output :</a:t>
            </a:r>
          </a:p>
          <a:p>
            <a:endParaRPr lang="en-US" sz="2000" b="1" dirty="0">
              <a:solidFill>
                <a:schemeClr val="tx1">
                  <a:lumMod val="95000"/>
                  <a:lumOff val="5000"/>
                </a:schemeClr>
              </a:solidFill>
            </a:endParaRPr>
          </a:p>
          <a:p>
            <a:endParaRPr lang="en-IN" sz="2000" b="1" dirty="0">
              <a:solidFill>
                <a:schemeClr val="tx1">
                  <a:lumMod val="95000"/>
                  <a:lumOff val="5000"/>
                </a:schemeClr>
              </a:solidFill>
            </a:endParaRPr>
          </a:p>
        </p:txBody>
      </p:sp>
      <p:pic>
        <p:nvPicPr>
          <p:cNvPr id="4" name="Picture 3">
            <a:extLst>
              <a:ext uri="{FF2B5EF4-FFF2-40B4-BE49-F238E27FC236}">
                <a16:creationId xmlns:a16="http://schemas.microsoft.com/office/drawing/2014/main" xmlns="" id="{B1BF28E2-776A-6617-DFDD-3BD7B0184076}"/>
              </a:ext>
            </a:extLst>
          </p:cNvPr>
          <p:cNvPicPr>
            <a:picLocks noChangeAspect="1"/>
          </p:cNvPicPr>
          <p:nvPr/>
        </p:nvPicPr>
        <p:blipFill>
          <a:blip r:embed="rId2"/>
          <a:stretch>
            <a:fillRect/>
          </a:stretch>
        </p:blipFill>
        <p:spPr>
          <a:xfrm>
            <a:off x="2316479" y="970672"/>
            <a:ext cx="5040923" cy="5219114"/>
          </a:xfrm>
          <a:prstGeom prst="rect">
            <a:avLst/>
          </a:prstGeom>
          <a:noFill/>
          <a:ln>
            <a:noFill/>
          </a:ln>
        </p:spPr>
      </p:pic>
    </p:spTree>
    <p:extLst>
      <p:ext uri="{BB962C8B-B14F-4D97-AF65-F5344CB8AC3E}">
        <p14:creationId xmlns:p14="http://schemas.microsoft.com/office/powerpoint/2010/main" xmlns="" val="4068972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AF8349B-7920-7000-8114-B187B5F6F5B4}"/>
              </a:ext>
            </a:extLst>
          </p:cNvPr>
          <p:cNvSpPr>
            <a:spLocks noGrp="1"/>
          </p:cNvSpPr>
          <p:nvPr>
            <p:ph idx="1"/>
          </p:nvPr>
        </p:nvSpPr>
        <p:spPr>
          <a:xfrm>
            <a:off x="677334" y="464235"/>
            <a:ext cx="8596668" cy="5577128"/>
          </a:xfrm>
        </p:spPr>
        <p:txBody>
          <a:bodyPr/>
          <a:lstStyle/>
          <a:p>
            <a:pPr>
              <a:lnSpc>
                <a:spcPct val="150000"/>
              </a:lnSpc>
            </a:pPr>
            <a:r>
              <a:rPr lang="en-US" sz="2000" b="1" dirty="0">
                <a:solidFill>
                  <a:schemeClr val="tx1">
                    <a:lumMod val="95000"/>
                    <a:lumOff val="5000"/>
                  </a:schemeClr>
                </a:solidFill>
              </a:rPr>
              <a:t>4) </a:t>
            </a:r>
            <a:r>
              <a:rPr lang="en-IN" sz="2000" b="1" dirty="0">
                <a:solidFill>
                  <a:schemeClr val="tx1">
                    <a:lumMod val="95000"/>
                    <a:lumOff val="5000"/>
                  </a:schemeClr>
                </a:solidFill>
                <a:latin typeface="+mj-lt"/>
              </a:rPr>
              <a:t>Creating and Analyzing Graphs :</a:t>
            </a:r>
          </a:p>
          <a:p>
            <a:endParaRPr lang="en-IN" sz="2000" dirty="0">
              <a:solidFill>
                <a:schemeClr val="tx1">
                  <a:lumMod val="95000"/>
                  <a:lumOff val="5000"/>
                </a:schemeClr>
              </a:solidFill>
              <a:latin typeface="+mj-lt"/>
            </a:endParaRPr>
          </a:p>
          <a:p>
            <a:endParaRPr lang="en-IN" dirty="0"/>
          </a:p>
        </p:txBody>
      </p:sp>
      <p:pic>
        <p:nvPicPr>
          <p:cNvPr id="4" name="Picture 3">
            <a:extLst>
              <a:ext uri="{FF2B5EF4-FFF2-40B4-BE49-F238E27FC236}">
                <a16:creationId xmlns:a16="http://schemas.microsoft.com/office/drawing/2014/main" xmlns="" id="{C19E70F1-685C-4C88-A219-8F3F63EB867C}"/>
              </a:ext>
            </a:extLst>
          </p:cNvPr>
          <p:cNvPicPr>
            <a:picLocks noChangeAspect="1"/>
          </p:cNvPicPr>
          <p:nvPr/>
        </p:nvPicPr>
        <p:blipFill>
          <a:blip r:embed="rId2"/>
          <a:stretch>
            <a:fillRect/>
          </a:stretch>
        </p:blipFill>
        <p:spPr>
          <a:xfrm>
            <a:off x="1752135" y="1124511"/>
            <a:ext cx="6983902" cy="5508406"/>
          </a:xfrm>
          <a:prstGeom prst="rect">
            <a:avLst/>
          </a:prstGeom>
          <a:noFill/>
          <a:ln>
            <a:noFill/>
          </a:ln>
        </p:spPr>
      </p:pic>
    </p:spTree>
    <p:extLst>
      <p:ext uri="{BB962C8B-B14F-4D97-AF65-F5344CB8AC3E}">
        <p14:creationId xmlns:p14="http://schemas.microsoft.com/office/powerpoint/2010/main" xmlns="" val="27430162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D516B7D3-67EC-C93E-5466-D8D5CFC9C2ED}"/>
              </a:ext>
            </a:extLst>
          </p:cNvPr>
          <p:cNvSpPr>
            <a:spLocks noGrp="1"/>
          </p:cNvSpPr>
          <p:nvPr>
            <p:ph type="title"/>
          </p:nvPr>
        </p:nvSpPr>
        <p:spPr>
          <a:xfrm>
            <a:off x="467598" y="111476"/>
            <a:ext cx="8596668" cy="1320800"/>
          </a:xfrm>
        </p:spPr>
        <p:txBody>
          <a:bodyPr>
            <a:normAutofit fontScale="90000"/>
          </a:bodyPr>
          <a:lstStyle/>
          <a:p>
            <a:pPr>
              <a:lnSpc>
                <a:spcPct val="150000"/>
              </a:lnSpc>
            </a:pPr>
            <a:r>
              <a:rPr lang="en-US" dirty="0">
                <a:solidFill>
                  <a:schemeClr val="tx1">
                    <a:lumMod val="95000"/>
                    <a:lumOff val="5000"/>
                  </a:schemeClr>
                </a:solidFill>
              </a:rPr>
              <a:t>Output :</a:t>
            </a:r>
            <a:br>
              <a:rPr lang="en-US" dirty="0">
                <a:solidFill>
                  <a:schemeClr val="tx1">
                    <a:lumMod val="95000"/>
                    <a:lumOff val="5000"/>
                  </a:schemeClr>
                </a:solidFill>
              </a:rPr>
            </a:br>
            <a:r>
              <a:rPr lang="en-US" dirty="0">
                <a:solidFill>
                  <a:schemeClr val="tx1">
                    <a:lumMod val="95000"/>
                    <a:lumOff val="5000"/>
                  </a:schemeClr>
                </a:solidFill>
              </a:rPr>
              <a:t>                   </a:t>
            </a:r>
            <a:r>
              <a:rPr lang="en-US" sz="2000" b="1" dirty="0">
                <a:solidFill>
                  <a:schemeClr val="bg2">
                    <a:lumMod val="25000"/>
                  </a:schemeClr>
                </a:solidFill>
              </a:rPr>
              <a:t>Knowledge Graph Representation</a:t>
            </a:r>
            <a:endParaRPr lang="en-IN" sz="2000" b="1" dirty="0">
              <a:solidFill>
                <a:schemeClr val="bg2">
                  <a:lumMod val="25000"/>
                </a:schemeClr>
              </a:solidFill>
            </a:endParaRPr>
          </a:p>
        </p:txBody>
      </p:sp>
      <p:pic>
        <p:nvPicPr>
          <p:cNvPr id="4" name="Content Placeholder 3">
            <a:extLst>
              <a:ext uri="{FF2B5EF4-FFF2-40B4-BE49-F238E27FC236}">
                <a16:creationId xmlns:a16="http://schemas.microsoft.com/office/drawing/2014/main" xmlns="" id="{DD3FB3C3-0BC5-F911-3436-CC1537FB8A29}"/>
              </a:ext>
            </a:extLst>
          </p:cNvPr>
          <p:cNvPicPr>
            <a:picLocks noGrp="1" noChangeAspect="1"/>
          </p:cNvPicPr>
          <p:nvPr>
            <p:ph idx="1"/>
          </p:nvPr>
        </p:nvPicPr>
        <p:blipFill>
          <a:blip r:embed="rId2"/>
          <a:stretch>
            <a:fillRect/>
          </a:stretch>
        </p:blipFill>
        <p:spPr>
          <a:xfrm>
            <a:off x="2072552" y="2160588"/>
            <a:ext cx="5806933" cy="3881437"/>
          </a:xfrm>
          <a:prstGeom prst="rect">
            <a:avLst/>
          </a:prstGeom>
          <a:noFill/>
          <a:ln>
            <a:noFill/>
          </a:ln>
        </p:spPr>
      </p:pic>
    </p:spTree>
    <p:extLst>
      <p:ext uri="{BB962C8B-B14F-4D97-AF65-F5344CB8AC3E}">
        <p14:creationId xmlns:p14="http://schemas.microsoft.com/office/powerpoint/2010/main" xmlns="" val="1449097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FBCA366-34FB-0130-105C-5145AB9601B8}"/>
              </a:ext>
            </a:extLst>
          </p:cNvPr>
          <p:cNvSpPr>
            <a:spLocks noGrp="1"/>
          </p:cNvSpPr>
          <p:nvPr>
            <p:ph idx="1"/>
          </p:nvPr>
        </p:nvSpPr>
        <p:spPr>
          <a:xfrm>
            <a:off x="677334" y="225083"/>
            <a:ext cx="8596668" cy="5816279"/>
          </a:xfrm>
        </p:spPr>
        <p:txBody>
          <a:bodyPr>
            <a:normAutofit/>
          </a:bodyPr>
          <a:lstStyle/>
          <a:p>
            <a:pPr>
              <a:lnSpc>
                <a:spcPct val="150000"/>
              </a:lnSpc>
            </a:pPr>
            <a:r>
              <a:rPr lang="en-US" sz="2000" b="1" dirty="0">
                <a:solidFill>
                  <a:schemeClr val="tx1">
                    <a:lumMod val="95000"/>
                    <a:lumOff val="5000"/>
                  </a:schemeClr>
                </a:solidFill>
              </a:rPr>
              <a:t>Adding New Triplets :</a:t>
            </a:r>
          </a:p>
          <a:p>
            <a:endParaRPr lang="en-IN" sz="2000" b="1" dirty="0">
              <a:solidFill>
                <a:schemeClr val="tx1">
                  <a:lumMod val="95000"/>
                  <a:lumOff val="5000"/>
                </a:schemeClr>
              </a:solidFill>
            </a:endParaRPr>
          </a:p>
        </p:txBody>
      </p:sp>
      <p:pic>
        <p:nvPicPr>
          <p:cNvPr id="4" name="Picture 3">
            <a:extLst>
              <a:ext uri="{FF2B5EF4-FFF2-40B4-BE49-F238E27FC236}">
                <a16:creationId xmlns:a16="http://schemas.microsoft.com/office/drawing/2014/main" xmlns="" id="{65F609B6-A9BC-80C0-3CAB-B4319A83ED8C}"/>
              </a:ext>
            </a:extLst>
          </p:cNvPr>
          <p:cNvPicPr>
            <a:picLocks noChangeAspect="1"/>
          </p:cNvPicPr>
          <p:nvPr/>
        </p:nvPicPr>
        <p:blipFill>
          <a:blip r:embed="rId2"/>
          <a:stretch>
            <a:fillRect/>
          </a:stretch>
        </p:blipFill>
        <p:spPr>
          <a:xfrm>
            <a:off x="1560023" y="787111"/>
            <a:ext cx="6768051" cy="5845806"/>
          </a:xfrm>
          <a:prstGeom prst="rect">
            <a:avLst/>
          </a:prstGeom>
          <a:noFill/>
          <a:ln>
            <a:noFill/>
          </a:ln>
        </p:spPr>
      </p:pic>
    </p:spTree>
    <p:extLst>
      <p:ext uri="{BB962C8B-B14F-4D97-AF65-F5344CB8AC3E}">
        <p14:creationId xmlns:p14="http://schemas.microsoft.com/office/powerpoint/2010/main" xmlns="" val="3219194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F45AD08-71FC-DFA9-1D7B-C58148B71038}"/>
              </a:ext>
            </a:extLst>
          </p:cNvPr>
          <p:cNvSpPr>
            <a:spLocks noGrp="1"/>
          </p:cNvSpPr>
          <p:nvPr>
            <p:ph type="title"/>
          </p:nvPr>
        </p:nvSpPr>
        <p:spPr>
          <a:xfrm>
            <a:off x="466319" y="243839"/>
            <a:ext cx="8596668" cy="1542757"/>
          </a:xfrm>
        </p:spPr>
        <p:txBody>
          <a:bodyPr>
            <a:normAutofit/>
          </a:bodyPr>
          <a:lstStyle/>
          <a:p>
            <a:r>
              <a:rPr lang="en-US" sz="2000" b="1" dirty="0" smtClean="0">
                <a:solidFill>
                  <a:schemeClr val="tx1">
                    <a:lumMod val="95000"/>
                    <a:lumOff val="5000"/>
                  </a:schemeClr>
                </a:solidFill>
              </a:rPr>
              <a:t>Output :</a:t>
            </a:r>
            <a:r>
              <a:rPr lang="en-US" sz="2000" dirty="0">
                <a:solidFill>
                  <a:schemeClr val="tx1">
                    <a:lumMod val="95000"/>
                    <a:lumOff val="5000"/>
                  </a:schemeClr>
                </a:solidFill>
              </a:rPr>
              <a:t/>
            </a:r>
            <a:br>
              <a:rPr lang="en-US" sz="2000" dirty="0">
                <a:solidFill>
                  <a:schemeClr val="tx1">
                    <a:lumMod val="95000"/>
                    <a:lumOff val="5000"/>
                  </a:schemeClr>
                </a:solidFill>
              </a:rPr>
            </a:br>
            <a:r>
              <a:rPr lang="en-US" sz="2000" dirty="0">
                <a:solidFill>
                  <a:schemeClr val="tx1">
                    <a:lumMod val="95000"/>
                    <a:lumOff val="5000"/>
                  </a:schemeClr>
                </a:solidFill>
              </a:rPr>
              <a:t>						</a:t>
            </a:r>
            <a:r>
              <a:rPr lang="en-US" sz="2000" dirty="0" smtClean="0">
                <a:solidFill>
                  <a:srgbClr val="0070C0"/>
                </a:solidFill>
              </a:rPr>
              <a:t>Blue    -</a:t>
            </a:r>
            <a:r>
              <a:rPr lang="en-US" sz="2000" dirty="0" smtClean="0">
                <a:solidFill>
                  <a:schemeClr val="tx1">
                    <a:lumMod val="95000"/>
                    <a:lumOff val="5000"/>
                  </a:schemeClr>
                </a:solidFill>
              </a:rPr>
              <a:t>-&gt; </a:t>
            </a:r>
            <a:r>
              <a:rPr lang="en-US" sz="2000" dirty="0">
                <a:solidFill>
                  <a:schemeClr val="tx1">
                    <a:lumMod val="95000"/>
                    <a:lumOff val="5000"/>
                  </a:schemeClr>
                </a:solidFill>
              </a:rPr>
              <a:t>old nodes</a:t>
            </a:r>
            <a:br>
              <a:rPr lang="en-US" sz="2000" dirty="0">
                <a:solidFill>
                  <a:schemeClr val="tx1">
                    <a:lumMod val="95000"/>
                    <a:lumOff val="5000"/>
                  </a:schemeClr>
                </a:solidFill>
              </a:rPr>
            </a:br>
            <a:r>
              <a:rPr lang="en-US" sz="2000" dirty="0">
                <a:solidFill>
                  <a:schemeClr val="tx1">
                    <a:lumMod val="95000"/>
                    <a:lumOff val="5000"/>
                  </a:schemeClr>
                </a:solidFill>
              </a:rPr>
              <a:t>						</a:t>
            </a:r>
            <a:r>
              <a:rPr lang="en-US" sz="2000" dirty="0">
                <a:solidFill>
                  <a:schemeClr val="accent2">
                    <a:lumMod val="50000"/>
                  </a:schemeClr>
                </a:solidFill>
              </a:rPr>
              <a:t>Green</a:t>
            </a:r>
            <a:r>
              <a:rPr lang="en-US" sz="2000" dirty="0">
                <a:solidFill>
                  <a:schemeClr val="tx1">
                    <a:lumMod val="95000"/>
                    <a:lumOff val="5000"/>
                  </a:schemeClr>
                </a:solidFill>
              </a:rPr>
              <a:t> </a:t>
            </a:r>
            <a:r>
              <a:rPr lang="en-US" sz="2000" dirty="0" smtClean="0">
                <a:solidFill>
                  <a:schemeClr val="tx1">
                    <a:lumMod val="95000"/>
                    <a:lumOff val="5000"/>
                  </a:schemeClr>
                </a:solidFill>
              </a:rPr>
              <a:t>--&gt; </a:t>
            </a:r>
            <a:r>
              <a:rPr lang="en-US" sz="2000" dirty="0">
                <a:solidFill>
                  <a:schemeClr val="tx1">
                    <a:lumMod val="95000"/>
                    <a:lumOff val="5000"/>
                  </a:schemeClr>
                </a:solidFill>
              </a:rPr>
              <a:t>New node</a:t>
            </a:r>
            <a:br>
              <a:rPr lang="en-US" sz="2000" dirty="0">
                <a:solidFill>
                  <a:schemeClr val="tx1">
                    <a:lumMod val="95000"/>
                    <a:lumOff val="5000"/>
                  </a:schemeClr>
                </a:solidFill>
              </a:rPr>
            </a:br>
            <a:r>
              <a:rPr lang="en-US" sz="2000" dirty="0">
                <a:solidFill>
                  <a:schemeClr val="tx1">
                    <a:lumMod val="95000"/>
                    <a:lumOff val="5000"/>
                  </a:schemeClr>
                </a:solidFill>
              </a:rPr>
              <a:t>						</a:t>
            </a:r>
            <a:endParaRPr lang="en-IN" sz="2000"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xmlns="" id="{CEC6018A-4039-16E4-348D-F749C6442ED2}"/>
              </a:ext>
            </a:extLst>
          </p:cNvPr>
          <p:cNvPicPr>
            <a:picLocks noGrp="1" noChangeAspect="1"/>
          </p:cNvPicPr>
          <p:nvPr>
            <p:ph idx="4294967295"/>
          </p:nvPr>
        </p:nvPicPr>
        <p:blipFill>
          <a:blip r:embed="rId2"/>
          <a:stretch>
            <a:fillRect/>
          </a:stretch>
        </p:blipFill>
        <p:spPr>
          <a:xfrm>
            <a:off x="1319437" y="1845213"/>
            <a:ext cx="7171785" cy="4768948"/>
          </a:xfrm>
          <a:prstGeom prst="rect">
            <a:avLst/>
          </a:prstGeom>
          <a:noFill/>
          <a:ln>
            <a:noFill/>
          </a:ln>
          <a:effectLst>
            <a:softEdge rad="127000"/>
          </a:effectLst>
        </p:spPr>
      </p:pic>
    </p:spTree>
    <p:extLst>
      <p:ext uri="{BB962C8B-B14F-4D97-AF65-F5344CB8AC3E}">
        <p14:creationId xmlns:p14="http://schemas.microsoft.com/office/powerpoint/2010/main" xmlns="" val="604705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77334" y="232757"/>
            <a:ext cx="8596668" cy="5808606"/>
          </a:xfrm>
        </p:spPr>
        <p:txBody>
          <a:bodyPr/>
          <a:lstStyle/>
          <a:p>
            <a:pPr>
              <a:buNone/>
            </a:pPr>
            <a:r>
              <a:rPr lang="en-US" b="1" dirty="0" smtClean="0"/>
              <a:t>Sub Graph  Extraction :</a:t>
            </a:r>
            <a:endParaRPr lang="en-US" b="1" dirty="0"/>
          </a:p>
        </p:txBody>
      </p:sp>
      <p:pic>
        <p:nvPicPr>
          <p:cNvPr id="8" name="Picture 7" descr="photo1718979226.jpeg"/>
          <p:cNvPicPr>
            <a:picLocks noChangeAspect="1"/>
          </p:cNvPicPr>
          <p:nvPr/>
        </p:nvPicPr>
        <p:blipFill>
          <a:blip r:embed="rId2"/>
          <a:stretch>
            <a:fillRect/>
          </a:stretch>
        </p:blipFill>
        <p:spPr>
          <a:xfrm>
            <a:off x="1903750" y="764770"/>
            <a:ext cx="6489196" cy="561109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77334" y="216131"/>
            <a:ext cx="8596668" cy="5825231"/>
          </a:xfrm>
        </p:spPr>
        <p:txBody>
          <a:bodyPr/>
          <a:lstStyle/>
          <a:p>
            <a:pPr>
              <a:buNone/>
            </a:pPr>
            <a:r>
              <a:rPr lang="en-US" b="1" dirty="0" smtClean="0"/>
              <a:t>Output :</a:t>
            </a:r>
          </a:p>
          <a:p>
            <a:pPr>
              <a:buNone/>
            </a:pPr>
            <a:endParaRPr lang="en-US" b="1" dirty="0" smtClean="0"/>
          </a:p>
          <a:p>
            <a:pPr>
              <a:buNone/>
            </a:pPr>
            <a:endParaRPr lang="en-US" b="1" dirty="0"/>
          </a:p>
        </p:txBody>
      </p:sp>
      <p:pic>
        <p:nvPicPr>
          <p:cNvPr id="5" name="Picture 4" descr="photo1718979260.jpeg"/>
          <p:cNvPicPr>
            <a:picLocks noChangeAspect="1"/>
          </p:cNvPicPr>
          <p:nvPr/>
        </p:nvPicPr>
        <p:blipFill>
          <a:blip r:embed="rId2"/>
          <a:stretch>
            <a:fillRect/>
          </a:stretch>
        </p:blipFill>
        <p:spPr>
          <a:xfrm>
            <a:off x="448887" y="773082"/>
            <a:ext cx="9609513" cy="4946073"/>
          </a:xfrm>
          <a:prstGeom prst="ellipse">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157295FC-CCB1-7A56-69C7-415C5C1276E5}"/>
              </a:ext>
            </a:extLst>
          </p:cNvPr>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t>Abstract</a:t>
            </a:r>
            <a:r>
              <a:rPr lang="en-US" dirty="0">
                <a:latin typeface="Arial Black" panose="020B0A04020102020204" pitchFamily="34" charset="0"/>
              </a:rPr>
              <a:t> :</a:t>
            </a:r>
            <a:endParaRPr lang="en-IN" dirty="0">
              <a:latin typeface="Arial Black" panose="020B0A04020102020204" pitchFamily="34" charset="0"/>
            </a:endParaRPr>
          </a:p>
        </p:txBody>
      </p:sp>
      <p:sp>
        <p:nvSpPr>
          <p:cNvPr id="6" name="Content Placeholder 5">
            <a:extLst>
              <a:ext uri="{FF2B5EF4-FFF2-40B4-BE49-F238E27FC236}">
                <a16:creationId xmlns:a16="http://schemas.microsoft.com/office/drawing/2014/main" xmlns="" id="{BB53BFF9-8C58-D63D-1A41-586197B1F7D9}"/>
              </a:ext>
            </a:extLst>
          </p:cNvPr>
          <p:cNvSpPr>
            <a:spLocks noGrp="1"/>
          </p:cNvSpPr>
          <p:nvPr>
            <p:ph idx="1"/>
          </p:nvPr>
        </p:nvSpPr>
        <p:spPr/>
        <p:txBody>
          <a:bodyPr>
            <a:normAutofit/>
          </a:bodyPr>
          <a:lstStyle/>
          <a:p>
            <a:pPr algn="just">
              <a:lnSpc>
                <a:spcPct val="150000"/>
              </a:lnSpc>
            </a:pPr>
            <a:r>
              <a:rPr lang="en-US" dirty="0">
                <a:solidFill>
                  <a:schemeClr val="bg2">
                    <a:lumMod val="25000"/>
                  </a:schemeClr>
                </a:solidFill>
                <a:effectLst/>
                <a:ea typeface="Calibri" panose="020F0502020204030204" pitchFamily="34" charset="0"/>
                <a:cs typeface="Tahoma" panose="020B0604030504040204" pitchFamily="34" charset="0"/>
              </a:rPr>
              <a:t>Our project is focusing on Telugu, a Dravidian language spoken by millions of people in the Indian states of Andhra Pradesh and Telangana. Specifically, we target the extraction of  subject-object-relation triplets from Telugu text. </a:t>
            </a:r>
          </a:p>
          <a:p>
            <a:pPr marL="0" indent="0" algn="just">
              <a:lnSpc>
                <a:spcPct val="150000"/>
              </a:lnSpc>
              <a:buNone/>
            </a:pPr>
            <a:endParaRPr lang="en-US" dirty="0">
              <a:solidFill>
                <a:schemeClr val="bg2">
                  <a:lumMod val="25000"/>
                </a:schemeClr>
              </a:solidFill>
              <a:effectLst/>
              <a:ea typeface="Calibri" panose="020F0502020204030204" pitchFamily="34" charset="0"/>
              <a:cs typeface="Tahoma" panose="020B0604030504040204" pitchFamily="34" charset="0"/>
            </a:endParaRPr>
          </a:p>
          <a:p>
            <a:pPr algn="just">
              <a:lnSpc>
                <a:spcPct val="150000"/>
              </a:lnSpc>
            </a:pPr>
            <a:r>
              <a:rPr lang="en-US" dirty="0">
                <a:solidFill>
                  <a:schemeClr val="bg2">
                    <a:lumMod val="25000"/>
                  </a:schemeClr>
                </a:solidFill>
              </a:rPr>
              <a:t>By identifying these triplets, we visualize relationships through graph representations, adding new nodes as data is processed. We generate embeddings for these new nodes to ensure their meaningful integration into the graph.</a:t>
            </a:r>
            <a:endParaRPr lang="en-IN" dirty="0">
              <a:solidFill>
                <a:schemeClr val="bg2">
                  <a:lumMod val="25000"/>
                </a:schemeClr>
              </a:solidFill>
            </a:endParaRPr>
          </a:p>
        </p:txBody>
      </p:sp>
    </p:spTree>
    <p:extLst>
      <p:ext uri="{BB962C8B-B14F-4D97-AF65-F5344CB8AC3E}">
        <p14:creationId xmlns:p14="http://schemas.microsoft.com/office/powerpoint/2010/main" xmlns="" val="1534033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5CDE4B1F-B288-25AC-41EA-B9E68AA998B1}"/>
              </a:ext>
            </a:extLst>
          </p:cNvPr>
          <p:cNvSpPr>
            <a:spLocks noGrp="1"/>
          </p:cNvSpPr>
          <p:nvPr>
            <p:ph idx="1"/>
          </p:nvPr>
        </p:nvSpPr>
        <p:spPr>
          <a:xfrm>
            <a:off x="677334" y="323557"/>
            <a:ext cx="8596668" cy="5717805"/>
          </a:xfrm>
        </p:spPr>
        <p:txBody>
          <a:bodyPr/>
          <a:lstStyle/>
          <a:p>
            <a:pPr>
              <a:lnSpc>
                <a:spcPct val="150000"/>
              </a:lnSpc>
              <a:buNone/>
            </a:pPr>
            <a:r>
              <a:rPr lang="en-IN" sz="2000" b="1" dirty="0">
                <a:solidFill>
                  <a:schemeClr val="tx1">
                    <a:lumMod val="95000"/>
                    <a:lumOff val="5000"/>
                  </a:schemeClr>
                </a:solidFill>
                <a:latin typeface="+mj-lt"/>
              </a:rPr>
              <a:t>Finding Embeddings for New </a:t>
            </a:r>
            <a:r>
              <a:rPr lang="en-IN" sz="2000" b="1" dirty="0" smtClean="0">
                <a:solidFill>
                  <a:schemeClr val="tx1">
                    <a:lumMod val="95000"/>
                    <a:lumOff val="5000"/>
                  </a:schemeClr>
                </a:solidFill>
                <a:latin typeface="+mj-lt"/>
              </a:rPr>
              <a:t>Subjects And Objects</a:t>
            </a:r>
            <a:r>
              <a:rPr lang="en-IN" sz="2000" b="1" dirty="0" smtClean="0">
                <a:solidFill>
                  <a:schemeClr val="tx1">
                    <a:lumMod val="95000"/>
                    <a:lumOff val="5000"/>
                  </a:schemeClr>
                </a:solidFill>
                <a:latin typeface="+mj-lt"/>
              </a:rPr>
              <a:t> </a:t>
            </a:r>
            <a:r>
              <a:rPr lang="en-IN" sz="2000" b="1" dirty="0">
                <a:solidFill>
                  <a:schemeClr val="tx1">
                    <a:lumMod val="95000"/>
                    <a:lumOff val="5000"/>
                  </a:schemeClr>
                </a:solidFill>
                <a:latin typeface="+mj-lt"/>
              </a:rPr>
              <a:t>:</a:t>
            </a:r>
          </a:p>
          <a:p>
            <a:endParaRPr lang="en-IN" sz="2000" b="1" dirty="0">
              <a:solidFill>
                <a:schemeClr val="tx1">
                  <a:lumMod val="95000"/>
                  <a:lumOff val="5000"/>
                </a:schemeClr>
              </a:solidFill>
              <a:latin typeface="+mj-lt"/>
            </a:endParaRPr>
          </a:p>
          <a:p>
            <a:endParaRPr lang="en-IN" dirty="0"/>
          </a:p>
        </p:txBody>
      </p:sp>
      <p:pic>
        <p:nvPicPr>
          <p:cNvPr id="1026" name="Picture 2"/>
          <p:cNvPicPr>
            <a:picLocks noChangeAspect="1" noChangeArrowheads="1"/>
          </p:cNvPicPr>
          <p:nvPr/>
        </p:nvPicPr>
        <p:blipFill>
          <a:blip r:embed="rId2"/>
          <a:srcRect/>
          <a:stretch>
            <a:fillRect/>
          </a:stretch>
        </p:blipFill>
        <p:spPr bwMode="auto">
          <a:xfrm>
            <a:off x="2537056" y="1130530"/>
            <a:ext cx="5724525" cy="5384481"/>
          </a:xfrm>
          <a:prstGeom prst="rect">
            <a:avLst/>
          </a:prstGeom>
          <a:noFill/>
          <a:ln w="9525">
            <a:noFill/>
            <a:miter lim="800000"/>
            <a:headEnd/>
            <a:tailEnd/>
          </a:ln>
          <a:effectLst/>
        </p:spPr>
      </p:pic>
    </p:spTree>
    <p:extLst>
      <p:ext uri="{BB962C8B-B14F-4D97-AF65-F5344CB8AC3E}">
        <p14:creationId xmlns:p14="http://schemas.microsoft.com/office/powerpoint/2010/main" xmlns="" val="3165183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533C05-B797-5844-3508-4E2D84780061}"/>
              </a:ext>
            </a:extLst>
          </p:cNvPr>
          <p:cNvSpPr>
            <a:spLocks noGrp="1"/>
          </p:cNvSpPr>
          <p:nvPr>
            <p:ph type="title"/>
          </p:nvPr>
        </p:nvSpPr>
        <p:spPr>
          <a:xfrm>
            <a:off x="677334" y="328246"/>
            <a:ext cx="8596668" cy="670560"/>
          </a:xfrm>
        </p:spPr>
        <p:txBody>
          <a:bodyPr>
            <a:normAutofit/>
          </a:bodyPr>
          <a:lstStyle/>
          <a:p>
            <a:r>
              <a:rPr lang="en-US" sz="2000" b="1" dirty="0">
                <a:solidFill>
                  <a:schemeClr val="tx1">
                    <a:lumMod val="95000"/>
                    <a:lumOff val="5000"/>
                  </a:schemeClr>
                </a:solidFill>
              </a:rPr>
              <a:t>Output :</a:t>
            </a:r>
            <a:endParaRPr lang="en-IN" sz="2000" b="1" dirty="0">
              <a:solidFill>
                <a:schemeClr val="tx1">
                  <a:lumMod val="95000"/>
                  <a:lumOff val="5000"/>
                </a:schemeClr>
              </a:solidFill>
            </a:endParaRPr>
          </a:p>
        </p:txBody>
      </p:sp>
      <p:pic>
        <p:nvPicPr>
          <p:cNvPr id="2050" name="Picture 2"/>
          <p:cNvPicPr>
            <a:picLocks noChangeAspect="1" noChangeArrowheads="1"/>
          </p:cNvPicPr>
          <p:nvPr/>
        </p:nvPicPr>
        <p:blipFill>
          <a:blip r:embed="rId2"/>
          <a:srcRect/>
          <a:stretch>
            <a:fillRect/>
          </a:stretch>
        </p:blipFill>
        <p:spPr bwMode="auto">
          <a:xfrm>
            <a:off x="1911263" y="806334"/>
            <a:ext cx="5695950" cy="5735782"/>
          </a:xfrm>
          <a:prstGeom prst="rect">
            <a:avLst/>
          </a:prstGeom>
          <a:noFill/>
          <a:ln w="9525">
            <a:noFill/>
            <a:miter lim="800000"/>
            <a:headEnd/>
            <a:tailEnd/>
          </a:ln>
          <a:effectLst/>
        </p:spPr>
      </p:pic>
    </p:spTree>
    <p:extLst>
      <p:ext uri="{BB962C8B-B14F-4D97-AF65-F5344CB8AC3E}">
        <p14:creationId xmlns:p14="http://schemas.microsoft.com/office/powerpoint/2010/main" xmlns="" val="3042575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82139"/>
            <a:ext cx="8596668" cy="5559224"/>
          </a:xfrm>
        </p:spPr>
        <p:txBody>
          <a:bodyPr/>
          <a:lstStyle/>
          <a:p>
            <a:pPr>
              <a:buNone/>
            </a:pPr>
            <a:r>
              <a:rPr lang="en-US" b="1" dirty="0" smtClean="0">
                <a:solidFill>
                  <a:schemeClr val="accent2"/>
                </a:solidFill>
              </a:rPr>
              <a:t>Evaluating  Model </a:t>
            </a:r>
          </a:p>
          <a:p>
            <a:pPr>
              <a:buNone/>
            </a:pPr>
            <a:r>
              <a:rPr lang="en-US" b="1" dirty="0" smtClean="0">
                <a:solidFill>
                  <a:schemeClr val="accent2"/>
                </a:solidFill>
              </a:rPr>
              <a:t> </a:t>
            </a:r>
            <a:r>
              <a:rPr lang="en-US" b="1" dirty="0" smtClean="0">
                <a:solidFill>
                  <a:schemeClr val="accent2"/>
                </a:solidFill>
              </a:rPr>
              <a:t>  </a:t>
            </a:r>
            <a:r>
              <a:rPr lang="en-US" b="1" dirty="0" smtClean="0">
                <a:solidFill>
                  <a:schemeClr val="tx1">
                    <a:lumMod val="95000"/>
                    <a:lumOff val="5000"/>
                  </a:schemeClr>
                </a:solidFill>
              </a:rPr>
              <a:t>Data  preprocessing</a:t>
            </a:r>
            <a:endParaRPr lang="en-US" b="1" dirty="0">
              <a:solidFill>
                <a:schemeClr val="tx1">
                  <a:lumMod val="95000"/>
                  <a:lumOff val="5000"/>
                </a:schemeClr>
              </a:solidFill>
            </a:endParaRPr>
          </a:p>
        </p:txBody>
      </p:sp>
      <p:pic>
        <p:nvPicPr>
          <p:cNvPr id="4" name="Picture 3" descr="photo1718979934.jpeg"/>
          <p:cNvPicPr>
            <a:picLocks noChangeAspect="1"/>
          </p:cNvPicPr>
          <p:nvPr/>
        </p:nvPicPr>
        <p:blipFill>
          <a:blip r:embed="rId2"/>
          <a:stretch>
            <a:fillRect/>
          </a:stretch>
        </p:blipFill>
        <p:spPr>
          <a:xfrm>
            <a:off x="2061556" y="1438101"/>
            <a:ext cx="6941127" cy="49627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82385"/>
            <a:ext cx="8596668" cy="5658977"/>
          </a:xfrm>
        </p:spPr>
        <p:txBody>
          <a:bodyPr/>
          <a:lstStyle/>
          <a:p>
            <a:pPr>
              <a:buNone/>
            </a:pPr>
            <a:r>
              <a:rPr lang="en-US" b="1" dirty="0" smtClean="0">
                <a:solidFill>
                  <a:schemeClr val="tx1">
                    <a:lumMod val="95000"/>
                    <a:lumOff val="5000"/>
                  </a:schemeClr>
                </a:solidFill>
              </a:rPr>
              <a:t>Model  Definition :</a:t>
            </a:r>
          </a:p>
          <a:p>
            <a:pPr>
              <a:buNone/>
            </a:pPr>
            <a:endParaRPr lang="en-US" b="1" dirty="0"/>
          </a:p>
        </p:txBody>
      </p:sp>
      <p:pic>
        <p:nvPicPr>
          <p:cNvPr id="4" name="Picture 3" descr="photo1718979962.jpeg"/>
          <p:cNvPicPr>
            <a:picLocks noChangeAspect="1"/>
          </p:cNvPicPr>
          <p:nvPr/>
        </p:nvPicPr>
        <p:blipFill>
          <a:blip r:embed="rId2"/>
          <a:stretch>
            <a:fillRect/>
          </a:stretch>
        </p:blipFill>
        <p:spPr>
          <a:xfrm>
            <a:off x="2161655" y="1174980"/>
            <a:ext cx="6438900" cy="40259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57201"/>
            <a:ext cx="8596668" cy="5584162"/>
          </a:xfrm>
        </p:spPr>
        <p:txBody>
          <a:bodyPr/>
          <a:lstStyle/>
          <a:p>
            <a:pPr>
              <a:buNone/>
            </a:pPr>
            <a:r>
              <a:rPr lang="en-US" b="1" dirty="0" smtClean="0">
                <a:solidFill>
                  <a:schemeClr val="tx1">
                    <a:lumMod val="95000"/>
                    <a:lumOff val="5000"/>
                  </a:schemeClr>
                </a:solidFill>
              </a:rPr>
              <a:t>Model Training :</a:t>
            </a:r>
            <a:endParaRPr lang="en-US" b="1" dirty="0">
              <a:solidFill>
                <a:schemeClr val="tx1">
                  <a:lumMod val="95000"/>
                  <a:lumOff val="5000"/>
                </a:schemeClr>
              </a:solidFill>
            </a:endParaRPr>
          </a:p>
        </p:txBody>
      </p:sp>
      <p:pic>
        <p:nvPicPr>
          <p:cNvPr id="4" name="Picture 3" descr="photo1718979985.jpeg"/>
          <p:cNvPicPr>
            <a:picLocks noChangeAspect="1"/>
          </p:cNvPicPr>
          <p:nvPr/>
        </p:nvPicPr>
        <p:blipFill>
          <a:blip r:embed="rId2"/>
          <a:stretch>
            <a:fillRect/>
          </a:stretch>
        </p:blipFill>
        <p:spPr>
          <a:xfrm>
            <a:off x="2452243" y="989214"/>
            <a:ext cx="5475339" cy="532845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99011"/>
            <a:ext cx="8596668" cy="5642351"/>
          </a:xfrm>
        </p:spPr>
        <p:txBody>
          <a:bodyPr/>
          <a:lstStyle/>
          <a:p>
            <a:pPr>
              <a:buNone/>
            </a:pPr>
            <a:r>
              <a:rPr lang="en-US" b="1" dirty="0" smtClean="0">
                <a:solidFill>
                  <a:schemeClr val="tx1">
                    <a:lumMod val="95000"/>
                    <a:lumOff val="5000"/>
                  </a:schemeClr>
                </a:solidFill>
              </a:rPr>
              <a:t>Model  Evaluation  :</a:t>
            </a:r>
            <a:endParaRPr lang="en-US" b="1" dirty="0">
              <a:solidFill>
                <a:schemeClr val="tx1">
                  <a:lumMod val="95000"/>
                  <a:lumOff val="5000"/>
                </a:schemeClr>
              </a:solidFill>
            </a:endParaRPr>
          </a:p>
        </p:txBody>
      </p:sp>
      <p:pic>
        <p:nvPicPr>
          <p:cNvPr id="4" name="Picture 3" descr="photo1718980043.jpeg"/>
          <p:cNvPicPr>
            <a:picLocks noChangeAspect="1"/>
          </p:cNvPicPr>
          <p:nvPr/>
        </p:nvPicPr>
        <p:blipFill>
          <a:blip r:embed="rId2"/>
          <a:stretch>
            <a:fillRect/>
          </a:stretch>
        </p:blipFill>
        <p:spPr>
          <a:xfrm>
            <a:off x="1337041" y="947650"/>
            <a:ext cx="8320884" cy="537002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F5068E-595B-205B-FBF2-727992060988}"/>
              </a:ext>
            </a:extLst>
          </p:cNvPr>
          <p:cNvSpPr>
            <a:spLocks noGrp="1"/>
          </p:cNvSpPr>
          <p:nvPr>
            <p:ph type="title"/>
          </p:nvPr>
        </p:nvSpPr>
        <p:spPr>
          <a:xfrm>
            <a:off x="502768" y="285404"/>
            <a:ext cx="8596668" cy="1320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xmlns="" id="{EADE4E97-0D45-AFBC-3204-960B3EC2EF8D}"/>
              </a:ext>
            </a:extLst>
          </p:cNvPr>
          <p:cNvSpPr>
            <a:spLocks noGrp="1"/>
          </p:cNvSpPr>
          <p:nvPr>
            <p:ph idx="1"/>
          </p:nvPr>
        </p:nvSpPr>
        <p:spPr>
          <a:xfrm>
            <a:off x="677334" y="1327479"/>
            <a:ext cx="8596668" cy="5205045"/>
          </a:xfrm>
        </p:spPr>
        <p:txBody>
          <a:bodyPr>
            <a:normAutofit fontScale="77500" lnSpcReduction="20000"/>
          </a:bodyPr>
          <a:lstStyle/>
          <a:p>
            <a:pPr marL="342900" lvl="0" indent="-342900" algn="just">
              <a:lnSpc>
                <a:spcPct val="160000"/>
              </a:lnSpc>
              <a:spcBef>
                <a:spcPts val="1400"/>
              </a:spcBef>
              <a:spcAft>
                <a:spcPts val="1400"/>
              </a:spcAft>
              <a:buFont typeface="Wingdings" panose="05000000000000000000" pitchFamily="2" charset="2"/>
              <a:buChar char=""/>
              <a:tabLst>
                <a:tab pos="266700" algn="l"/>
              </a:tabLst>
            </a:pPr>
            <a:r>
              <a:rPr lang="en-US" sz="1800" b="1" dirty="0">
                <a:effectLst/>
                <a:latin typeface="Times New Roman" panose="02020603050405020304" pitchFamily="18" charset="0"/>
                <a:ea typeface="SimSun" panose="02010600030101010101" pitchFamily="2" charset="-122"/>
              </a:rPr>
              <a:t>Completion of Triplet Extraction:</a:t>
            </a:r>
            <a:endParaRPr lang="en-IN" sz="1800" dirty="0">
              <a:effectLst/>
              <a:latin typeface="Times New Roman" panose="02020603050405020304" pitchFamily="18" charset="0"/>
              <a:ea typeface="SimSun" panose="02010600030101010101" pitchFamily="2" charset="-122"/>
            </a:endParaRPr>
          </a:p>
          <a:p>
            <a:pPr indent="457200" algn="just">
              <a:lnSpc>
                <a:spcPct val="160000"/>
              </a:lnSpc>
              <a:spcBef>
                <a:spcPts val="1400"/>
              </a:spcBef>
              <a:spcAft>
                <a:spcPts val="1400"/>
              </a:spcAft>
            </a:pPr>
            <a:r>
              <a:rPr lang="en-US" sz="1800" dirty="0">
                <a:effectLst/>
                <a:latin typeface="Calibri" panose="020F0502020204030204" pitchFamily="34" charset="0"/>
                <a:ea typeface="Calibri" panose="020F0502020204030204" pitchFamily="34" charset="0"/>
                <a:cs typeface="Tahoma" panose="020B0604030504040204" pitchFamily="34" charset="0"/>
              </a:rPr>
              <a:t>We have successfully implemented the extraction of subject-relation-object triplets from Telugu 	text using Stanza, ensuring accurate identification of relationships within the sentences.</a:t>
            </a:r>
            <a:endParaRPr lang="en-IN" sz="1800" dirty="0">
              <a:effectLst/>
              <a:latin typeface="Calibri" panose="020F0502020204030204" pitchFamily="34" charset="0"/>
              <a:ea typeface="Calibri" panose="020F0502020204030204" pitchFamily="34" charset="0"/>
              <a:cs typeface="Tahoma" panose="020B0604030504040204" pitchFamily="34" charset="0"/>
            </a:endParaRPr>
          </a:p>
          <a:p>
            <a:pPr marL="342900" lvl="0" indent="-342900" algn="just">
              <a:lnSpc>
                <a:spcPct val="160000"/>
              </a:lnSpc>
              <a:spcBef>
                <a:spcPts val="1400"/>
              </a:spcBef>
              <a:spcAft>
                <a:spcPts val="1400"/>
              </a:spcAft>
              <a:buFont typeface="Wingdings" panose="05000000000000000000" pitchFamily="2" charset="2"/>
              <a:buChar char=""/>
              <a:tabLst>
                <a:tab pos="266700" algn="l"/>
              </a:tabLst>
            </a:pPr>
            <a:r>
              <a:rPr lang="en-US" sz="1800" b="1" dirty="0">
                <a:effectLst/>
                <a:latin typeface="Times New Roman" panose="02020603050405020304" pitchFamily="18" charset="0"/>
                <a:ea typeface="SimSun" panose="02010600030101010101" pitchFamily="2" charset="-122"/>
              </a:rPr>
              <a:t>Graph Visualization:</a:t>
            </a:r>
            <a:endParaRPr lang="en-IN" sz="1800" dirty="0">
              <a:effectLst/>
              <a:latin typeface="Times New Roman" panose="02020603050405020304" pitchFamily="18" charset="0"/>
              <a:ea typeface="SimSun" panose="02010600030101010101" pitchFamily="2" charset="-122"/>
            </a:endParaRPr>
          </a:p>
          <a:p>
            <a:pPr indent="457200" algn="just">
              <a:lnSpc>
                <a:spcPct val="160000"/>
              </a:lnSpc>
              <a:spcBef>
                <a:spcPts val="1400"/>
              </a:spcBef>
              <a:spcAft>
                <a:spcPts val="1400"/>
              </a:spcAft>
            </a:pPr>
            <a:r>
              <a:rPr lang="en-US" sz="1800" dirty="0">
                <a:effectLst/>
                <a:latin typeface="Calibri" panose="020F0502020204030204" pitchFamily="34" charset="0"/>
                <a:ea typeface="Calibri" panose="020F0502020204030204" pitchFamily="34" charset="0"/>
                <a:cs typeface="Tahoma" panose="020B0604030504040204" pitchFamily="34" charset="0"/>
              </a:rPr>
              <a:t>The extracted triplets have been effectively represented as graphs. Nodes represent words, and 	edges represent their relationships, providing clear and intuitive visualizations of the connections </a:t>
            </a:r>
            <a:r>
              <a:rPr lang="en-US" sz="1800" dirty="0" smtClean="0">
                <a:effectLst/>
                <a:latin typeface="Calibri" panose="020F0502020204030204" pitchFamily="34" charset="0"/>
                <a:ea typeface="Calibri" panose="020F0502020204030204" pitchFamily="34" charset="0"/>
                <a:cs typeface="Tahoma" panose="020B0604030504040204" pitchFamily="34" charset="0"/>
              </a:rPr>
              <a:t>between </a:t>
            </a:r>
            <a:r>
              <a:rPr lang="en-US" sz="1800" dirty="0">
                <a:effectLst/>
                <a:latin typeface="Calibri" panose="020F0502020204030204" pitchFamily="34" charset="0"/>
                <a:ea typeface="Calibri" panose="020F0502020204030204" pitchFamily="34" charset="0"/>
                <a:cs typeface="Tahoma" panose="020B0604030504040204" pitchFamily="34" charset="0"/>
              </a:rPr>
              <a:t>different entities.</a:t>
            </a:r>
            <a:endParaRPr lang="en-IN" sz="1800" dirty="0">
              <a:effectLst/>
              <a:latin typeface="Calibri" panose="020F0502020204030204" pitchFamily="34" charset="0"/>
              <a:ea typeface="Calibri" panose="020F0502020204030204" pitchFamily="34" charset="0"/>
              <a:cs typeface="Tahoma" panose="020B0604030504040204" pitchFamily="34" charset="0"/>
            </a:endParaRPr>
          </a:p>
          <a:p>
            <a:pPr marL="342900" lvl="0" indent="-342900" algn="just">
              <a:lnSpc>
                <a:spcPct val="160000"/>
              </a:lnSpc>
              <a:spcBef>
                <a:spcPts val="1400"/>
              </a:spcBef>
              <a:spcAft>
                <a:spcPts val="1400"/>
              </a:spcAft>
              <a:buFont typeface="Wingdings" panose="05000000000000000000" pitchFamily="2" charset="2"/>
              <a:buChar char=""/>
              <a:tabLst>
                <a:tab pos="266700" algn="l"/>
              </a:tabLst>
            </a:pPr>
            <a:r>
              <a:rPr lang="en-US" sz="1800" b="1" dirty="0">
                <a:effectLst/>
                <a:latin typeface="Times New Roman" panose="02020603050405020304" pitchFamily="18" charset="0"/>
                <a:ea typeface="SimSun" panose="02010600030101010101" pitchFamily="2" charset="-122"/>
              </a:rPr>
              <a:t>Finding New Triplets:</a:t>
            </a:r>
            <a:endParaRPr lang="en-IN" sz="1800" dirty="0">
              <a:effectLst/>
              <a:latin typeface="Times New Roman" panose="02020603050405020304" pitchFamily="18" charset="0"/>
              <a:ea typeface="SimSun" panose="02010600030101010101" pitchFamily="2" charset="-122"/>
            </a:endParaRPr>
          </a:p>
          <a:p>
            <a:pPr indent="457200" algn="just">
              <a:lnSpc>
                <a:spcPct val="160000"/>
              </a:lnSpc>
              <a:spcBef>
                <a:spcPts val="1400"/>
              </a:spcBef>
              <a:spcAft>
                <a:spcPts val="1400"/>
              </a:spcAft>
            </a:pPr>
            <a:r>
              <a:rPr lang="en-US" sz="1800" dirty="0">
                <a:effectLst/>
                <a:latin typeface="Times New Roman" panose="02020603050405020304" pitchFamily="18" charset="0"/>
                <a:ea typeface="SimSun" panose="02010600030101010101" pitchFamily="2" charset="-122"/>
              </a:rPr>
              <a:t>We have developed a method to calculate embeddings for words and triplets, enabling the  identification and incorporation of new triplets based on their semantic relationships.</a:t>
            </a:r>
            <a:endParaRPr lang="en-IN" sz="1800" dirty="0">
              <a:effectLst/>
              <a:latin typeface="Times New Roman" panose="02020603050405020304" pitchFamily="18" charset="0"/>
              <a:ea typeface="SimSun" panose="02010600030101010101" pitchFamily="2" charset="-122"/>
            </a:endParaRPr>
          </a:p>
          <a:p>
            <a:pPr algn="just">
              <a:lnSpc>
                <a:spcPct val="160000"/>
              </a:lnSpc>
            </a:pPr>
            <a:endParaRPr lang="en-IN" dirty="0"/>
          </a:p>
        </p:txBody>
      </p:sp>
    </p:spTree>
    <p:extLst>
      <p:ext uri="{BB962C8B-B14F-4D97-AF65-F5344CB8AC3E}">
        <p14:creationId xmlns:p14="http://schemas.microsoft.com/office/powerpoint/2010/main" xmlns="" val="2368866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B2480A-329D-60FD-59C2-7C518D53CD9B}"/>
              </a:ext>
            </a:extLst>
          </p:cNvPr>
          <p:cNvSpPr>
            <a:spLocks noGrp="1"/>
          </p:cNvSpPr>
          <p:nvPr>
            <p:ph type="title"/>
          </p:nvPr>
        </p:nvSpPr>
        <p:spPr>
          <a:xfrm>
            <a:off x="677334" y="156238"/>
            <a:ext cx="8596668" cy="1320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t>Future Scope :</a:t>
            </a:r>
            <a:endParaRPr lang="en-IN" dirty="0"/>
          </a:p>
        </p:txBody>
      </p:sp>
      <p:sp>
        <p:nvSpPr>
          <p:cNvPr id="3" name="Content Placeholder 2">
            <a:extLst>
              <a:ext uri="{FF2B5EF4-FFF2-40B4-BE49-F238E27FC236}">
                <a16:creationId xmlns:a16="http://schemas.microsoft.com/office/drawing/2014/main" xmlns="" id="{73640F7C-9318-2BA1-C08F-8BF25CF92875}"/>
              </a:ext>
            </a:extLst>
          </p:cNvPr>
          <p:cNvSpPr>
            <a:spLocks noGrp="1"/>
          </p:cNvSpPr>
          <p:nvPr>
            <p:ph idx="1"/>
          </p:nvPr>
        </p:nvSpPr>
        <p:spPr>
          <a:xfrm>
            <a:off x="860214" y="1069075"/>
            <a:ext cx="8596668" cy="5224723"/>
          </a:xfrm>
        </p:spPr>
        <p:txBody>
          <a:bodyPr>
            <a:normAutofit fontScale="70000" lnSpcReduction="20000"/>
          </a:bodyPr>
          <a:lstStyle/>
          <a:p>
            <a:pPr marL="0" marR="0" lvl="0" indent="0" algn="just" defTabSz="914400" rtl="0" eaLnBrk="0" fontAlgn="base" latinLnBrk="0" hangingPunct="0">
              <a:lnSpc>
                <a:spcPct val="160000"/>
              </a:lnSpc>
              <a:spcBef>
                <a:spcPct val="0"/>
              </a:spcBef>
              <a:spcAft>
                <a:spcPct val="0"/>
              </a:spcAft>
              <a:buClrTx/>
              <a:buSzTx/>
              <a:buNone/>
              <a:tabLst/>
            </a:pPr>
            <a:r>
              <a:rPr kumimoji="0" lang="en-US" altLang="en-US" sz="2000" b="1" i="0" u="none" strike="noStrike" cap="none" normalizeH="0" baseline="0" dirty="0">
                <a:ln>
                  <a:noFill/>
                </a:ln>
                <a:solidFill>
                  <a:schemeClr val="tx1">
                    <a:lumMod val="95000"/>
                    <a:lumOff val="5000"/>
                  </a:schemeClr>
                </a:solidFill>
                <a:effectLst/>
                <a:latin typeface="Arial" panose="020B0604020202020204" pitchFamily="34" charset="0"/>
              </a:rPr>
              <a:t>Expansion of Data Sources</a:t>
            </a:r>
          </a:p>
          <a:p>
            <a:pPr marL="0" marR="0" lvl="0" indent="0" algn="just" defTabSz="914400" rtl="0" eaLnBrk="0" fontAlgn="base" latinLnBrk="0" hangingPunct="0">
              <a:lnSpc>
                <a:spcPct val="160000"/>
              </a:lnSpc>
              <a:spcBef>
                <a:spcPct val="0"/>
              </a:spcBef>
              <a:spcAft>
                <a:spcPct val="0"/>
              </a:spcAft>
              <a:buClrTx/>
              <a:buSzTx/>
              <a:buNone/>
              <a:tabLst/>
            </a:pPr>
            <a:endParaRPr kumimoji="0" lang="en-US" altLang="en-US" b="0" i="0" u="none" strike="noStrike" cap="none" normalizeH="0" baseline="0" dirty="0">
              <a:ln>
                <a:noFill/>
              </a:ln>
              <a:solidFill>
                <a:schemeClr val="bg2">
                  <a:lumMod val="25000"/>
                </a:schemeClr>
              </a:solidFill>
              <a:effectLst/>
              <a:latin typeface="Arial" panose="020B0604020202020204" pitchFamily="34" charset="0"/>
            </a:endParaRPr>
          </a:p>
          <a:p>
            <a:pPr marL="0" marR="0" lvl="0" indent="0" algn="just" defTabSz="914400" rtl="0" eaLnBrk="0" fontAlgn="base" latinLnBrk="0" hangingPunct="0">
              <a:lnSpc>
                <a:spcPct val="160000"/>
              </a:lnSpc>
              <a:spcBef>
                <a:spcPct val="0"/>
              </a:spcBef>
              <a:spcAft>
                <a:spcPct val="0"/>
              </a:spcAft>
              <a:buClrTx/>
              <a:buSzTx/>
              <a:buNone/>
              <a:tabLst/>
            </a:pPr>
            <a:r>
              <a:rPr lang="en-US" altLang="en-US" dirty="0">
                <a:solidFill>
                  <a:schemeClr val="bg2">
                    <a:lumMod val="25000"/>
                  </a:schemeClr>
                </a:solidFill>
                <a:latin typeface="Arial" panose="020B0604020202020204" pitchFamily="34" charset="0"/>
              </a:rPr>
              <a:t>	</a:t>
            </a:r>
            <a:r>
              <a:rPr kumimoji="0" lang="en-US" altLang="en-US" b="0" i="0" u="none" strike="noStrike" cap="none" normalizeH="0" baseline="0" dirty="0">
                <a:ln>
                  <a:noFill/>
                </a:ln>
                <a:solidFill>
                  <a:schemeClr val="bg2">
                    <a:lumMod val="25000"/>
                  </a:schemeClr>
                </a:solidFill>
                <a:effectLst/>
                <a:latin typeface="Arial" panose="020B0604020202020204" pitchFamily="34" charset="0"/>
              </a:rPr>
              <a:t>Extend data collection to include diverse and domain-specific sources for 	a richer knowledge graph.</a:t>
            </a:r>
          </a:p>
          <a:p>
            <a:pPr marL="0" marR="0" lvl="0" indent="0" algn="just" defTabSz="914400" rtl="0" eaLnBrk="0" fontAlgn="base" latinLnBrk="0" hangingPunct="0">
              <a:lnSpc>
                <a:spcPct val="160000"/>
              </a:lnSpc>
              <a:spcBef>
                <a:spcPct val="0"/>
              </a:spcBef>
              <a:spcAft>
                <a:spcPct val="0"/>
              </a:spcAft>
              <a:buClrTx/>
              <a:buSzTx/>
              <a:buNone/>
              <a:tabLst/>
            </a:pPr>
            <a:endParaRPr kumimoji="0" lang="en-US" altLang="en-US" b="0" i="0" u="none" strike="noStrike" cap="none" normalizeH="0" baseline="0" dirty="0">
              <a:ln>
                <a:noFill/>
              </a:ln>
              <a:solidFill>
                <a:schemeClr val="bg2">
                  <a:lumMod val="25000"/>
                </a:schemeClr>
              </a:solidFill>
              <a:effectLst/>
              <a:latin typeface="Arial" panose="020B0604020202020204" pitchFamily="34" charset="0"/>
            </a:endParaRPr>
          </a:p>
          <a:p>
            <a:pPr marL="0" marR="0" lvl="0" indent="0" algn="just" defTabSz="914400" rtl="0" eaLnBrk="0" fontAlgn="base" latinLnBrk="0" hangingPunct="0">
              <a:lnSpc>
                <a:spcPct val="160000"/>
              </a:lnSpc>
              <a:spcBef>
                <a:spcPct val="0"/>
              </a:spcBef>
              <a:spcAft>
                <a:spcPct val="0"/>
              </a:spcAft>
              <a:buClrTx/>
              <a:buSzTx/>
              <a:buNone/>
              <a:tabLst/>
            </a:pPr>
            <a:r>
              <a:rPr kumimoji="0" lang="en-US" altLang="en-US" sz="2000" b="1" i="0" u="none" strike="noStrike" cap="none" normalizeH="0" baseline="0" dirty="0">
                <a:ln>
                  <a:noFill/>
                </a:ln>
                <a:solidFill>
                  <a:schemeClr val="tx1">
                    <a:lumMod val="95000"/>
                    <a:lumOff val="5000"/>
                  </a:schemeClr>
                </a:solidFill>
                <a:effectLst/>
                <a:latin typeface="Arial" panose="020B0604020202020204" pitchFamily="34" charset="0"/>
              </a:rPr>
              <a:t>Advanced Preprocessing Techniques</a:t>
            </a:r>
          </a:p>
          <a:p>
            <a:pPr marL="0" marR="0" lvl="0" indent="0" algn="just" defTabSz="914400" rtl="0" eaLnBrk="0" fontAlgn="base" latinLnBrk="0" hangingPunct="0">
              <a:lnSpc>
                <a:spcPct val="160000"/>
              </a:lnSpc>
              <a:spcBef>
                <a:spcPct val="0"/>
              </a:spcBef>
              <a:spcAft>
                <a:spcPct val="0"/>
              </a:spcAft>
              <a:buClrTx/>
              <a:buSzTx/>
              <a:buNone/>
              <a:tabLst/>
            </a:pPr>
            <a:endParaRPr kumimoji="0" lang="en-US" altLang="en-US" b="0" i="0" u="none" strike="noStrike" cap="none" normalizeH="0" baseline="0" dirty="0">
              <a:ln>
                <a:noFill/>
              </a:ln>
              <a:solidFill>
                <a:schemeClr val="bg2">
                  <a:lumMod val="25000"/>
                </a:schemeClr>
              </a:solidFill>
              <a:effectLst/>
              <a:latin typeface="Arial" panose="020B0604020202020204" pitchFamily="34" charset="0"/>
            </a:endParaRPr>
          </a:p>
          <a:p>
            <a:pPr marL="0" marR="0" lvl="0" indent="0" algn="just" defTabSz="914400" rtl="0" eaLnBrk="0" fontAlgn="base" latinLnBrk="0" hangingPunct="0">
              <a:lnSpc>
                <a:spcPct val="160000"/>
              </a:lnSpc>
              <a:spcBef>
                <a:spcPct val="0"/>
              </a:spcBef>
              <a:spcAft>
                <a:spcPct val="0"/>
              </a:spcAft>
              <a:buClrTx/>
              <a:buSzTx/>
              <a:buNone/>
              <a:tabLst/>
            </a:pPr>
            <a:r>
              <a:rPr kumimoji="0" lang="en-US" altLang="en-US" b="0" i="0" u="none" strike="noStrike" cap="none" normalizeH="0" baseline="0" dirty="0">
                <a:ln>
                  <a:noFill/>
                </a:ln>
                <a:solidFill>
                  <a:schemeClr val="bg2">
                    <a:lumMod val="25000"/>
                  </a:schemeClr>
                </a:solidFill>
                <a:effectLst/>
                <a:latin typeface="Arial" panose="020B0604020202020204" pitchFamily="34" charset="0"/>
              </a:rPr>
              <a:t>	Implement sophisticated NLP tools and techniques tailored for the Telugu 	language.</a:t>
            </a:r>
          </a:p>
          <a:p>
            <a:pPr marL="0" marR="0" lvl="0" indent="0" algn="just" defTabSz="914400" rtl="0" eaLnBrk="0" fontAlgn="base" latinLnBrk="0" hangingPunct="0">
              <a:lnSpc>
                <a:spcPct val="160000"/>
              </a:lnSpc>
              <a:spcBef>
                <a:spcPct val="0"/>
              </a:spcBef>
              <a:spcAft>
                <a:spcPct val="0"/>
              </a:spcAft>
              <a:buClrTx/>
              <a:buSzTx/>
              <a:buNone/>
              <a:tabLst/>
            </a:pPr>
            <a:endParaRPr kumimoji="0" lang="en-US" altLang="en-US" b="0" i="0" u="none" strike="noStrike" cap="none" normalizeH="0" baseline="0" dirty="0">
              <a:ln>
                <a:noFill/>
              </a:ln>
              <a:solidFill>
                <a:schemeClr val="bg2">
                  <a:lumMod val="25000"/>
                </a:schemeClr>
              </a:solidFill>
              <a:effectLst/>
              <a:latin typeface="Arial" panose="020B0604020202020204" pitchFamily="34" charset="0"/>
            </a:endParaRPr>
          </a:p>
          <a:p>
            <a:pPr marL="0" marR="0" lvl="0" indent="0" algn="just" defTabSz="914400" rtl="0" eaLnBrk="0" fontAlgn="base" latinLnBrk="0" hangingPunct="0">
              <a:lnSpc>
                <a:spcPct val="160000"/>
              </a:lnSpc>
              <a:spcBef>
                <a:spcPct val="0"/>
              </a:spcBef>
              <a:spcAft>
                <a:spcPct val="0"/>
              </a:spcAft>
              <a:buClrTx/>
              <a:buSzTx/>
              <a:buNone/>
              <a:tabLst/>
            </a:pPr>
            <a:r>
              <a:rPr kumimoji="0" lang="en-US" altLang="en-US" sz="2000" b="1" i="0" u="none" strike="noStrike" cap="none" normalizeH="0" baseline="0" dirty="0">
                <a:ln>
                  <a:noFill/>
                </a:ln>
                <a:solidFill>
                  <a:schemeClr val="tx1">
                    <a:lumMod val="95000"/>
                    <a:lumOff val="5000"/>
                  </a:schemeClr>
                </a:solidFill>
                <a:effectLst/>
                <a:latin typeface="Arial" panose="020B0604020202020204" pitchFamily="34" charset="0"/>
              </a:rPr>
              <a:t>Improved Triplet Extraction Methods</a:t>
            </a:r>
          </a:p>
          <a:p>
            <a:pPr marL="0" marR="0" lvl="0" indent="0" algn="just" defTabSz="914400" rtl="0" eaLnBrk="0" fontAlgn="base" latinLnBrk="0" hangingPunct="0">
              <a:lnSpc>
                <a:spcPct val="160000"/>
              </a:lnSpc>
              <a:spcBef>
                <a:spcPct val="0"/>
              </a:spcBef>
              <a:spcAft>
                <a:spcPct val="0"/>
              </a:spcAft>
              <a:buClrTx/>
              <a:buSzTx/>
              <a:buNone/>
              <a:tabLst/>
            </a:pPr>
            <a:r>
              <a:rPr lang="en-US" altLang="en-US" dirty="0">
                <a:solidFill>
                  <a:schemeClr val="bg2">
                    <a:lumMod val="25000"/>
                  </a:schemeClr>
                </a:solidFill>
                <a:latin typeface="Arial" panose="020B0604020202020204" pitchFamily="34" charset="0"/>
              </a:rPr>
              <a:t>	</a:t>
            </a:r>
          </a:p>
          <a:p>
            <a:pPr marL="0" marR="0" lvl="0" indent="0" algn="just" defTabSz="914400" rtl="0" eaLnBrk="0" fontAlgn="base" latinLnBrk="0" hangingPunct="0">
              <a:lnSpc>
                <a:spcPct val="160000"/>
              </a:lnSpc>
              <a:spcBef>
                <a:spcPct val="0"/>
              </a:spcBef>
              <a:spcAft>
                <a:spcPct val="0"/>
              </a:spcAft>
              <a:buClrTx/>
              <a:buSzTx/>
              <a:buNone/>
              <a:tabLst/>
            </a:pPr>
            <a:r>
              <a:rPr kumimoji="0" lang="en-US" altLang="en-US" b="0" i="0" u="none" strike="noStrike" cap="none" normalizeH="0" baseline="0" dirty="0">
                <a:ln>
                  <a:noFill/>
                </a:ln>
                <a:solidFill>
                  <a:schemeClr val="bg2">
                    <a:lumMod val="25000"/>
                  </a:schemeClr>
                </a:solidFill>
                <a:effectLst/>
                <a:latin typeface="Arial" panose="020B0604020202020204" pitchFamily="34" charset="0"/>
              </a:rPr>
              <a:t>	Utilize advanced machine learning models and hybrid approaches for </a:t>
            </a:r>
            <a:r>
              <a:rPr kumimoji="0" lang="en-US" altLang="en-US" b="0" i="0" u="none" strike="noStrike" cap="none" normalizeH="0" baseline="0" dirty="0" smtClean="0">
                <a:ln>
                  <a:noFill/>
                </a:ln>
                <a:solidFill>
                  <a:schemeClr val="bg2">
                    <a:lumMod val="25000"/>
                  </a:schemeClr>
                </a:solidFill>
                <a:effectLst/>
                <a:latin typeface="Arial" panose="020B0604020202020204" pitchFamily="34" charset="0"/>
              </a:rPr>
              <a:t>more </a:t>
            </a:r>
            <a:r>
              <a:rPr kumimoji="0" lang="en-US" altLang="en-US" b="0" i="0" u="none" strike="noStrike" cap="none" normalizeH="0" baseline="0" dirty="0">
                <a:ln>
                  <a:noFill/>
                </a:ln>
                <a:solidFill>
                  <a:schemeClr val="bg2">
                    <a:lumMod val="25000"/>
                  </a:schemeClr>
                </a:solidFill>
                <a:effectLst/>
                <a:latin typeface="Arial" panose="020B0604020202020204" pitchFamily="34" charset="0"/>
              </a:rPr>
              <a:t>accurate relationship </a:t>
            </a:r>
            <a:r>
              <a:rPr kumimoji="0" lang="en-US" altLang="en-US" b="0" i="0" u="none" strike="noStrike" cap="none" normalizeH="0" baseline="0" dirty="0" smtClean="0">
                <a:ln>
                  <a:noFill/>
                </a:ln>
                <a:solidFill>
                  <a:schemeClr val="bg2">
                    <a:lumMod val="25000"/>
                  </a:schemeClr>
                </a:solidFill>
                <a:effectLst/>
                <a:latin typeface="Arial" panose="020B0604020202020204" pitchFamily="34" charset="0"/>
              </a:rPr>
              <a:t>	extraction</a:t>
            </a:r>
            <a:r>
              <a:rPr kumimoji="0" lang="en-US" altLang="en-US" b="0" i="0" u="none" strike="noStrike" cap="none" normalizeH="0" baseline="0" dirty="0">
                <a:ln>
                  <a:noFill/>
                </a:ln>
                <a:solidFill>
                  <a:schemeClr val="bg2">
                    <a:lumMod val="25000"/>
                  </a:schemeClr>
                </a:solidFill>
                <a:effectLst/>
                <a:latin typeface="Arial" panose="020B0604020202020204" pitchFamily="34" charset="0"/>
              </a:rPr>
              <a:t>.</a:t>
            </a:r>
          </a:p>
          <a:p>
            <a:pPr marL="0" marR="0" lvl="0" indent="0" algn="just" defTabSz="914400" rtl="0" eaLnBrk="0" fontAlgn="base" latinLnBrk="0" hangingPunct="0">
              <a:lnSpc>
                <a:spcPct val="160000"/>
              </a:lnSpc>
              <a:spcBef>
                <a:spcPct val="0"/>
              </a:spcBef>
              <a:spcAft>
                <a:spcPct val="0"/>
              </a:spcAft>
              <a:buClrTx/>
              <a:buSzTx/>
              <a:buNone/>
              <a:tabLst/>
            </a:pPr>
            <a:endParaRPr kumimoji="0" lang="en-US" altLang="en-US" b="0" i="0" u="none" strike="noStrike" cap="none" normalizeH="0" baseline="0" dirty="0">
              <a:ln>
                <a:noFill/>
              </a:ln>
              <a:solidFill>
                <a:schemeClr val="bg2">
                  <a:lumMod val="25000"/>
                </a:schemeClr>
              </a:solidFill>
              <a:effectLst/>
              <a:latin typeface="Arial" panose="020B0604020202020204" pitchFamily="34" charset="0"/>
            </a:endParaRPr>
          </a:p>
          <a:p>
            <a:pPr marL="0" marR="0" lvl="0" indent="0" algn="just" defTabSz="914400" rtl="0" eaLnBrk="0" fontAlgn="base" latinLnBrk="0" hangingPunct="0">
              <a:lnSpc>
                <a:spcPct val="160000"/>
              </a:lnSpc>
              <a:spcBef>
                <a:spcPct val="0"/>
              </a:spcBef>
              <a:spcAft>
                <a:spcPct val="0"/>
              </a:spcAft>
              <a:buClrTx/>
              <a:buSzTx/>
              <a:buNone/>
              <a:tabLst/>
            </a:pPr>
            <a:r>
              <a:rPr kumimoji="0" lang="en-US" altLang="en-US" sz="2000" b="1" i="0" u="none" strike="noStrike" cap="none" normalizeH="0" baseline="0" dirty="0">
                <a:ln>
                  <a:noFill/>
                </a:ln>
                <a:solidFill>
                  <a:schemeClr val="tx1">
                    <a:lumMod val="95000"/>
                    <a:lumOff val="5000"/>
                  </a:schemeClr>
                </a:solidFill>
                <a:effectLst/>
                <a:latin typeface="Arial" panose="020B0604020202020204" pitchFamily="34" charset="0"/>
              </a:rPr>
              <a:t>Knowledge Graph Enrichment</a:t>
            </a:r>
          </a:p>
          <a:p>
            <a:pPr marL="0" marR="0" lvl="0" indent="0" algn="just" defTabSz="914400" rtl="0" eaLnBrk="0" fontAlgn="base" latinLnBrk="0" hangingPunct="0">
              <a:lnSpc>
                <a:spcPct val="160000"/>
              </a:lnSpc>
              <a:spcBef>
                <a:spcPct val="0"/>
              </a:spcBef>
              <a:spcAft>
                <a:spcPct val="0"/>
              </a:spcAft>
              <a:buClrTx/>
              <a:buSzTx/>
              <a:buNone/>
              <a:tabLst/>
            </a:pPr>
            <a:endParaRPr kumimoji="0" lang="en-US" altLang="en-US" b="0" i="0" u="none" strike="noStrike" cap="none" normalizeH="0" baseline="0" dirty="0">
              <a:ln>
                <a:noFill/>
              </a:ln>
              <a:solidFill>
                <a:schemeClr val="bg2">
                  <a:lumMod val="25000"/>
                </a:schemeClr>
              </a:solidFill>
              <a:effectLst/>
              <a:latin typeface="Arial" panose="020B0604020202020204" pitchFamily="34" charset="0"/>
            </a:endParaRPr>
          </a:p>
          <a:p>
            <a:pPr marL="0" marR="0" lvl="0" indent="0" algn="just" defTabSz="914400" rtl="0" eaLnBrk="0" fontAlgn="base" latinLnBrk="0" hangingPunct="0">
              <a:lnSpc>
                <a:spcPct val="160000"/>
              </a:lnSpc>
              <a:spcBef>
                <a:spcPct val="0"/>
              </a:spcBef>
              <a:spcAft>
                <a:spcPct val="0"/>
              </a:spcAft>
              <a:buClrTx/>
              <a:buSzTx/>
              <a:buNone/>
              <a:tabLst/>
            </a:pPr>
            <a:r>
              <a:rPr kumimoji="0" lang="en-US" altLang="en-US" b="0" i="0" u="none" strike="noStrike" cap="none" normalizeH="0" baseline="0" dirty="0">
                <a:ln>
                  <a:noFill/>
                </a:ln>
                <a:solidFill>
                  <a:schemeClr val="bg2">
                    <a:lumMod val="25000"/>
                  </a:schemeClr>
                </a:solidFill>
                <a:effectLst/>
                <a:latin typeface="Arial" panose="020B0604020202020204" pitchFamily="34" charset="0"/>
              </a:rPr>
              <a:t>	Enhance the knowledge graph by predicting missing links and integrating 	with existing ontologies.</a:t>
            </a:r>
          </a:p>
          <a:p>
            <a:pPr algn="just">
              <a:lnSpc>
                <a:spcPct val="160000"/>
              </a:lnSpc>
            </a:pPr>
            <a:endParaRPr lang="en-IN" dirty="0"/>
          </a:p>
        </p:txBody>
      </p:sp>
    </p:spTree>
    <p:extLst>
      <p:ext uri="{BB962C8B-B14F-4D97-AF65-F5344CB8AC3E}">
        <p14:creationId xmlns:p14="http://schemas.microsoft.com/office/powerpoint/2010/main" xmlns="" val="2275331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3089C3B-B766-947C-E8C8-73A062CD0E5E}"/>
              </a:ext>
            </a:extLst>
          </p:cNvPr>
          <p:cNvSpPr>
            <a:spLocks noGrp="1"/>
          </p:cNvSpPr>
          <p:nvPr>
            <p:ph idx="1"/>
          </p:nvPr>
        </p:nvSpPr>
        <p:spPr>
          <a:xfrm>
            <a:off x="789875" y="369277"/>
            <a:ext cx="8596668" cy="6119446"/>
          </a:xfrm>
        </p:spPr>
        <p:txBody>
          <a:bodyPr>
            <a:normAutofit fontScale="85000" lnSpcReduction="20000"/>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lumMod val="95000"/>
                    <a:lumOff val="5000"/>
                  </a:schemeClr>
                </a:solidFill>
                <a:effectLst/>
                <a:latin typeface="Arial" panose="020B0604020202020204" pitchFamily="34" charset="0"/>
              </a:rPr>
              <a:t>Scalable Visualization Techniques</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bg2">
                  <a:lumMod val="25000"/>
                </a:schemeClr>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bg2">
                    <a:lumMod val="25000"/>
                  </a:schemeClr>
                </a:solidFill>
                <a:effectLst/>
                <a:latin typeface="Arial" panose="020B0604020202020204" pitchFamily="34" charset="0"/>
              </a:rPr>
              <a:t>	Develop interactive and scalable visualization tools for efficient 	</a:t>
            </a:r>
            <a:r>
              <a:rPr kumimoji="0" lang="en-US" altLang="en-US" sz="1800" b="0" i="0" u="none" strike="noStrike" cap="none" normalizeH="0" baseline="0" dirty="0" smtClean="0">
                <a:ln>
                  <a:noFill/>
                </a:ln>
                <a:solidFill>
                  <a:schemeClr val="bg2">
                    <a:lumMod val="25000"/>
                  </a:schemeClr>
                </a:solidFill>
                <a:effectLst/>
                <a:latin typeface="Arial" panose="020B0604020202020204" pitchFamily="34" charset="0"/>
              </a:rPr>
              <a:t>exploration</a:t>
            </a:r>
            <a:r>
              <a:rPr kumimoji="0" lang="en-US" altLang="en-US" sz="1800" b="0" i="0" u="none" strike="noStrike" cap="none" normalizeH="0" dirty="0" smtClean="0">
                <a:ln>
                  <a:noFill/>
                </a:ln>
                <a:solidFill>
                  <a:schemeClr val="bg2">
                    <a:lumMod val="25000"/>
                  </a:schemeClr>
                </a:solidFill>
                <a:effectLst/>
                <a:latin typeface="Arial" panose="020B0604020202020204" pitchFamily="34" charset="0"/>
              </a:rPr>
              <a:t> </a:t>
            </a:r>
            <a:r>
              <a:rPr kumimoji="0" lang="en-US" altLang="en-US" sz="1800" b="0" i="0" u="none" strike="noStrike" cap="none" normalizeH="0" baseline="0" dirty="0" smtClean="0">
                <a:ln>
                  <a:noFill/>
                </a:ln>
                <a:solidFill>
                  <a:schemeClr val="bg2">
                    <a:lumMod val="25000"/>
                  </a:schemeClr>
                </a:solidFill>
                <a:effectLst/>
                <a:latin typeface="Arial" panose="020B0604020202020204" pitchFamily="34" charset="0"/>
              </a:rPr>
              <a:t>of </a:t>
            </a:r>
          </a:p>
          <a:p>
            <a:pPr marL="0" marR="0" lvl="0" indent="0" algn="just" defTabSz="914400" rtl="0" eaLnBrk="0" fontAlgn="base" latinLnBrk="0" hangingPunct="0">
              <a:lnSpc>
                <a:spcPct val="150000"/>
              </a:lnSpc>
              <a:spcBef>
                <a:spcPct val="0"/>
              </a:spcBef>
              <a:spcAft>
                <a:spcPct val="0"/>
              </a:spcAft>
              <a:buClrTx/>
              <a:buSzTx/>
              <a:buNone/>
              <a:tabLst/>
            </a:pPr>
            <a:r>
              <a:rPr lang="en-US" altLang="en-US" dirty="0" smtClean="0">
                <a:solidFill>
                  <a:schemeClr val="bg2">
                    <a:lumMod val="25000"/>
                  </a:schemeClr>
                </a:solidFill>
                <a:latin typeface="Arial" panose="020B0604020202020204" pitchFamily="34" charset="0"/>
              </a:rPr>
              <a:t>	</a:t>
            </a:r>
            <a:r>
              <a:rPr lang="en-US" altLang="en-US" dirty="0" smtClean="0">
                <a:solidFill>
                  <a:schemeClr val="bg2">
                    <a:lumMod val="25000"/>
                  </a:schemeClr>
                </a:solidFill>
                <a:latin typeface="Arial" panose="020B0604020202020204" pitchFamily="34" charset="0"/>
              </a:rPr>
              <a:t>l</a:t>
            </a:r>
            <a:r>
              <a:rPr kumimoji="0" lang="en-US" altLang="en-US" sz="1800" b="0" i="0" u="none" strike="noStrike" cap="none" normalizeH="0" baseline="0" dirty="0" smtClean="0">
                <a:ln>
                  <a:noFill/>
                </a:ln>
                <a:solidFill>
                  <a:schemeClr val="bg2">
                    <a:lumMod val="25000"/>
                  </a:schemeClr>
                </a:solidFill>
                <a:effectLst/>
                <a:latin typeface="Arial" panose="020B0604020202020204" pitchFamily="34" charset="0"/>
              </a:rPr>
              <a:t>arge-scale </a:t>
            </a:r>
            <a:r>
              <a:rPr kumimoji="0" lang="en-US" altLang="en-US" sz="1800" b="0" i="0" u="none" strike="noStrike" cap="none" normalizeH="0" baseline="0" dirty="0">
                <a:ln>
                  <a:noFill/>
                </a:ln>
                <a:solidFill>
                  <a:schemeClr val="bg2">
                    <a:lumMod val="25000"/>
                  </a:schemeClr>
                </a:solidFill>
                <a:effectLst/>
                <a:latin typeface="Arial" panose="020B0604020202020204" pitchFamily="34" charset="0"/>
              </a:rPr>
              <a:t>knowledge graphs.</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bg2">
                  <a:lumMod val="25000"/>
                </a:schemeClr>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lumMod val="95000"/>
                    <a:lumOff val="5000"/>
                  </a:schemeClr>
                </a:solidFill>
                <a:effectLst/>
                <a:latin typeface="Arial" panose="020B0604020202020204" pitchFamily="34" charset="0"/>
              </a:rPr>
              <a:t>Subgraph Analysis and Localization</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bg2">
                  <a:lumMod val="25000"/>
                </a:schemeClr>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bg2">
                    <a:lumMod val="25000"/>
                  </a:schemeClr>
                </a:solidFill>
                <a:effectLst/>
                <a:latin typeface="Arial" panose="020B0604020202020204" pitchFamily="34" charset="0"/>
              </a:rPr>
              <a:t>	Focus on isolating and analyzing specific subsets of the knowledge graph </a:t>
            </a:r>
            <a:r>
              <a:rPr kumimoji="0" lang="en-US" altLang="en-US" sz="1800" b="0" i="0" u="none" strike="noStrike" cap="none" normalizeH="0" baseline="0" dirty="0" smtClean="0">
                <a:ln>
                  <a:noFill/>
                </a:ln>
                <a:solidFill>
                  <a:schemeClr val="bg2">
                    <a:lumMod val="25000"/>
                  </a:schemeClr>
                </a:solidFill>
                <a:effectLst/>
                <a:latin typeface="Arial" panose="020B0604020202020204" pitchFamily="34" charset="0"/>
              </a:rPr>
              <a:t>to</a:t>
            </a:r>
            <a:r>
              <a:rPr kumimoji="0" lang="en-US" altLang="en-US" sz="1800" b="0" i="0" u="none" strike="noStrike" cap="none" normalizeH="0" dirty="0" smtClean="0">
                <a:ln>
                  <a:noFill/>
                </a:ln>
                <a:solidFill>
                  <a:schemeClr val="bg2">
                    <a:lumMod val="25000"/>
                  </a:schemeClr>
                </a:solidFill>
                <a:effectLst/>
                <a:latin typeface="Arial" panose="020B0604020202020204" pitchFamily="34" charset="0"/>
              </a:rPr>
              <a:t> </a:t>
            </a:r>
            <a:r>
              <a:rPr kumimoji="0" lang="en-US" altLang="en-US" sz="1800" b="0" i="0" u="none" strike="noStrike" cap="none" normalizeH="0" baseline="0" dirty="0" smtClean="0">
                <a:ln>
                  <a:noFill/>
                </a:ln>
                <a:solidFill>
                  <a:schemeClr val="bg2">
                    <a:lumMod val="25000"/>
                  </a:schemeClr>
                </a:solidFill>
                <a:effectLst/>
                <a:latin typeface="Arial" panose="020B0604020202020204" pitchFamily="34" charset="0"/>
              </a:rPr>
              <a:t>uncover 	new  </a:t>
            </a:r>
            <a:r>
              <a:rPr kumimoji="0" lang="en-US" altLang="en-US" sz="1800" b="0" i="0" u="none" strike="noStrike" cap="none" normalizeH="0" baseline="0" dirty="0">
                <a:ln>
                  <a:noFill/>
                </a:ln>
                <a:solidFill>
                  <a:schemeClr val="bg2">
                    <a:lumMod val="25000"/>
                  </a:schemeClr>
                </a:solidFill>
                <a:effectLst/>
                <a:latin typeface="Arial" panose="020B0604020202020204" pitchFamily="34" charset="0"/>
              </a:rPr>
              <a:t>insights.</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bg2">
                  <a:lumMod val="25000"/>
                </a:schemeClr>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lumMod val="95000"/>
                    <a:lumOff val="5000"/>
                  </a:schemeClr>
                </a:solidFill>
                <a:effectLst/>
                <a:latin typeface="Arial" panose="020B0604020202020204" pitchFamily="34" charset="0"/>
              </a:rPr>
              <a:t>Advanced Embedding Techniques</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bg2">
                  <a:lumMod val="25000"/>
                </a:schemeClr>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bg2">
                    <a:lumMod val="25000"/>
                  </a:schemeClr>
                </a:solidFill>
                <a:effectLst/>
                <a:latin typeface="Arial" panose="020B0604020202020204" pitchFamily="34" charset="0"/>
              </a:rPr>
              <a:t>	Explore the use of graph neural networks and multilingual embeddings for </a:t>
            </a:r>
            <a:r>
              <a:rPr kumimoji="0" lang="en-US" altLang="en-US" sz="1800" b="0" i="0" u="none" strike="noStrike" cap="none" normalizeH="0" baseline="0" dirty="0" smtClean="0">
                <a:ln>
                  <a:noFill/>
                </a:ln>
                <a:solidFill>
                  <a:schemeClr val="bg2">
                    <a:lumMod val="25000"/>
                  </a:schemeClr>
                </a:solidFill>
                <a:effectLst/>
                <a:latin typeface="Arial" panose="020B0604020202020204" pitchFamily="34" charset="0"/>
              </a:rPr>
              <a:t>more 	sophisticated </a:t>
            </a:r>
            <a:r>
              <a:rPr kumimoji="0" lang="en-US" altLang="en-US" sz="1800" b="0" i="0" u="none" strike="noStrike" cap="none" normalizeH="0" baseline="0" dirty="0">
                <a:ln>
                  <a:noFill/>
                </a:ln>
                <a:solidFill>
                  <a:schemeClr val="bg2">
                    <a:lumMod val="25000"/>
                  </a:schemeClr>
                </a:solidFill>
                <a:effectLst/>
                <a:latin typeface="Arial" panose="020B0604020202020204" pitchFamily="34" charset="0"/>
              </a:rPr>
              <a:t>representations.</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bg2">
                  <a:lumMod val="25000"/>
                </a:schemeClr>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lumMod val="95000"/>
                    <a:lumOff val="5000"/>
                  </a:schemeClr>
                </a:solidFill>
                <a:effectLst/>
                <a:latin typeface="Arial" panose="020B0604020202020204" pitchFamily="34" charset="0"/>
              </a:rPr>
              <a:t>Applications and Real-World Use Cases</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bg2">
                  <a:lumMod val="25000"/>
                </a:schemeClr>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bg2">
                    <a:lumMod val="25000"/>
                  </a:schemeClr>
                </a:solidFill>
                <a:effectLst/>
                <a:latin typeface="Arial" panose="020B0604020202020204" pitchFamily="34" charset="0"/>
              </a:rPr>
              <a:t>	Leverage the knowledge graph in intelligent systems, cultural </a:t>
            </a:r>
            <a:r>
              <a:rPr kumimoji="0" lang="en-US" altLang="en-US" sz="1800" b="0" i="0" u="none" strike="noStrike" cap="none" normalizeH="0" baseline="0" dirty="0" err="1" smtClean="0">
                <a:ln>
                  <a:noFill/>
                </a:ln>
                <a:solidFill>
                  <a:schemeClr val="bg2">
                    <a:lumMod val="25000"/>
                  </a:schemeClr>
                </a:solidFill>
                <a:effectLst/>
                <a:latin typeface="Arial" panose="020B0604020202020204" pitchFamily="34" charset="0"/>
              </a:rPr>
              <a:t>preservation,and</a:t>
            </a:r>
            <a:r>
              <a:rPr kumimoji="0" lang="en-US" altLang="en-US" sz="1800" b="0" i="0" u="none" strike="noStrike" cap="none" normalizeH="0" baseline="0" dirty="0" smtClean="0">
                <a:ln>
                  <a:noFill/>
                </a:ln>
                <a:solidFill>
                  <a:schemeClr val="bg2">
                    <a:lumMod val="25000"/>
                  </a:schemeClr>
                </a:solidFill>
                <a:effectLst/>
                <a:latin typeface="Arial" panose="020B0604020202020204" pitchFamily="34" charset="0"/>
              </a:rPr>
              <a:t> 	various </a:t>
            </a:r>
            <a:r>
              <a:rPr kumimoji="0" lang="en-US" altLang="en-US" sz="1800" b="0" i="0" u="none" strike="noStrike" cap="none" normalizeH="0" baseline="0" dirty="0">
                <a:ln>
                  <a:noFill/>
                </a:ln>
                <a:solidFill>
                  <a:schemeClr val="bg2">
                    <a:lumMod val="25000"/>
                  </a:schemeClr>
                </a:solidFill>
                <a:effectLst/>
                <a:latin typeface="Arial" panose="020B0604020202020204" pitchFamily="34" charset="0"/>
              </a:rPr>
              <a:t>industry-specific applications.</a:t>
            </a:r>
          </a:p>
          <a:p>
            <a:pPr algn="just">
              <a:lnSpc>
                <a:spcPct val="150000"/>
              </a:lnSpc>
            </a:pPr>
            <a:endParaRPr lang="en-IN" dirty="0"/>
          </a:p>
        </p:txBody>
      </p:sp>
    </p:spTree>
    <p:extLst>
      <p:ext uri="{BB962C8B-B14F-4D97-AF65-F5344CB8AC3E}">
        <p14:creationId xmlns:p14="http://schemas.microsoft.com/office/powerpoint/2010/main" xmlns="" val="2147501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92B867-D1FF-5342-FDBC-5BC37177ADBC}"/>
              </a:ext>
            </a:extLst>
          </p:cNvPr>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t>References :</a:t>
            </a:r>
            <a:endParaRPr lang="en-IN" dirty="0"/>
          </a:p>
        </p:txBody>
      </p:sp>
      <p:sp>
        <p:nvSpPr>
          <p:cNvPr id="3" name="Content Placeholder 2">
            <a:extLst>
              <a:ext uri="{FF2B5EF4-FFF2-40B4-BE49-F238E27FC236}">
                <a16:creationId xmlns:a16="http://schemas.microsoft.com/office/drawing/2014/main" xmlns="" id="{C08E635F-FC63-4629-8ADB-D37780C98B34}"/>
              </a:ext>
            </a:extLst>
          </p:cNvPr>
          <p:cNvSpPr>
            <a:spLocks noGrp="1"/>
          </p:cNvSpPr>
          <p:nvPr>
            <p:ph idx="1"/>
          </p:nvPr>
        </p:nvSpPr>
        <p:spPr>
          <a:xfrm>
            <a:off x="677334" y="1695797"/>
            <a:ext cx="8596668" cy="4345566"/>
          </a:xfrm>
        </p:spPr>
        <p:txBody>
          <a:bodyPr>
            <a:normAutofit fontScale="85000" lnSpcReduction="20000"/>
          </a:bodyPr>
          <a:lstStyle/>
          <a:p>
            <a:pPr algn="just">
              <a:lnSpc>
                <a:spcPct val="150000"/>
              </a:lnSpc>
            </a:pPr>
            <a:r>
              <a:rPr lang="en-US" b="1" dirty="0" smtClean="0"/>
              <a:t>TransE</a:t>
            </a:r>
            <a:r>
              <a:rPr lang="en-US" dirty="0" smtClean="0"/>
              <a:t>: Bordes, A., et al. "Translating embeddings for modeling multi-relational data." </a:t>
            </a:r>
            <a:r>
              <a:rPr lang="en-US" i="1" dirty="0" smtClean="0"/>
              <a:t>NIPS</a:t>
            </a:r>
            <a:r>
              <a:rPr lang="en-US" dirty="0" smtClean="0"/>
              <a:t>. </a:t>
            </a:r>
            <a:r>
              <a:rPr lang="en-US" dirty="0" smtClean="0"/>
              <a:t>2013.</a:t>
            </a:r>
          </a:p>
          <a:p>
            <a:pPr algn="just">
              <a:lnSpc>
                <a:spcPct val="150000"/>
              </a:lnSpc>
            </a:pPr>
            <a:endParaRPr lang="en-US" dirty="0" smtClean="0"/>
          </a:p>
          <a:p>
            <a:pPr algn="just">
              <a:lnSpc>
                <a:spcPct val="150000"/>
              </a:lnSpc>
            </a:pPr>
            <a:r>
              <a:rPr lang="en-US" b="1" dirty="0" smtClean="0"/>
              <a:t>TransH</a:t>
            </a:r>
            <a:r>
              <a:rPr lang="en-US" dirty="0" smtClean="0"/>
              <a:t>: Wang, Z., et al. "Knowledge graph embedding by translating on hyperplanes." </a:t>
            </a:r>
            <a:r>
              <a:rPr lang="en-US" i="1" dirty="0" smtClean="0"/>
              <a:t>AAAI</a:t>
            </a:r>
            <a:r>
              <a:rPr lang="en-US" dirty="0" smtClean="0"/>
              <a:t>. 2014</a:t>
            </a:r>
            <a:r>
              <a:rPr lang="en-US" dirty="0" smtClean="0"/>
              <a:t>.</a:t>
            </a:r>
          </a:p>
          <a:p>
            <a:pPr algn="just">
              <a:lnSpc>
                <a:spcPct val="150000"/>
              </a:lnSpc>
            </a:pPr>
            <a:endParaRPr lang="en-US" dirty="0" smtClean="0"/>
          </a:p>
          <a:p>
            <a:pPr algn="just">
              <a:lnSpc>
                <a:spcPct val="150000"/>
              </a:lnSpc>
            </a:pPr>
            <a:r>
              <a:rPr lang="en-US" b="1" dirty="0" smtClean="0"/>
              <a:t>Graph Neural Networks (GNNs)</a:t>
            </a:r>
            <a:r>
              <a:rPr lang="en-US" dirty="0" smtClean="0"/>
              <a:t>: Scarselli, F., et al. "The graph neural network model." </a:t>
            </a:r>
            <a:r>
              <a:rPr lang="en-US" i="1" dirty="0" smtClean="0"/>
              <a:t>IEEE Transactions on Neural Networks</a:t>
            </a:r>
            <a:r>
              <a:rPr lang="en-US" dirty="0" smtClean="0"/>
              <a:t>. 2009</a:t>
            </a:r>
            <a:r>
              <a:rPr lang="en-US" dirty="0" smtClean="0"/>
              <a:t>.</a:t>
            </a:r>
          </a:p>
          <a:p>
            <a:pPr algn="just">
              <a:lnSpc>
                <a:spcPct val="150000"/>
              </a:lnSpc>
            </a:pPr>
            <a:endParaRPr lang="en-US" dirty="0" smtClean="0"/>
          </a:p>
          <a:p>
            <a:pPr algn="just">
              <a:lnSpc>
                <a:spcPct val="150000"/>
              </a:lnSpc>
            </a:pPr>
            <a:r>
              <a:rPr lang="en-US" b="1" dirty="0" smtClean="0"/>
              <a:t>Graph </a:t>
            </a:r>
            <a:r>
              <a:rPr lang="en-US" b="1" dirty="0" smtClean="0"/>
              <a:t>Convolutional Networks (GCNs)</a:t>
            </a:r>
            <a:r>
              <a:rPr lang="en-US" dirty="0" smtClean="0"/>
              <a:t>: Kipf, T. N., &amp; Welling, M. "Semi-supervised classification with graph convolutional networks." </a:t>
            </a:r>
            <a:r>
              <a:rPr lang="en-US" i="1" dirty="0" smtClean="0"/>
              <a:t>ICLR</a:t>
            </a:r>
            <a:r>
              <a:rPr lang="en-US" dirty="0" smtClean="0"/>
              <a:t>. 2017.</a:t>
            </a:r>
            <a:endParaRPr lang="en-US" dirty="0" smtClean="0"/>
          </a:p>
          <a:p>
            <a:pPr algn="just">
              <a:lnSpc>
                <a:spcPct val="150000"/>
              </a:lnSpc>
            </a:pPr>
            <a:endParaRPr lang="en-IN" dirty="0"/>
          </a:p>
        </p:txBody>
      </p:sp>
    </p:spTree>
    <p:extLst>
      <p:ext uri="{BB962C8B-B14F-4D97-AF65-F5344CB8AC3E}">
        <p14:creationId xmlns:p14="http://schemas.microsoft.com/office/powerpoint/2010/main" xmlns="" val="2105986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D632A4-7AE2-C4AA-1596-6658DA0F8D66}"/>
              </a:ext>
            </a:extLst>
          </p:cNvPr>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xmlns="" id="{343F7A8E-07DD-2F7D-4269-40B9A7B1FA7E}"/>
              </a:ext>
            </a:extLst>
          </p:cNvPr>
          <p:cNvSpPr>
            <a:spLocks noGrp="1"/>
          </p:cNvSpPr>
          <p:nvPr>
            <p:ph idx="1"/>
          </p:nvPr>
        </p:nvSpPr>
        <p:spPr/>
        <p:txBody>
          <a:bodyPr/>
          <a:lstStyle/>
          <a:p>
            <a:pPr marL="0" indent="0" algn="just">
              <a:lnSpc>
                <a:spcPct val="150000"/>
              </a:lnSpc>
              <a:buNone/>
            </a:pPr>
            <a:r>
              <a:rPr lang="en-US" dirty="0">
                <a:solidFill>
                  <a:schemeClr val="bg2">
                    <a:lumMod val="25000"/>
                  </a:schemeClr>
                </a:solidFill>
                <a:effectLst/>
                <a:latin typeface="+mj-lt"/>
                <a:ea typeface="SimSun" panose="02010600030101010101" pitchFamily="2" charset="-122"/>
              </a:rPr>
              <a:t>Natural Language Processing (NLP) is a rapidly growing field of artificial intelligence that focuses on the interaction between computers and human languages. It encompasses a wide range of applications, from machine translation and sentiment analysis to information extraction and conversational agents. However, much of the existing NLP research and development has been concentrated on widely spoken languages, such as English, leaving a gap in resources and tools for less commonly studied languages.</a:t>
            </a:r>
            <a:endParaRPr lang="en-IN" dirty="0">
              <a:solidFill>
                <a:schemeClr val="bg2">
                  <a:lumMod val="25000"/>
                </a:schemeClr>
              </a:solidFill>
              <a:effectLst/>
              <a:latin typeface="+mj-lt"/>
              <a:ea typeface="SimSun" panose="02010600030101010101" pitchFamily="2" charset="-122"/>
            </a:endParaRPr>
          </a:p>
          <a:p>
            <a:pPr marL="0" indent="0" algn="just">
              <a:lnSpc>
                <a:spcPct val="150000"/>
              </a:lnSpc>
              <a:buNone/>
            </a:pPr>
            <a:endParaRPr lang="en-IN" dirty="0"/>
          </a:p>
        </p:txBody>
      </p:sp>
    </p:spTree>
    <p:extLst>
      <p:ext uri="{BB962C8B-B14F-4D97-AF65-F5344CB8AC3E}">
        <p14:creationId xmlns:p14="http://schemas.microsoft.com/office/powerpoint/2010/main" xmlns="" val="29970434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C503FF-90AB-20B3-BF5F-0503D2D32C7F}"/>
              </a:ext>
            </a:extLst>
          </p:cNvPr>
          <p:cNvSpPr>
            <a:spLocks noGrp="1"/>
          </p:cNvSpPr>
          <p:nvPr>
            <p:ph type="title"/>
          </p:nvPr>
        </p:nvSpPr>
        <p:spPr>
          <a:xfrm>
            <a:off x="1324448" y="2768600"/>
            <a:ext cx="8596668" cy="1320800"/>
          </a:xfrm>
          <a:ln>
            <a:noFill/>
          </a:ln>
          <a:effectLst>
            <a:glow rad="228600">
              <a:schemeClr val="accent2">
                <a:satMod val="175000"/>
                <a:alpha val="40000"/>
              </a:schemeClr>
            </a:glow>
            <a:outerShdw blurRad="190500" dist="228600" dir="2700000" algn="ctr">
              <a:srgbClr val="000000">
                <a:alpha val="30000"/>
              </a:srgbClr>
            </a:outerShdw>
          </a:effectLst>
          <a:scene3d>
            <a:camera prst="perspectiveFront"/>
            <a:lightRig rig="glow" dir="t">
              <a:rot lat="0" lon="0" rev="4800000"/>
            </a:lightRig>
          </a:scene3d>
          <a:sp3d prstMaterial="matte">
            <a:bevelT w="127000" h="63500"/>
          </a:sp3d>
        </p:spPr>
        <p:txBody>
          <a:bodyPr>
            <a:normAutofit/>
          </a:bodyPr>
          <a:lstStyle/>
          <a:p>
            <a:pPr algn="ctr"/>
            <a:r>
              <a:rPr lang="en-US" sz="4400" dirty="0">
                <a:solidFill>
                  <a:schemeClr val="accent2">
                    <a:lumMod val="50000"/>
                  </a:schemeClr>
                </a:solidFill>
              </a:rPr>
              <a:t>THANK  YOU</a:t>
            </a:r>
            <a:endParaRPr lang="en-IN" sz="4400" dirty="0">
              <a:solidFill>
                <a:schemeClr val="accent2">
                  <a:lumMod val="50000"/>
                </a:schemeClr>
              </a:solidFill>
            </a:endParaRPr>
          </a:p>
        </p:txBody>
      </p:sp>
    </p:spTree>
    <p:extLst>
      <p:ext uri="{BB962C8B-B14F-4D97-AF65-F5344CB8AC3E}">
        <p14:creationId xmlns:p14="http://schemas.microsoft.com/office/powerpoint/2010/main" xmlns="" val="313468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1822" y="216131"/>
            <a:ext cx="8596668" cy="1147156"/>
          </a:xfrm>
        </p:spPr>
        <p:txBody>
          <a:bodyPr/>
          <a:lstStyle/>
          <a:p>
            <a:pPr algn="just">
              <a:lnSpc>
                <a:spcPct val="150000"/>
              </a:lnSpc>
            </a:pPr>
            <a:r>
              <a:rPr lang="en-IN" dirty="0" smtClean="0"/>
              <a:t>Motivation for the work</a:t>
            </a:r>
            <a:endParaRPr lang="en-US" dirty="0"/>
          </a:p>
        </p:txBody>
      </p:sp>
      <p:sp>
        <p:nvSpPr>
          <p:cNvPr id="3" name="Content Placeholder 2">
            <a:extLst>
              <a:ext uri="{FF2B5EF4-FFF2-40B4-BE49-F238E27FC236}">
                <a16:creationId xmlns:a16="http://schemas.microsoft.com/office/drawing/2014/main" xmlns="" id="{A77B3B2E-54E7-E5CB-16D0-6F0D92F18640}"/>
              </a:ext>
            </a:extLst>
          </p:cNvPr>
          <p:cNvSpPr>
            <a:spLocks noGrp="1"/>
          </p:cNvSpPr>
          <p:nvPr>
            <p:ph idx="4294967295"/>
          </p:nvPr>
        </p:nvSpPr>
        <p:spPr>
          <a:xfrm>
            <a:off x="349135" y="955993"/>
            <a:ext cx="8596313" cy="5268912"/>
          </a:xfrm>
        </p:spPr>
        <p:txBody>
          <a:bodyPr>
            <a:normAutofit/>
          </a:bodyPr>
          <a:lstStyle/>
          <a:p>
            <a:pPr algn="just">
              <a:lnSpc>
                <a:spcPct val="150000"/>
              </a:lnSpc>
            </a:pPr>
            <a:endParaRPr lang="en-US" sz="2000" dirty="0">
              <a:solidFill>
                <a:schemeClr val="bg2">
                  <a:lumMod val="25000"/>
                </a:schemeClr>
              </a:solidFill>
              <a:ea typeface="Calibri" panose="020F0502020204030204" pitchFamily="34" charset="0"/>
              <a:cs typeface="Tahoma" panose="020B0604030504040204" pitchFamily="34" charset="0"/>
            </a:endParaRPr>
          </a:p>
          <a:p>
            <a:pPr algn="just">
              <a:lnSpc>
                <a:spcPct val="150000"/>
              </a:lnSpc>
            </a:pPr>
            <a:r>
              <a:rPr lang="en-US" dirty="0">
                <a:solidFill>
                  <a:schemeClr val="bg2">
                    <a:lumMod val="25000"/>
                  </a:schemeClr>
                </a:solidFill>
                <a:ea typeface="Calibri" panose="020F0502020204030204" pitchFamily="34" charset="0"/>
                <a:cs typeface="Tahoma" panose="020B0604030504040204" pitchFamily="34" charset="0"/>
              </a:rPr>
              <a:t>Now we are</a:t>
            </a:r>
            <a:r>
              <a:rPr lang="en-US" dirty="0">
                <a:solidFill>
                  <a:schemeClr val="bg2">
                    <a:lumMod val="25000"/>
                  </a:schemeClr>
                </a:solidFill>
                <a:effectLst/>
                <a:ea typeface="Calibri" panose="020F0502020204030204" pitchFamily="34" charset="0"/>
                <a:cs typeface="Tahoma" panose="020B0604030504040204" pitchFamily="34" charset="0"/>
              </a:rPr>
              <a:t>  focusing on Telugu, a Dravidian language spoken by millions of people in the Indian states of Andhra Pradesh and Telangana. </a:t>
            </a:r>
          </a:p>
          <a:p>
            <a:pPr algn="just">
              <a:lnSpc>
                <a:spcPct val="150000"/>
              </a:lnSpc>
            </a:pPr>
            <a:endParaRPr lang="en-US" dirty="0">
              <a:solidFill>
                <a:schemeClr val="bg2">
                  <a:lumMod val="25000"/>
                </a:schemeClr>
              </a:solidFill>
              <a:ea typeface="Calibri" panose="020F0502020204030204" pitchFamily="34" charset="0"/>
              <a:cs typeface="Tahoma" panose="020B0604030504040204" pitchFamily="34" charset="0"/>
            </a:endParaRPr>
          </a:p>
          <a:p>
            <a:pPr algn="just">
              <a:lnSpc>
                <a:spcPct val="150000"/>
              </a:lnSpc>
            </a:pPr>
            <a:r>
              <a:rPr lang="en-US" dirty="0">
                <a:solidFill>
                  <a:schemeClr val="bg2">
                    <a:lumMod val="25000"/>
                  </a:schemeClr>
                </a:solidFill>
                <a:ea typeface="Calibri" panose="020F0502020204030204" pitchFamily="34" charset="0"/>
                <a:cs typeface="Tahoma" panose="020B0604030504040204" pitchFamily="34" charset="0"/>
              </a:rPr>
              <a:t>For the telugu language we  extract the triplets and by using these triplets we construct a knowledge graph.</a:t>
            </a:r>
          </a:p>
          <a:p>
            <a:pPr algn="just">
              <a:lnSpc>
                <a:spcPct val="150000"/>
              </a:lnSpc>
            </a:pPr>
            <a:endParaRPr lang="en-US" dirty="0">
              <a:solidFill>
                <a:schemeClr val="bg2">
                  <a:lumMod val="25000"/>
                </a:schemeClr>
              </a:solidFill>
              <a:ea typeface="Calibri" panose="020F0502020204030204" pitchFamily="34" charset="0"/>
              <a:cs typeface="Tahoma" panose="020B0604030504040204" pitchFamily="34" charset="0"/>
            </a:endParaRPr>
          </a:p>
          <a:p>
            <a:pPr algn="just">
              <a:lnSpc>
                <a:spcPct val="150000"/>
              </a:lnSpc>
            </a:pPr>
            <a:r>
              <a:rPr lang="en-US" dirty="0">
                <a:solidFill>
                  <a:schemeClr val="bg2">
                    <a:lumMod val="25000"/>
                  </a:schemeClr>
                </a:solidFill>
                <a:ea typeface="Calibri" panose="020F0502020204030204" pitchFamily="34" charset="0"/>
                <a:cs typeface="Tahoma" panose="020B0604030504040204" pitchFamily="34" charset="0"/>
              </a:rPr>
              <a:t> By this knowledge graph  we can enable</a:t>
            </a:r>
            <a:r>
              <a:rPr lang="en-US" dirty="0">
                <a:solidFill>
                  <a:schemeClr val="bg2">
                    <a:lumMod val="25000"/>
                  </a:schemeClr>
                </a:solidFill>
              </a:rPr>
              <a:t> more accurate and relevant search results by understanding the context and relationships between entities in Telugu text.</a:t>
            </a:r>
            <a:endParaRPr lang="en-US" dirty="0">
              <a:solidFill>
                <a:schemeClr val="bg2">
                  <a:lumMod val="25000"/>
                </a:schemeClr>
              </a:solidFill>
              <a:ea typeface="Calibri" panose="020F0502020204030204" pitchFamily="34" charset="0"/>
              <a:cs typeface="Tahoma" panose="020B0604030504040204" pitchFamily="34" charset="0"/>
            </a:endParaRPr>
          </a:p>
          <a:p>
            <a:pPr algn="just">
              <a:lnSpc>
                <a:spcPct val="150000"/>
              </a:lnSpc>
            </a:pPr>
            <a:endParaRPr lang="en-IN" sz="2000" dirty="0">
              <a:solidFill>
                <a:schemeClr val="bg2">
                  <a:lumMod val="25000"/>
                </a:schemeClr>
              </a:solidFill>
            </a:endParaRPr>
          </a:p>
        </p:txBody>
      </p:sp>
    </p:spTree>
    <p:extLst>
      <p:ext uri="{BB962C8B-B14F-4D97-AF65-F5344CB8AC3E}">
        <p14:creationId xmlns:p14="http://schemas.microsoft.com/office/powerpoint/2010/main" xmlns="" val="2957910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6388" y="351905"/>
            <a:ext cx="8596668" cy="1320800"/>
          </a:xfrm>
        </p:spPr>
        <p:txBody>
          <a:bodyPr/>
          <a:lstStyle/>
          <a:p>
            <a:pPr algn="just">
              <a:lnSpc>
                <a:spcPct val="150000"/>
              </a:lnSpc>
            </a:pPr>
            <a:r>
              <a:rPr lang="en-US" dirty="0" smtClean="0"/>
              <a:t>Real World Applications </a:t>
            </a:r>
            <a:endParaRPr lang="en-US" dirty="0"/>
          </a:p>
        </p:txBody>
      </p:sp>
      <p:sp>
        <p:nvSpPr>
          <p:cNvPr id="3" name="Content Placeholder 2">
            <a:extLst>
              <a:ext uri="{FF2B5EF4-FFF2-40B4-BE49-F238E27FC236}">
                <a16:creationId xmlns:a16="http://schemas.microsoft.com/office/drawing/2014/main" xmlns="" id="{6079380F-E353-92B5-F512-8FE580B1DA0B}"/>
              </a:ext>
            </a:extLst>
          </p:cNvPr>
          <p:cNvSpPr>
            <a:spLocks noGrp="1"/>
          </p:cNvSpPr>
          <p:nvPr>
            <p:ph idx="4294967295"/>
          </p:nvPr>
        </p:nvSpPr>
        <p:spPr>
          <a:xfrm>
            <a:off x="349134" y="1431752"/>
            <a:ext cx="8596313" cy="3881438"/>
          </a:xfrm>
        </p:spPr>
        <p:txBody>
          <a:bodyPr>
            <a:normAutofit lnSpcReduction="10000"/>
          </a:bodyPr>
          <a:lstStyle/>
          <a:p>
            <a:pPr algn="just">
              <a:lnSpc>
                <a:spcPct val="150000"/>
              </a:lnSpc>
              <a:buNone/>
            </a:pPr>
            <a:endParaRPr lang="en-US" dirty="0">
              <a:solidFill>
                <a:schemeClr val="bg2">
                  <a:lumMod val="25000"/>
                </a:schemeClr>
              </a:solidFill>
            </a:endParaRPr>
          </a:p>
          <a:p>
            <a:pPr algn="just">
              <a:lnSpc>
                <a:spcPct val="150000"/>
              </a:lnSpc>
            </a:pPr>
            <a:r>
              <a:rPr lang="en-US" dirty="0">
                <a:solidFill>
                  <a:schemeClr val="bg2">
                    <a:lumMod val="25000"/>
                  </a:schemeClr>
                </a:solidFill>
              </a:rPr>
              <a:t>A knowledge graph is a network of real-world entities (nodes) and their interrelations (edges).</a:t>
            </a:r>
          </a:p>
          <a:p>
            <a:pPr algn="just">
              <a:lnSpc>
                <a:spcPct val="150000"/>
              </a:lnSpc>
            </a:pPr>
            <a:endParaRPr lang="en-US" dirty="0">
              <a:solidFill>
                <a:schemeClr val="bg2">
                  <a:lumMod val="25000"/>
                </a:schemeClr>
              </a:solidFill>
            </a:endParaRPr>
          </a:p>
          <a:p>
            <a:pPr algn="just">
              <a:lnSpc>
                <a:spcPct val="150000"/>
              </a:lnSpc>
            </a:pPr>
            <a:r>
              <a:rPr lang="en-US" dirty="0">
                <a:solidFill>
                  <a:schemeClr val="bg2">
                    <a:lumMod val="25000"/>
                  </a:schemeClr>
                </a:solidFill>
              </a:rPr>
              <a:t>Importance:</a:t>
            </a:r>
          </a:p>
          <a:p>
            <a:pPr marL="0" indent="0" algn="just">
              <a:lnSpc>
                <a:spcPct val="150000"/>
              </a:lnSpc>
              <a:buNone/>
            </a:pPr>
            <a:r>
              <a:rPr lang="en-US" dirty="0">
                <a:solidFill>
                  <a:schemeClr val="bg2">
                    <a:lumMod val="25000"/>
                  </a:schemeClr>
                </a:solidFill>
              </a:rPr>
              <a:t>  	Used in various applications like search engines, recommendation         	systems, and AI.</a:t>
            </a:r>
          </a:p>
          <a:p>
            <a:pPr marL="0" indent="0" algn="just">
              <a:lnSpc>
                <a:spcPct val="150000"/>
              </a:lnSpc>
              <a:buNone/>
            </a:pPr>
            <a:r>
              <a:rPr lang="en-US" dirty="0">
                <a:solidFill>
                  <a:schemeClr val="bg2">
                    <a:lumMod val="25000"/>
                  </a:schemeClr>
                </a:solidFill>
              </a:rPr>
              <a:t>			Ex : Google Knowledge Graph, DBpedia, Wikidata.</a:t>
            </a:r>
            <a:endParaRPr lang="en-IN" dirty="0">
              <a:solidFill>
                <a:schemeClr val="bg2">
                  <a:lumMod val="25000"/>
                </a:schemeClr>
              </a:solidFill>
            </a:endParaRPr>
          </a:p>
        </p:txBody>
      </p:sp>
    </p:spTree>
    <p:extLst>
      <p:ext uri="{BB962C8B-B14F-4D97-AF65-F5344CB8AC3E}">
        <p14:creationId xmlns:p14="http://schemas.microsoft.com/office/powerpoint/2010/main" xmlns="" val="3100978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814DCF3-DAB0-364D-245D-5D84B5192B44}"/>
              </a:ext>
            </a:extLst>
          </p:cNvPr>
          <p:cNvPicPr>
            <a:picLocks noGrp="1" noChangeAspect="1"/>
          </p:cNvPicPr>
          <p:nvPr>
            <p:ph idx="1"/>
          </p:nvPr>
        </p:nvPicPr>
        <p:blipFill>
          <a:blip r:embed="rId2"/>
          <a:stretch>
            <a:fillRect/>
          </a:stretch>
        </p:blipFill>
        <p:spPr>
          <a:xfrm>
            <a:off x="2119926" y="3315285"/>
            <a:ext cx="5054597" cy="2074986"/>
          </a:xfrm>
        </p:spPr>
      </p:pic>
      <p:sp>
        <p:nvSpPr>
          <p:cNvPr id="6" name="Rectangle 5">
            <a:extLst>
              <a:ext uri="{FF2B5EF4-FFF2-40B4-BE49-F238E27FC236}">
                <a16:creationId xmlns:a16="http://schemas.microsoft.com/office/drawing/2014/main" xmlns="" id="{CAFC1DD9-178F-D67C-656D-999E18373ADD}"/>
              </a:ext>
            </a:extLst>
          </p:cNvPr>
          <p:cNvSpPr/>
          <p:nvPr/>
        </p:nvSpPr>
        <p:spPr>
          <a:xfrm>
            <a:off x="580166" y="792480"/>
            <a:ext cx="9115867" cy="20749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vert="horz" rtlCol="0" anchor="t"/>
          <a:lstStyle/>
          <a:p>
            <a:pPr algn="just">
              <a:lnSpc>
                <a:spcPct val="150000"/>
              </a:lnSpc>
            </a:pPr>
            <a:r>
              <a:rPr lang="en-US" sz="2200" dirty="0">
                <a:solidFill>
                  <a:schemeClr val="bg2">
                    <a:lumMod val="25000"/>
                  </a:schemeClr>
                </a:solidFill>
              </a:rPr>
              <a:t>Knowledge graphs are collection of actual triplets in which each triplet (subject (s),relation (r),object (o)) represents a relation (r) between subject_entity(s) and object entity(o). </a:t>
            </a:r>
            <a:endParaRPr lang="en-IN" sz="2200" dirty="0">
              <a:solidFill>
                <a:schemeClr val="bg2">
                  <a:lumMod val="25000"/>
                </a:schemeClr>
              </a:solidFill>
            </a:endParaRPr>
          </a:p>
        </p:txBody>
      </p:sp>
    </p:spTree>
    <p:extLst>
      <p:ext uri="{BB962C8B-B14F-4D97-AF65-F5344CB8AC3E}">
        <p14:creationId xmlns:p14="http://schemas.microsoft.com/office/powerpoint/2010/main" xmlns="" val="2050654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021" y="243840"/>
            <a:ext cx="8596668" cy="1320800"/>
          </a:xfrm>
        </p:spPr>
        <p:txBody>
          <a:bodyPr/>
          <a:lstStyle/>
          <a:p>
            <a:r>
              <a:rPr lang="en-US" dirty="0" smtClean="0"/>
              <a:t>Related Works :</a:t>
            </a:r>
            <a:endParaRPr lang="en-US" dirty="0"/>
          </a:p>
        </p:txBody>
      </p:sp>
      <p:sp>
        <p:nvSpPr>
          <p:cNvPr id="3" name="Content Placeholder 2"/>
          <p:cNvSpPr>
            <a:spLocks noGrp="1"/>
          </p:cNvSpPr>
          <p:nvPr>
            <p:ph idx="1"/>
          </p:nvPr>
        </p:nvSpPr>
        <p:spPr>
          <a:xfrm>
            <a:off x="677335" y="797301"/>
            <a:ext cx="8596668" cy="5129673"/>
          </a:xfrm>
        </p:spPr>
        <p:txBody>
          <a:bodyPr>
            <a:noAutofit/>
          </a:bodyPr>
          <a:lstStyle/>
          <a:p>
            <a:pPr>
              <a:lnSpc>
                <a:spcPct val="150000"/>
              </a:lnSpc>
            </a:pPr>
            <a:endParaRPr lang="en-US" sz="1400" dirty="0" smtClean="0"/>
          </a:p>
          <a:p>
            <a:pPr>
              <a:lnSpc>
                <a:spcPct val="150000"/>
              </a:lnSpc>
            </a:pPr>
            <a:r>
              <a:rPr lang="en-US" sz="1400" b="1" dirty="0" smtClean="0"/>
              <a:t>TransE</a:t>
            </a:r>
            <a:r>
              <a:rPr lang="en-US" sz="1400" b="1" dirty="0" smtClean="0"/>
              <a:t>:</a:t>
            </a:r>
            <a:r>
              <a:rPr lang="en-US" sz="1400" dirty="0" smtClean="0"/>
              <a:t/>
            </a:r>
            <a:br>
              <a:rPr lang="en-US" sz="1400" dirty="0" smtClean="0"/>
            </a:br>
            <a:r>
              <a:rPr lang="en-US" sz="1400" dirty="0" smtClean="0"/>
              <a:t/>
            </a:r>
            <a:br>
              <a:rPr lang="en-US" sz="1400" dirty="0" smtClean="0"/>
            </a:br>
            <a:r>
              <a:rPr lang="en-US" sz="1400" dirty="0" smtClean="0"/>
              <a:t>"Translating Embeddings for Modeling Multi-relational Data" by Bordes et al., 2013.</a:t>
            </a:r>
            <a:br>
              <a:rPr lang="en-US" sz="1400" dirty="0" smtClean="0"/>
            </a:br>
            <a:r>
              <a:rPr lang="en-US" sz="1400" dirty="0" smtClean="0"/>
              <a:t>This seminal work introduced TransE, a model that represents entities and relations as translations in a continuous vector space, aiming to capture the semantics of relationships in knowledge graphs</a:t>
            </a:r>
            <a:r>
              <a:rPr lang="en-US" sz="1400" dirty="0" smtClean="0"/>
              <a:t>.</a:t>
            </a:r>
          </a:p>
          <a:p>
            <a:pPr>
              <a:lnSpc>
                <a:spcPct val="150000"/>
              </a:lnSpc>
            </a:pPr>
            <a:endParaRPr lang="en-US" sz="1400" dirty="0" smtClean="0"/>
          </a:p>
          <a:p>
            <a:pPr>
              <a:lnSpc>
                <a:spcPct val="150000"/>
              </a:lnSpc>
            </a:pPr>
            <a:r>
              <a:rPr lang="en-US" sz="1400" b="1" dirty="0" smtClean="0"/>
              <a:t>TransR</a:t>
            </a:r>
            <a:r>
              <a:rPr lang="en-US" sz="1400" b="1" dirty="0" smtClean="0"/>
              <a:t>:</a:t>
            </a:r>
            <a:r>
              <a:rPr lang="en-US" sz="1400" dirty="0" smtClean="0"/>
              <a:t/>
            </a:r>
            <a:br>
              <a:rPr lang="en-US" sz="1400" dirty="0" smtClean="0"/>
            </a:br>
            <a:r>
              <a:rPr lang="en-US" sz="1400" dirty="0" smtClean="0"/>
              <a:t/>
            </a:r>
            <a:br>
              <a:rPr lang="en-US" sz="1400" dirty="0" smtClean="0"/>
            </a:br>
            <a:r>
              <a:rPr lang="en-US" sz="1400" dirty="0" smtClean="0"/>
              <a:t>"Learning Entity and Relation Embeddings for Knowledge Graph Completion" by Lin et al., 2015.</a:t>
            </a:r>
            <a:br>
              <a:rPr lang="en-US" sz="1400" dirty="0" smtClean="0"/>
            </a:br>
            <a:r>
              <a:rPr lang="en-US" sz="1400" dirty="0" smtClean="0"/>
              <a:t>TransR extends TransE by modeling relations as translations from entity-specific spaces to relation-specific spaces, addressing the limitations of TransE in handling complex relations</a:t>
            </a:r>
            <a:r>
              <a:rPr lang="en-US" sz="1400" dirty="0" smtClean="0"/>
              <a:t>.</a:t>
            </a:r>
            <a:r>
              <a:rPr lang="en-US" sz="1400" dirty="0" smtClean="0"/>
              <a:t/>
            </a:r>
            <a:br>
              <a:rPr lang="en-US" sz="1400" dirty="0" smtClean="0"/>
            </a:br>
            <a:endParaRPr lang="en-US" sz="14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021" y="274320"/>
            <a:ext cx="8596668" cy="5592475"/>
          </a:xfrm>
        </p:spPr>
        <p:txBody>
          <a:bodyPr>
            <a:normAutofit fontScale="70000" lnSpcReduction="20000"/>
          </a:bodyPr>
          <a:lstStyle/>
          <a:p>
            <a:pPr>
              <a:lnSpc>
                <a:spcPct val="160000"/>
              </a:lnSpc>
              <a:buNone/>
            </a:pPr>
            <a:r>
              <a:rPr lang="en-US" sz="2900" b="1" dirty="0" smtClean="0"/>
              <a:t>Subgraph Localization</a:t>
            </a:r>
            <a:r>
              <a:rPr lang="en-US" dirty="0" smtClean="0"/>
              <a:t/>
            </a:r>
            <a:br>
              <a:rPr lang="en-US" dirty="0" smtClean="0"/>
            </a:br>
            <a:endParaRPr lang="en-US" dirty="0" smtClean="0"/>
          </a:p>
          <a:p>
            <a:pPr>
              <a:lnSpc>
                <a:spcPct val="170000"/>
              </a:lnSpc>
            </a:pPr>
            <a:r>
              <a:rPr lang="en-US" sz="2200" b="1" dirty="0" smtClean="0"/>
              <a:t>Random </a:t>
            </a:r>
            <a:r>
              <a:rPr lang="en-US" sz="2200" b="1" dirty="0" smtClean="0"/>
              <a:t>Walks and Graph Mining:</a:t>
            </a:r>
            <a:r>
              <a:rPr lang="en-US" sz="2200" dirty="0" smtClean="0"/>
              <a:t/>
            </a:r>
            <a:br>
              <a:rPr lang="en-US" sz="2200" dirty="0" smtClean="0"/>
            </a:br>
            <a:r>
              <a:rPr lang="en-US" sz="2200" dirty="0" smtClean="0"/>
              <a:t/>
            </a:r>
            <a:br>
              <a:rPr lang="en-US" sz="2200" dirty="0" smtClean="0"/>
            </a:br>
            <a:r>
              <a:rPr lang="en-US" sz="2200" dirty="0" smtClean="0"/>
              <a:t>Techniques involving random walks and graph mining have been employed for discovering and localizing meaningful substructures within large graphs, including knowledge graphs. These methods often leverage node and edge attributes along with structural information</a:t>
            </a:r>
            <a:r>
              <a:rPr lang="en-US" sz="2200" dirty="0" smtClean="0"/>
              <a:t>.</a:t>
            </a:r>
          </a:p>
          <a:p>
            <a:pPr>
              <a:lnSpc>
                <a:spcPct val="170000"/>
              </a:lnSpc>
            </a:pPr>
            <a:endParaRPr lang="en-US" sz="2200" dirty="0" smtClean="0"/>
          </a:p>
          <a:p>
            <a:pPr>
              <a:lnSpc>
                <a:spcPct val="170000"/>
              </a:lnSpc>
            </a:pPr>
            <a:r>
              <a:rPr lang="en-US" sz="2200" b="1" dirty="0" smtClean="0"/>
              <a:t>Clustering </a:t>
            </a:r>
            <a:r>
              <a:rPr lang="en-US" sz="2200" b="1" dirty="0" smtClean="0"/>
              <a:t>and Pattern Mining:</a:t>
            </a:r>
            <a:r>
              <a:rPr lang="en-US" sz="2200" dirty="0" smtClean="0"/>
              <a:t/>
            </a:r>
            <a:br>
              <a:rPr lang="en-US" sz="2200" dirty="0" smtClean="0"/>
            </a:br>
            <a:r>
              <a:rPr lang="en-US" sz="2200" dirty="0" smtClean="0"/>
              <a:t/>
            </a:r>
            <a:br>
              <a:rPr lang="en-US" sz="2200" dirty="0" smtClean="0"/>
            </a:br>
            <a:r>
              <a:rPr lang="en-US" sz="2200" dirty="0" smtClean="0"/>
              <a:t>Various clustering algorithms and pattern mining techniques have been adapted to identify and localize specific subgraphs </a:t>
            </a:r>
            <a:r>
              <a:rPr lang="en-US" sz="2200" dirty="0" smtClean="0"/>
              <a:t> or </a:t>
            </a:r>
            <a:r>
              <a:rPr lang="en-US" sz="2200" dirty="0" smtClean="0"/>
              <a:t>patterns within knowledge graphs. These approaches often aim to extract coherent subsets of entities and relations that exhibit certain semantic or structural properties.</a:t>
            </a:r>
          </a:p>
          <a:p>
            <a:pPr>
              <a:lnSpc>
                <a:spcPct val="160000"/>
              </a:lnSpc>
            </a:pPr>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492</TotalTime>
  <Words>721</Words>
  <Application>Microsoft Office PowerPoint</Application>
  <PresentationFormat>Custom</PresentationFormat>
  <Paragraphs>232</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Facet</vt:lpstr>
      <vt:lpstr>KNOWLEDGE GRAPH EMBEDDING                     - SUBGRAPH LOCALIZATION </vt:lpstr>
      <vt:lpstr>TABLE OF CONTENTS</vt:lpstr>
      <vt:lpstr>Abstract :</vt:lpstr>
      <vt:lpstr>Introduction</vt:lpstr>
      <vt:lpstr>Motivation for the work</vt:lpstr>
      <vt:lpstr>Real World Applications </vt:lpstr>
      <vt:lpstr>Slide 7</vt:lpstr>
      <vt:lpstr>Related Works :</vt:lpstr>
      <vt:lpstr>Slide 9</vt:lpstr>
      <vt:lpstr>Research Gaps :</vt:lpstr>
      <vt:lpstr>Experimental setup :</vt:lpstr>
      <vt:lpstr>Slide 12</vt:lpstr>
      <vt:lpstr>Slide 13</vt:lpstr>
      <vt:lpstr>Slide 14</vt:lpstr>
      <vt:lpstr>Slide 15</vt:lpstr>
      <vt:lpstr>Proposed Method  :            Flow chart </vt:lpstr>
      <vt:lpstr>Slide 17</vt:lpstr>
      <vt:lpstr>Slide 18</vt:lpstr>
      <vt:lpstr>Algorithm :</vt:lpstr>
      <vt:lpstr>Slide 20</vt:lpstr>
      <vt:lpstr>Slide 21</vt:lpstr>
      <vt:lpstr>Slide 22</vt:lpstr>
      <vt:lpstr>Slide 23</vt:lpstr>
      <vt:lpstr>Slide 24</vt:lpstr>
      <vt:lpstr>Output :                    Knowledge Graph Representation</vt:lpstr>
      <vt:lpstr>Slide 26</vt:lpstr>
      <vt:lpstr>Output :       Blue    --&gt; old nodes       Green --&gt; New node       </vt:lpstr>
      <vt:lpstr>Slide 28</vt:lpstr>
      <vt:lpstr>Slide 29</vt:lpstr>
      <vt:lpstr>Slide 30</vt:lpstr>
      <vt:lpstr>Output :</vt:lpstr>
      <vt:lpstr>Slide 32</vt:lpstr>
      <vt:lpstr>Slide 33</vt:lpstr>
      <vt:lpstr>Slide 34</vt:lpstr>
      <vt:lpstr>Slide 35</vt:lpstr>
      <vt:lpstr>Conclusion :</vt:lpstr>
      <vt:lpstr>Future Scope :</vt:lpstr>
      <vt:lpstr>Slide 38</vt:lpstr>
      <vt:lpstr>References :</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GRAPH EMBEDDING                     - SUBGRAPH LOCALIZATION </dc:title>
  <dc:creator>Sai Nersu</dc:creator>
  <cp:lastModifiedBy>HP</cp:lastModifiedBy>
  <cp:revision>67</cp:revision>
  <dcterms:created xsi:type="dcterms:W3CDTF">2024-06-20T08:58:44Z</dcterms:created>
  <dcterms:modified xsi:type="dcterms:W3CDTF">2024-06-21T14:58:26Z</dcterms:modified>
</cp:coreProperties>
</file>