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99E978-5DBB-4593-8AC8-A580E505DE58}" v="837" dt="2024-04-01T16:20:55.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90" d="100"/>
          <a:sy n="90" d="100"/>
        </p:scale>
        <p:origin x="33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F2EE3B7B-C7B5-42CF-90CF-67B3D21B2314}" type="datetime1">
              <a:rPr lang="en-US" smtClean="0"/>
              <a:t>4/4/2024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r>
              <a:rPr lang="en-US" smtClean="0"/>
              <a:t>Sample Footer Text</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E91CC32-6A6B-4E2E-BBA1-6864F305DA26}"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1276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AD9902-F134-45BD-ABD2-80C28059B090}"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403802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B04DB0-379A-41B7-9B29-7F42F0D571D5}"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262581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996519-E62D-4F8C-AE1E-36928EC7D15C}"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8216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77AEB6-FCE1-4CD5-923B-84E54F1460D5}" type="datetime1">
              <a:rPr lang="en-US" smtClean="0"/>
              <a:t>4/4/2024</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6E91CC32-6A6B-4E2E-BBA1-6864F305DA26}"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242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374C2F-71A1-43C9-B2F6-A4FAC8157F1A}"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400676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D631DCC-9916-4BB7-A2E9-25EC84C740A7}" type="datetime1">
              <a:rPr lang="en-US" smtClean="0"/>
              <a:t>4/4/2024</a:t>
            </a:fld>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640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59146A-335D-4B7F-86AE-5D483B1F631C}" type="datetime1">
              <a:rPr lang="en-US" smtClean="0"/>
              <a:t>4/4/2024</a:t>
            </a:fld>
            <a:endParaRPr lang="en-US"/>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56065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1D8EC-8E17-4CE6-99C2-C22488572868}" type="datetime1">
              <a:rPr lang="en-US" smtClean="0"/>
              <a:t>4/4/2024</a:t>
            </a:fld>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26815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A750ABA-DFFA-4B13-BB77-624D9164A38B}"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59662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220A08F-2B1D-4498-A043-7C299B1C2561}" type="datetime1">
              <a:rPr lang="en-US" smtClean="0"/>
              <a:t>4/4/2024</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805533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67E9B64-DC09-41C8-9DE3-DA74AF8D2F97}" type="datetime1">
              <a:rPr lang="en-US" smtClean="0"/>
              <a:t>4/4/2024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r>
              <a:rPr lang="en-US" smtClean="0"/>
              <a:t>Sample Footer Text</a:t>
            </a:r>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61284979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2764" y="936714"/>
            <a:ext cx="11549534" cy="1936671"/>
          </a:xfrm>
        </p:spPr>
        <p:txBody>
          <a:bodyPr vert="horz" lIns="91440" tIns="45720" rIns="91440" bIns="45720" rtlCol="0" anchor="t">
            <a:noAutofit/>
          </a:bodyPr>
          <a:lstStyle/>
          <a:p>
            <a:r>
              <a:rPr lang="en-US" sz="5000" dirty="0">
                <a:ea typeface="+mj-lt"/>
                <a:cs typeface="+mj-lt"/>
              </a:rPr>
              <a:t>Keylogger &amp; Security Implementation using Python</a:t>
            </a:r>
            <a:endParaRPr lang="en-US" sz="5000" b="0" dirty="0">
              <a:ea typeface="+mj-lt"/>
              <a:cs typeface="+mj-lt"/>
            </a:endParaRPr>
          </a:p>
          <a:p>
            <a:endParaRPr lang="en-US" sz="5000" dirty="0"/>
          </a:p>
        </p:txBody>
      </p:sp>
      <p:sp>
        <p:nvSpPr>
          <p:cNvPr id="3" name="Subtitle 2"/>
          <p:cNvSpPr>
            <a:spLocks noGrp="1"/>
          </p:cNvSpPr>
          <p:nvPr>
            <p:ph type="subTitle" idx="1"/>
          </p:nvPr>
        </p:nvSpPr>
        <p:spPr>
          <a:xfrm>
            <a:off x="433872" y="3918721"/>
            <a:ext cx="10860407" cy="1358433"/>
          </a:xfrm>
        </p:spPr>
        <p:txBody>
          <a:bodyPr vert="horz" lIns="91440" tIns="45720" rIns="91440" bIns="45720" rtlCol="0" anchor="ctr">
            <a:noAutofit/>
          </a:bodyPr>
          <a:lstStyle/>
          <a:p>
            <a:pPr algn="r"/>
            <a:r>
              <a:rPr lang="en-US" sz="1800" dirty="0">
                <a:solidFill>
                  <a:schemeClr val="bg1"/>
                </a:solidFill>
              </a:rPr>
              <a:t>Presented by:</a:t>
            </a:r>
          </a:p>
          <a:p>
            <a:pPr algn="r"/>
            <a:r>
              <a:rPr lang="en-US" sz="1800" dirty="0" err="1" smtClean="0">
                <a:solidFill>
                  <a:schemeClr val="bg1"/>
                </a:solidFill>
              </a:rPr>
              <a:t>A.Ahamed</a:t>
            </a:r>
            <a:r>
              <a:rPr lang="en-US" sz="1800" dirty="0" smtClean="0">
                <a:solidFill>
                  <a:schemeClr val="bg1"/>
                </a:solidFill>
              </a:rPr>
              <a:t> Ibrahim</a:t>
            </a:r>
          </a:p>
          <a:p>
            <a:pPr algn="r"/>
            <a:r>
              <a:rPr lang="en-US" sz="1800" dirty="0" err="1">
                <a:solidFill>
                  <a:schemeClr val="bg1"/>
                </a:solidFill>
              </a:rPr>
              <a:t>B.Tech.Information</a:t>
            </a:r>
            <a:r>
              <a:rPr lang="en-US" sz="1800" dirty="0">
                <a:solidFill>
                  <a:schemeClr val="bg1"/>
                </a:solidFill>
              </a:rPr>
              <a:t> Technology</a:t>
            </a:r>
          </a:p>
          <a:p>
            <a:pPr algn="r"/>
            <a:r>
              <a:rPr lang="en-US" sz="1800" dirty="0" err="1" smtClean="0">
                <a:solidFill>
                  <a:schemeClr val="bg1"/>
                </a:solidFill>
              </a:rPr>
              <a:t>Anjalai</a:t>
            </a:r>
            <a:r>
              <a:rPr lang="en-US" sz="1800" dirty="0" smtClean="0">
                <a:solidFill>
                  <a:schemeClr val="bg1"/>
                </a:solidFill>
              </a:rPr>
              <a:t> </a:t>
            </a:r>
            <a:r>
              <a:rPr lang="en-US" sz="1800" dirty="0">
                <a:solidFill>
                  <a:schemeClr val="bg1"/>
                </a:solidFill>
              </a:rPr>
              <a:t>Ammal Mahalingam Engineering </a:t>
            </a:r>
            <a:r>
              <a:rPr lang="en-US" sz="1800" dirty="0" smtClean="0">
                <a:solidFill>
                  <a:schemeClr val="bg1"/>
                </a:solidFill>
              </a:rPr>
              <a:t>College-</a:t>
            </a:r>
            <a:r>
              <a:rPr lang="en-US" sz="1800" dirty="0" err="1" smtClean="0">
                <a:solidFill>
                  <a:schemeClr val="bg1"/>
                </a:solidFill>
              </a:rPr>
              <a:t>kovilvenni</a:t>
            </a:r>
            <a:endParaRPr lang="en-US" sz="1800" dirty="0" smtClean="0">
              <a:solidFill>
                <a:schemeClr val="bg1"/>
              </a:solidFill>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F664-B84E-5D95-081A-EB4BD34273DE}"/>
              </a:ext>
            </a:extLst>
          </p:cNvPr>
          <p:cNvSpPr>
            <a:spLocks noGrp="1"/>
          </p:cNvSpPr>
          <p:nvPr>
            <p:ph type="title"/>
          </p:nvPr>
        </p:nvSpPr>
        <p:spPr>
          <a:xfrm>
            <a:off x="337141" y="160126"/>
            <a:ext cx="9956747" cy="1208743"/>
          </a:xfrm>
        </p:spPr>
        <p:txBody>
          <a:bodyPr/>
          <a:lstStyle/>
          <a:p>
            <a:r>
              <a:rPr lang="en-US" dirty="0"/>
              <a:t>Agenda:</a:t>
            </a:r>
          </a:p>
        </p:txBody>
      </p:sp>
      <p:sp>
        <p:nvSpPr>
          <p:cNvPr id="3" name="Content Placeholder 2">
            <a:extLst>
              <a:ext uri="{FF2B5EF4-FFF2-40B4-BE49-F238E27FC236}">
                <a16:creationId xmlns:a16="http://schemas.microsoft.com/office/drawing/2014/main" id="{6A133336-29BE-3992-7F72-0C454638D741}"/>
              </a:ext>
            </a:extLst>
          </p:cNvPr>
          <p:cNvSpPr>
            <a:spLocks noGrp="1"/>
          </p:cNvSpPr>
          <p:nvPr>
            <p:ph idx="1"/>
          </p:nvPr>
        </p:nvSpPr>
        <p:spPr>
          <a:xfrm>
            <a:off x="335467" y="1731687"/>
            <a:ext cx="9956747" cy="4445275"/>
          </a:xfrm>
        </p:spPr>
        <p:txBody>
          <a:bodyPr vert="horz" lIns="91440" tIns="45720" rIns="91440" bIns="45720" rtlCol="0" anchor="t">
            <a:noAutofit/>
          </a:bodyPr>
          <a:lstStyle/>
          <a:p>
            <a:r>
              <a:rPr lang="en-US" sz="2400" dirty="0">
                <a:solidFill>
                  <a:srgbClr val="00B050"/>
                </a:solidFill>
                <a:ea typeface="+mn-lt"/>
                <a:cs typeface="+mn-lt"/>
              </a:rPr>
              <a:t>Problem Statement</a:t>
            </a:r>
          </a:p>
          <a:p>
            <a:r>
              <a:rPr lang="en-US" sz="2400" dirty="0">
                <a:solidFill>
                  <a:srgbClr val="00B050"/>
                </a:solidFill>
                <a:ea typeface="+mn-lt"/>
                <a:cs typeface="+mn-lt"/>
              </a:rPr>
              <a:t>Project Overview</a:t>
            </a:r>
          </a:p>
          <a:p>
            <a:r>
              <a:rPr lang="en-US" sz="2400" dirty="0">
                <a:solidFill>
                  <a:srgbClr val="00B050"/>
                </a:solidFill>
                <a:ea typeface="+mn-lt"/>
                <a:cs typeface="+mn-lt"/>
              </a:rPr>
              <a:t>End Users</a:t>
            </a:r>
          </a:p>
          <a:p>
            <a:r>
              <a:rPr lang="en-US" sz="2400" dirty="0">
                <a:solidFill>
                  <a:srgbClr val="00B050"/>
                </a:solidFill>
                <a:ea typeface="+mn-lt"/>
                <a:cs typeface="+mn-lt"/>
              </a:rPr>
              <a:t>Solution and Its Value Proposition</a:t>
            </a:r>
          </a:p>
          <a:p>
            <a:r>
              <a:rPr lang="en-US" sz="2400" dirty="0">
                <a:solidFill>
                  <a:srgbClr val="00B050"/>
                </a:solidFill>
                <a:ea typeface="+mn-lt"/>
                <a:cs typeface="+mn-lt"/>
              </a:rPr>
              <a:t>Unique Features of Our Solution</a:t>
            </a:r>
          </a:p>
          <a:p>
            <a:r>
              <a:rPr lang="en-US" sz="2400" dirty="0">
                <a:solidFill>
                  <a:srgbClr val="00B050"/>
                </a:solidFill>
                <a:ea typeface="+mn-lt"/>
                <a:cs typeface="+mn-lt"/>
              </a:rPr>
              <a:t>Modelling</a:t>
            </a:r>
          </a:p>
          <a:p>
            <a:r>
              <a:rPr lang="en-US" sz="2400" dirty="0">
                <a:solidFill>
                  <a:srgbClr val="00B050"/>
                </a:solidFill>
                <a:ea typeface="+mn-lt"/>
                <a:cs typeface="+mn-lt"/>
              </a:rPr>
              <a:t>Results</a:t>
            </a:r>
          </a:p>
          <a:p>
            <a:r>
              <a:rPr lang="en-US" sz="2400" dirty="0">
                <a:solidFill>
                  <a:srgbClr val="00B050"/>
                </a:solidFill>
                <a:ea typeface="+mn-lt"/>
                <a:cs typeface="+mn-lt"/>
              </a:rPr>
              <a:t>Conclusion</a:t>
            </a:r>
          </a:p>
        </p:txBody>
      </p:sp>
      <p:sp>
        <p:nvSpPr>
          <p:cNvPr id="4" name="Date Placeholder 3">
            <a:extLst>
              <a:ext uri="{FF2B5EF4-FFF2-40B4-BE49-F238E27FC236}">
                <a16:creationId xmlns:a16="http://schemas.microsoft.com/office/drawing/2014/main" id="{86DFD07C-676A-7018-78A1-EEEFBCE96981}"/>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700D5EB0-9D51-9535-9EB7-A45F39798410}"/>
              </a:ext>
            </a:extLst>
          </p:cNvPr>
          <p:cNvSpPr>
            <a:spLocks noGrp="1"/>
          </p:cNvSpPr>
          <p:nvPr>
            <p:ph type="sldNum" sz="quarter" idx="12"/>
          </p:nvPr>
        </p:nvSpPr>
        <p:spPr/>
        <p:txBody>
          <a:bodyPr/>
          <a:lstStyle/>
          <a:p>
            <a:fld id="{6E91CC32-6A6B-4E2E-BBA1-6864F305DA26}" type="slidenum">
              <a:rPr lang="en-US" smtClean="0"/>
              <a:t>2</a:t>
            </a:fld>
            <a:endParaRPr lang="en-US"/>
          </a:p>
        </p:txBody>
      </p:sp>
    </p:spTree>
    <p:extLst>
      <p:ext uri="{BB962C8B-B14F-4D97-AF65-F5344CB8AC3E}">
        <p14:creationId xmlns:p14="http://schemas.microsoft.com/office/powerpoint/2010/main" val="69452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A50B-002B-0FFF-2419-ADE85F2E555C}"/>
              </a:ext>
            </a:extLst>
          </p:cNvPr>
          <p:cNvSpPr>
            <a:spLocks noGrp="1"/>
          </p:cNvSpPr>
          <p:nvPr>
            <p:ph type="title"/>
          </p:nvPr>
        </p:nvSpPr>
        <p:spPr>
          <a:xfrm>
            <a:off x="337141" y="390164"/>
            <a:ext cx="9525427" cy="648026"/>
          </a:xfrm>
        </p:spPr>
        <p:txBody>
          <a:bodyPr>
            <a:normAutofit fontScale="90000"/>
          </a:bodyPr>
          <a:lstStyle/>
          <a:p>
            <a:r>
              <a:rPr lang="en-US" dirty="0">
                <a:ea typeface="+mj-lt"/>
                <a:cs typeface="+mj-lt"/>
              </a:rPr>
              <a:t>Problem Statement:</a:t>
            </a:r>
          </a:p>
        </p:txBody>
      </p:sp>
      <p:sp>
        <p:nvSpPr>
          <p:cNvPr id="3" name="Content Placeholder 2">
            <a:extLst>
              <a:ext uri="{FF2B5EF4-FFF2-40B4-BE49-F238E27FC236}">
                <a16:creationId xmlns:a16="http://schemas.microsoft.com/office/drawing/2014/main" id="{48DD270F-8E9F-7E7B-4B7D-84AFEF3EB705}"/>
              </a:ext>
            </a:extLst>
          </p:cNvPr>
          <p:cNvSpPr>
            <a:spLocks noGrp="1"/>
          </p:cNvSpPr>
          <p:nvPr>
            <p:ph idx="1"/>
          </p:nvPr>
        </p:nvSpPr>
        <p:spPr>
          <a:xfrm>
            <a:off x="335467" y="1185347"/>
            <a:ext cx="9956747" cy="5264784"/>
          </a:xfrm>
        </p:spPr>
        <p:txBody>
          <a:bodyPr vert="horz" lIns="91440" tIns="45720" rIns="91440" bIns="45720" rtlCol="0" anchor="t">
            <a:noAutofit/>
          </a:bodyPr>
          <a:lstStyle/>
          <a:p>
            <a:r>
              <a:rPr lang="en-US" sz="1600" b="1" dirty="0" err="1">
                <a:solidFill>
                  <a:srgbClr val="00B050"/>
                </a:solidFill>
                <a:ea typeface="+mn-lt"/>
                <a:cs typeface="+mn-lt"/>
              </a:rPr>
              <a:t>Keyloggers</a:t>
            </a:r>
            <a:r>
              <a:rPr lang="en-US" sz="1600" b="1" dirty="0">
                <a:solidFill>
                  <a:srgbClr val="00B050"/>
                </a:solidFill>
                <a:ea typeface="+mn-lt"/>
                <a:cs typeface="+mn-lt"/>
              </a:rPr>
              <a:t> are malevolent programming programs intended to secretly record keystrokes on a client's PC, permitting unapproved admittance to delicate data, for example, passwords, charge card numbers, and individual messages. These stealthy exercises can prompt extreme results, including wholesale fraud, monetary misfortune, and information </a:t>
            </a:r>
            <a:r>
              <a:rPr lang="en-US" sz="1600" b="1" dirty="0" err="1">
                <a:solidFill>
                  <a:srgbClr val="00B050"/>
                </a:solidFill>
                <a:ea typeface="+mn-lt"/>
                <a:cs typeface="+mn-lt"/>
              </a:rPr>
              <a:t>breaks.In</a:t>
            </a:r>
            <a:r>
              <a:rPr lang="en-US" sz="1600" b="1" dirty="0">
                <a:solidFill>
                  <a:srgbClr val="00B050"/>
                </a:solidFill>
                <a:ea typeface="+mn-lt"/>
                <a:cs typeface="+mn-lt"/>
              </a:rPr>
              <a:t> spite of progressions in online protection, </a:t>
            </a:r>
            <a:r>
              <a:rPr lang="en-US" sz="1600" b="1" dirty="0" err="1">
                <a:solidFill>
                  <a:srgbClr val="00B050"/>
                </a:solidFill>
                <a:ea typeface="+mn-lt"/>
                <a:cs typeface="+mn-lt"/>
              </a:rPr>
              <a:t>keyloggers</a:t>
            </a:r>
            <a:r>
              <a:rPr lang="en-US" sz="1600" b="1" dirty="0">
                <a:solidFill>
                  <a:srgbClr val="00B050"/>
                </a:solidFill>
                <a:ea typeface="+mn-lt"/>
                <a:cs typeface="+mn-lt"/>
              </a:rPr>
              <a:t> keep on taking advantage of weaknesses in programming frameworks, dodging conventional identification techniques and compromising information respectability. Current safety efforts frequently neglect to enough shield against keylogging assaults, leaving clients defenseless to abuse and protection </a:t>
            </a:r>
            <a:r>
              <a:rPr lang="en-US" sz="1600" b="1" dirty="0" err="1">
                <a:solidFill>
                  <a:srgbClr val="00B050"/>
                </a:solidFill>
                <a:ea typeface="+mn-lt"/>
                <a:cs typeface="+mn-lt"/>
              </a:rPr>
              <a:t>infringement.The</a:t>
            </a:r>
            <a:r>
              <a:rPr lang="en-US" sz="1600" b="1" dirty="0">
                <a:solidFill>
                  <a:srgbClr val="00B050"/>
                </a:solidFill>
                <a:ea typeface="+mn-lt"/>
                <a:cs typeface="+mn-lt"/>
              </a:rPr>
              <a:t> squeezing need emerges for strong and proactive answers for balance the developing danger of </a:t>
            </a:r>
            <a:r>
              <a:rPr lang="en-US" sz="1600" b="1" dirty="0" err="1">
                <a:solidFill>
                  <a:srgbClr val="00B050"/>
                </a:solidFill>
                <a:ea typeface="+mn-lt"/>
                <a:cs typeface="+mn-lt"/>
              </a:rPr>
              <a:t>keyloggers</a:t>
            </a:r>
            <a:r>
              <a:rPr lang="en-US" sz="1600" b="1" dirty="0">
                <a:solidFill>
                  <a:srgbClr val="00B050"/>
                </a:solidFill>
                <a:ea typeface="+mn-lt"/>
                <a:cs typeface="+mn-lt"/>
              </a:rPr>
              <a:t>. There is an interest for imaginative innovations fit for recognizing, forestalling, and relieving the dangers related with keylogging exercises. Additionally, these arrangements should be easy to use, versatile to different conditions, and equipped for giving ongoing security without compromising framework </a:t>
            </a:r>
            <a:r>
              <a:rPr lang="en-US" sz="1600" b="1" dirty="0" err="1">
                <a:solidFill>
                  <a:srgbClr val="00B050"/>
                </a:solidFill>
                <a:ea typeface="+mn-lt"/>
                <a:cs typeface="+mn-lt"/>
              </a:rPr>
              <a:t>execution.By</a:t>
            </a:r>
            <a:r>
              <a:rPr lang="en-US" sz="1600" b="1" dirty="0">
                <a:solidFill>
                  <a:srgbClr val="00B050"/>
                </a:solidFill>
                <a:ea typeface="+mn-lt"/>
                <a:cs typeface="+mn-lt"/>
              </a:rPr>
              <a:t> tending to these difficulties, the undertaking tries to give an extensive and viable answer for moderate the dangers presented by </a:t>
            </a:r>
            <a:r>
              <a:rPr lang="en-US" sz="1600" b="1" dirty="0" err="1">
                <a:solidFill>
                  <a:srgbClr val="00B050"/>
                </a:solidFill>
                <a:ea typeface="+mn-lt"/>
                <a:cs typeface="+mn-lt"/>
              </a:rPr>
              <a:t>keyloggers</a:t>
            </a:r>
            <a:r>
              <a:rPr lang="en-US" sz="1600" b="1" dirty="0">
                <a:solidFill>
                  <a:srgbClr val="00B050"/>
                </a:solidFill>
                <a:ea typeface="+mn-lt"/>
                <a:cs typeface="+mn-lt"/>
              </a:rPr>
              <a:t>, improving online protection act and defending clients' delicate data from unapproved access and double-dealing.</a:t>
            </a:r>
          </a:p>
        </p:txBody>
      </p:sp>
      <p:sp>
        <p:nvSpPr>
          <p:cNvPr id="4" name="Date Placeholder 3">
            <a:extLst>
              <a:ext uri="{FF2B5EF4-FFF2-40B4-BE49-F238E27FC236}">
                <a16:creationId xmlns:a16="http://schemas.microsoft.com/office/drawing/2014/main" id="{6EAB4B59-B6AA-5A8C-AB2D-ED4CB64FD727}"/>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DFF8F87C-3FB3-7068-47A0-71BC5E19156A}"/>
              </a:ext>
            </a:extLst>
          </p:cNvPr>
          <p:cNvSpPr>
            <a:spLocks noGrp="1"/>
          </p:cNvSpPr>
          <p:nvPr>
            <p:ph type="sldNum" sz="quarter" idx="12"/>
          </p:nvPr>
        </p:nvSpPr>
        <p:spPr/>
        <p:txBody>
          <a:bodyPr/>
          <a:lstStyle/>
          <a:p>
            <a:fld id="{6E91CC32-6A6B-4E2E-BBA1-6864F305DA26}" type="slidenum">
              <a:rPr lang="en-US" smtClean="0"/>
              <a:t>3</a:t>
            </a:fld>
            <a:endParaRPr lang="en-US"/>
          </a:p>
        </p:txBody>
      </p:sp>
    </p:spTree>
    <p:extLst>
      <p:ext uri="{BB962C8B-B14F-4D97-AF65-F5344CB8AC3E}">
        <p14:creationId xmlns:p14="http://schemas.microsoft.com/office/powerpoint/2010/main" val="3042266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E3F3-3DCD-A834-A229-6A200EB76459}"/>
              </a:ext>
            </a:extLst>
          </p:cNvPr>
          <p:cNvSpPr>
            <a:spLocks noGrp="1"/>
          </p:cNvSpPr>
          <p:nvPr>
            <p:ph type="title"/>
          </p:nvPr>
        </p:nvSpPr>
        <p:spPr/>
        <p:txBody>
          <a:bodyPr>
            <a:normAutofit/>
          </a:bodyPr>
          <a:lstStyle/>
          <a:p>
            <a:r>
              <a:rPr lang="en-US" dirty="0">
                <a:ea typeface="+mj-lt"/>
                <a:cs typeface="+mj-lt"/>
              </a:rPr>
              <a:t>Project Overview:</a:t>
            </a:r>
          </a:p>
        </p:txBody>
      </p:sp>
      <p:sp>
        <p:nvSpPr>
          <p:cNvPr id="3" name="Content Placeholder 2">
            <a:extLst>
              <a:ext uri="{FF2B5EF4-FFF2-40B4-BE49-F238E27FC236}">
                <a16:creationId xmlns:a16="http://schemas.microsoft.com/office/drawing/2014/main" id="{59839513-7D49-412C-3013-1BE019AC359C}"/>
              </a:ext>
            </a:extLst>
          </p:cNvPr>
          <p:cNvSpPr>
            <a:spLocks noGrp="1"/>
          </p:cNvSpPr>
          <p:nvPr>
            <p:ph idx="1"/>
          </p:nvPr>
        </p:nvSpPr>
        <p:spPr/>
        <p:txBody>
          <a:bodyPr vert="horz" lIns="91440" tIns="45720" rIns="91440" bIns="45720" rtlCol="0" anchor="t">
            <a:noAutofit/>
          </a:bodyPr>
          <a:lstStyle/>
          <a:p>
            <a:r>
              <a:rPr lang="en-US" sz="2000" b="1" dirty="0">
                <a:solidFill>
                  <a:srgbClr val="00B050"/>
                </a:solidFill>
                <a:ea typeface="+mn-lt"/>
                <a:cs typeface="+mn-lt"/>
              </a:rPr>
              <a:t>Improvement of a vigorous Python-based </a:t>
            </a:r>
            <a:r>
              <a:rPr lang="en-US" sz="2000" b="1" dirty="0" err="1">
                <a:solidFill>
                  <a:srgbClr val="00B050"/>
                </a:solidFill>
                <a:ea typeface="+mn-lt"/>
                <a:cs typeface="+mn-lt"/>
              </a:rPr>
              <a:t>keylogger</a:t>
            </a:r>
            <a:r>
              <a:rPr lang="en-US" sz="2000" b="1" dirty="0">
                <a:solidFill>
                  <a:srgbClr val="00B050"/>
                </a:solidFill>
                <a:ea typeface="+mn-lt"/>
                <a:cs typeface="+mn-lt"/>
              </a:rPr>
              <a:t> prepared to do cautiously catching keystrokes on track frameworks</a:t>
            </a:r>
            <a:r>
              <a:rPr lang="en-US" sz="2000" b="1" dirty="0" smtClean="0">
                <a:solidFill>
                  <a:srgbClr val="00B050"/>
                </a:solidFill>
                <a:ea typeface="+mn-lt"/>
                <a:cs typeface="+mn-lt"/>
              </a:rPr>
              <a:t>.</a:t>
            </a:r>
          </a:p>
          <a:p>
            <a:r>
              <a:rPr lang="en-US" sz="2000" b="1" dirty="0" smtClean="0">
                <a:solidFill>
                  <a:srgbClr val="00B050"/>
                </a:solidFill>
                <a:ea typeface="+mn-lt"/>
                <a:cs typeface="+mn-lt"/>
              </a:rPr>
              <a:t>Execution </a:t>
            </a:r>
            <a:r>
              <a:rPr lang="en-US" sz="2000" b="1" dirty="0">
                <a:solidFill>
                  <a:srgbClr val="00B050"/>
                </a:solidFill>
                <a:ea typeface="+mn-lt"/>
                <a:cs typeface="+mn-lt"/>
              </a:rPr>
              <a:t>of cutting edge safety efforts to identify and forestall keylogging exercises progressively</a:t>
            </a:r>
            <a:r>
              <a:rPr lang="en-US" sz="2000" b="1" dirty="0" smtClean="0">
                <a:solidFill>
                  <a:srgbClr val="00B050"/>
                </a:solidFill>
                <a:ea typeface="+mn-lt"/>
                <a:cs typeface="+mn-lt"/>
              </a:rPr>
              <a:t>.</a:t>
            </a:r>
          </a:p>
          <a:p>
            <a:r>
              <a:rPr lang="en-US" sz="2000" b="1" dirty="0" smtClean="0">
                <a:solidFill>
                  <a:srgbClr val="00B050"/>
                </a:solidFill>
                <a:ea typeface="+mn-lt"/>
                <a:cs typeface="+mn-lt"/>
              </a:rPr>
              <a:t>Joining </a:t>
            </a:r>
            <a:r>
              <a:rPr lang="en-US" sz="2000" b="1" dirty="0">
                <a:solidFill>
                  <a:srgbClr val="00B050"/>
                </a:solidFill>
                <a:ea typeface="+mn-lt"/>
                <a:cs typeface="+mn-lt"/>
              </a:rPr>
              <a:t>of encryption strategies to shield logged information from unapproved access and block attempt</a:t>
            </a:r>
            <a:r>
              <a:rPr lang="en-US" sz="2000" b="1" dirty="0" smtClean="0">
                <a:solidFill>
                  <a:srgbClr val="00B050"/>
                </a:solidFill>
                <a:ea typeface="+mn-lt"/>
                <a:cs typeface="+mn-lt"/>
              </a:rPr>
              <a:t>.</a:t>
            </a:r>
          </a:p>
          <a:p>
            <a:r>
              <a:rPr lang="en-US" sz="2000" b="1" dirty="0" smtClean="0">
                <a:solidFill>
                  <a:srgbClr val="00B050"/>
                </a:solidFill>
                <a:ea typeface="+mn-lt"/>
                <a:cs typeface="+mn-lt"/>
              </a:rPr>
              <a:t>Production </a:t>
            </a:r>
            <a:r>
              <a:rPr lang="en-US" sz="2000" b="1" dirty="0">
                <a:solidFill>
                  <a:srgbClr val="00B050"/>
                </a:solidFill>
                <a:ea typeface="+mn-lt"/>
                <a:cs typeface="+mn-lt"/>
              </a:rPr>
              <a:t>of a natural UI for simple arrangement and the board of the </a:t>
            </a:r>
            <a:r>
              <a:rPr lang="en-US" sz="2000" b="1" dirty="0" err="1">
                <a:solidFill>
                  <a:srgbClr val="00B050"/>
                </a:solidFill>
                <a:ea typeface="+mn-lt"/>
                <a:cs typeface="+mn-lt"/>
              </a:rPr>
              <a:t>arrangement.Guaranteeing</a:t>
            </a:r>
            <a:r>
              <a:rPr lang="en-US" sz="2000" b="1" dirty="0">
                <a:solidFill>
                  <a:srgbClr val="00B050"/>
                </a:solidFill>
                <a:ea typeface="+mn-lt"/>
                <a:cs typeface="+mn-lt"/>
              </a:rPr>
              <a:t> cross-stage similarity to oblige different client conditions and prerequisites</a:t>
            </a:r>
            <a:endParaRPr lang="en-US" sz="2000" b="1" dirty="0">
              <a:solidFill>
                <a:srgbClr val="00B050"/>
              </a:solidFill>
            </a:endParaRPr>
          </a:p>
        </p:txBody>
      </p:sp>
      <p:sp>
        <p:nvSpPr>
          <p:cNvPr id="4" name="Date Placeholder 3">
            <a:extLst>
              <a:ext uri="{FF2B5EF4-FFF2-40B4-BE49-F238E27FC236}">
                <a16:creationId xmlns:a16="http://schemas.microsoft.com/office/drawing/2014/main" id="{47C44CF3-F356-7BBD-6B93-754C9C59F4C8}"/>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04EBA3F4-EC8E-33A7-A60A-3510C0CD0028}"/>
              </a:ext>
            </a:extLst>
          </p:cNvPr>
          <p:cNvSpPr>
            <a:spLocks noGrp="1"/>
          </p:cNvSpPr>
          <p:nvPr>
            <p:ph type="sldNum" sz="quarter" idx="12"/>
          </p:nvPr>
        </p:nvSpPr>
        <p:spPr/>
        <p:txBody>
          <a:bodyPr/>
          <a:lstStyle/>
          <a:p>
            <a:fld id="{6E91CC32-6A6B-4E2E-BBA1-6864F305DA26}" type="slidenum">
              <a:rPr lang="en-US" smtClean="0"/>
              <a:t>4</a:t>
            </a:fld>
            <a:endParaRPr lang="en-US"/>
          </a:p>
        </p:txBody>
      </p:sp>
    </p:spTree>
    <p:extLst>
      <p:ext uri="{BB962C8B-B14F-4D97-AF65-F5344CB8AC3E}">
        <p14:creationId xmlns:p14="http://schemas.microsoft.com/office/powerpoint/2010/main" val="28611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4C466-3163-71E0-8B67-142A67007B07}"/>
              </a:ext>
            </a:extLst>
          </p:cNvPr>
          <p:cNvSpPr>
            <a:spLocks noGrp="1"/>
          </p:cNvSpPr>
          <p:nvPr>
            <p:ph type="title"/>
          </p:nvPr>
        </p:nvSpPr>
        <p:spPr>
          <a:xfrm>
            <a:off x="337141" y="447673"/>
            <a:ext cx="9784220" cy="863686"/>
          </a:xfrm>
        </p:spPr>
        <p:txBody>
          <a:bodyPr>
            <a:normAutofit/>
          </a:bodyPr>
          <a:lstStyle/>
          <a:p>
            <a:r>
              <a:rPr lang="en-US" dirty="0"/>
              <a:t>Who are the end users in this project?</a:t>
            </a:r>
          </a:p>
        </p:txBody>
      </p:sp>
      <p:sp>
        <p:nvSpPr>
          <p:cNvPr id="3" name="Content Placeholder 2">
            <a:extLst>
              <a:ext uri="{FF2B5EF4-FFF2-40B4-BE49-F238E27FC236}">
                <a16:creationId xmlns:a16="http://schemas.microsoft.com/office/drawing/2014/main" id="{6CB2DD94-D145-FFF6-DA0C-69A8F80D2373}"/>
              </a:ext>
            </a:extLst>
          </p:cNvPr>
          <p:cNvSpPr>
            <a:spLocks noGrp="1"/>
          </p:cNvSpPr>
          <p:nvPr>
            <p:ph idx="1"/>
          </p:nvPr>
        </p:nvSpPr>
        <p:spPr>
          <a:xfrm>
            <a:off x="335467" y="1386631"/>
            <a:ext cx="9899238" cy="4876595"/>
          </a:xfrm>
        </p:spPr>
        <p:txBody>
          <a:bodyPr vert="horz" lIns="91440" tIns="45720" rIns="91440" bIns="45720" rtlCol="0" anchor="t">
            <a:normAutofit/>
          </a:bodyPr>
          <a:lstStyle/>
          <a:p>
            <a:r>
              <a:rPr lang="en-US" sz="1400" b="1" dirty="0">
                <a:solidFill>
                  <a:srgbClr val="00B050"/>
                </a:solidFill>
                <a:ea typeface="+mn-lt"/>
                <a:cs typeface="+mn-lt"/>
              </a:rPr>
              <a:t>Individual </a:t>
            </a:r>
            <a:r>
              <a:rPr lang="en-US" sz="1400" b="1" dirty="0" err="1">
                <a:solidFill>
                  <a:srgbClr val="00B050"/>
                </a:solidFill>
                <a:ea typeface="+mn-lt"/>
                <a:cs typeface="+mn-lt"/>
              </a:rPr>
              <a:t>Clients:Ordinary</a:t>
            </a:r>
            <a:r>
              <a:rPr lang="en-US" sz="1400" b="1" dirty="0">
                <a:solidFill>
                  <a:srgbClr val="00B050"/>
                </a:solidFill>
                <a:ea typeface="+mn-lt"/>
                <a:cs typeface="+mn-lt"/>
              </a:rPr>
              <a:t> PC clients who need to safeguard their own data, for example, passwords, </a:t>
            </a:r>
            <a:r>
              <a:rPr lang="en-US" sz="1400" b="1" dirty="0" err="1">
                <a:solidFill>
                  <a:srgbClr val="00B050"/>
                </a:solidFill>
                <a:ea typeface="+mn-lt"/>
                <a:cs typeface="+mn-lt"/>
              </a:rPr>
              <a:t>Mastercard</a:t>
            </a:r>
            <a:r>
              <a:rPr lang="en-US" sz="1400" b="1" dirty="0">
                <a:solidFill>
                  <a:srgbClr val="00B050"/>
                </a:solidFill>
                <a:ea typeface="+mn-lt"/>
                <a:cs typeface="+mn-lt"/>
              </a:rPr>
              <a:t> subtleties, and confidential messages, from unapproved </a:t>
            </a:r>
            <a:r>
              <a:rPr lang="en-US" sz="1400" b="1" dirty="0" err="1">
                <a:solidFill>
                  <a:srgbClr val="00B050"/>
                </a:solidFill>
                <a:ea typeface="+mn-lt"/>
                <a:cs typeface="+mn-lt"/>
              </a:rPr>
              <a:t>access.Experts</a:t>
            </a:r>
            <a:r>
              <a:rPr lang="en-US" sz="1400" b="1" dirty="0">
                <a:solidFill>
                  <a:srgbClr val="00B050"/>
                </a:solidFill>
                <a:ea typeface="+mn-lt"/>
                <a:cs typeface="+mn-lt"/>
              </a:rPr>
              <a:t> who handle delicate information on their PCs, including writers, legal counselors, and medical care experts</a:t>
            </a:r>
            <a:r>
              <a:rPr lang="en-US" sz="1400" b="1" dirty="0" smtClean="0">
                <a:solidFill>
                  <a:srgbClr val="00B050"/>
                </a:solidFill>
                <a:ea typeface="+mn-lt"/>
                <a:cs typeface="+mn-lt"/>
              </a:rPr>
              <a:t>.</a:t>
            </a:r>
          </a:p>
          <a:p>
            <a:r>
              <a:rPr lang="en-US" sz="1400" b="1" dirty="0" smtClean="0">
                <a:solidFill>
                  <a:srgbClr val="00B050"/>
                </a:solidFill>
                <a:ea typeface="+mn-lt"/>
                <a:cs typeface="+mn-lt"/>
              </a:rPr>
              <a:t>Organizations and </a:t>
            </a:r>
            <a:r>
              <a:rPr lang="en-US" sz="1400" b="1" dirty="0" err="1" smtClean="0">
                <a:solidFill>
                  <a:srgbClr val="00B050"/>
                </a:solidFill>
                <a:ea typeface="+mn-lt"/>
                <a:cs typeface="+mn-lt"/>
              </a:rPr>
              <a:t>Ventures:Little</a:t>
            </a:r>
            <a:r>
              <a:rPr lang="en-US" sz="1400" b="1" dirty="0" smtClean="0">
                <a:solidFill>
                  <a:srgbClr val="00B050"/>
                </a:solidFill>
                <a:ea typeface="+mn-lt"/>
                <a:cs typeface="+mn-lt"/>
              </a:rPr>
              <a:t> and medium-sized organizations (SMBs) trying to defend their delicate business data, monetary records, and client information from digital </a:t>
            </a:r>
            <a:r>
              <a:rPr lang="en-US" sz="1400" b="1" dirty="0" err="1" smtClean="0">
                <a:solidFill>
                  <a:srgbClr val="00B050"/>
                </a:solidFill>
                <a:ea typeface="+mn-lt"/>
                <a:cs typeface="+mn-lt"/>
              </a:rPr>
              <a:t>dangers.Huge</a:t>
            </a:r>
            <a:r>
              <a:rPr lang="en-US" sz="1400" b="1" dirty="0" smtClean="0">
                <a:solidFill>
                  <a:srgbClr val="00B050"/>
                </a:solidFill>
                <a:ea typeface="+mn-lt"/>
                <a:cs typeface="+mn-lt"/>
              </a:rPr>
              <a:t> undertakings and enterprises intending to improve their network safety measures to safeguard important protected innovation and private business information. </a:t>
            </a:r>
          </a:p>
          <a:p>
            <a:r>
              <a:rPr lang="en-US" sz="1400" b="1" dirty="0" smtClean="0">
                <a:solidFill>
                  <a:srgbClr val="00B050"/>
                </a:solidFill>
                <a:ea typeface="+mn-lt"/>
                <a:cs typeface="+mn-lt"/>
              </a:rPr>
              <a:t>Government Organizations and </a:t>
            </a:r>
            <a:r>
              <a:rPr lang="en-US" sz="1400" b="1" dirty="0" err="1" smtClean="0">
                <a:solidFill>
                  <a:srgbClr val="00B050"/>
                </a:solidFill>
                <a:ea typeface="+mn-lt"/>
                <a:cs typeface="+mn-lt"/>
              </a:rPr>
              <a:t>Establishments:Government</a:t>
            </a:r>
            <a:r>
              <a:rPr lang="en-US" sz="1400" b="1" dirty="0" smtClean="0">
                <a:solidFill>
                  <a:srgbClr val="00B050"/>
                </a:solidFill>
                <a:ea typeface="+mn-lt"/>
                <a:cs typeface="+mn-lt"/>
              </a:rPr>
              <a:t> associations at neighborhood, state, and bureaucratic levels entrusted with safeguarding arranged data, public safety information, and resident </a:t>
            </a:r>
            <a:r>
              <a:rPr lang="en-US" sz="1400" b="1" dirty="0" err="1" smtClean="0">
                <a:solidFill>
                  <a:srgbClr val="00B050"/>
                </a:solidFill>
                <a:ea typeface="+mn-lt"/>
                <a:cs typeface="+mn-lt"/>
              </a:rPr>
              <a:t>security.Instructive</a:t>
            </a:r>
            <a:r>
              <a:rPr lang="en-US" sz="1400" b="1" dirty="0" smtClean="0">
                <a:solidFill>
                  <a:srgbClr val="00B050"/>
                </a:solidFill>
                <a:ea typeface="+mn-lt"/>
                <a:cs typeface="+mn-lt"/>
              </a:rPr>
              <a:t> foundations, for example, colleges and examination offices, protecting scholarly exploration, understudy records, and institutional information.</a:t>
            </a:r>
          </a:p>
          <a:p>
            <a:r>
              <a:rPr lang="en-US" sz="1400" b="1" dirty="0" smtClean="0">
                <a:solidFill>
                  <a:srgbClr val="00B050"/>
                </a:solidFill>
                <a:ea typeface="+mn-lt"/>
                <a:cs typeface="+mn-lt"/>
              </a:rPr>
              <a:t>Network </a:t>
            </a:r>
            <a:r>
              <a:rPr lang="en-US" sz="1400" b="1" dirty="0">
                <a:solidFill>
                  <a:srgbClr val="00B050"/>
                </a:solidFill>
                <a:ea typeface="+mn-lt"/>
                <a:cs typeface="+mn-lt"/>
              </a:rPr>
              <a:t>safety </a:t>
            </a:r>
            <a:r>
              <a:rPr lang="en-US" sz="1400" b="1" dirty="0" err="1">
                <a:solidFill>
                  <a:srgbClr val="00B050"/>
                </a:solidFill>
                <a:ea typeface="+mn-lt"/>
                <a:cs typeface="+mn-lt"/>
              </a:rPr>
              <a:t>Experts:Security</a:t>
            </a:r>
            <a:r>
              <a:rPr lang="en-US" sz="1400" b="1" dirty="0">
                <a:solidFill>
                  <a:srgbClr val="00B050"/>
                </a:solidFill>
                <a:ea typeface="+mn-lt"/>
                <a:cs typeface="+mn-lt"/>
              </a:rPr>
              <a:t> investigators, experts, and experts answerable for evaluating and moderating digital dangers inside </a:t>
            </a:r>
            <a:r>
              <a:rPr lang="en-US" sz="1400" b="1" dirty="0" err="1">
                <a:solidFill>
                  <a:srgbClr val="00B050"/>
                </a:solidFill>
                <a:ea typeface="+mn-lt"/>
                <a:cs typeface="+mn-lt"/>
              </a:rPr>
              <a:t>associations.Moral</a:t>
            </a:r>
            <a:r>
              <a:rPr lang="en-US" sz="1400" b="1" dirty="0">
                <a:solidFill>
                  <a:srgbClr val="00B050"/>
                </a:solidFill>
                <a:ea typeface="+mn-lt"/>
                <a:cs typeface="+mn-lt"/>
              </a:rPr>
              <a:t> programmers and entrance analyzers trying to assess and reinforce the security stance of frameworks and organizations</a:t>
            </a:r>
            <a:r>
              <a:rPr lang="en-US" sz="1400" b="1" dirty="0" smtClean="0">
                <a:solidFill>
                  <a:srgbClr val="00B050"/>
                </a:solidFill>
                <a:ea typeface="+mn-lt"/>
                <a:cs typeface="+mn-lt"/>
              </a:rPr>
              <a:t>.</a:t>
            </a:r>
          </a:p>
          <a:p>
            <a:r>
              <a:rPr lang="en-US" sz="1400" b="1" dirty="0" smtClean="0">
                <a:solidFill>
                  <a:srgbClr val="00B050"/>
                </a:solidFill>
                <a:ea typeface="+mn-lt"/>
                <a:cs typeface="+mn-lt"/>
              </a:rPr>
              <a:t>Programming </a:t>
            </a:r>
            <a:r>
              <a:rPr lang="en-US" sz="1400" b="1" dirty="0">
                <a:solidFill>
                  <a:srgbClr val="00B050"/>
                </a:solidFill>
                <a:ea typeface="+mn-lt"/>
                <a:cs typeface="+mn-lt"/>
              </a:rPr>
              <a:t>Engineers and IT </a:t>
            </a:r>
            <a:r>
              <a:rPr lang="en-US" sz="1400" b="1" dirty="0" err="1">
                <a:solidFill>
                  <a:srgbClr val="00B050"/>
                </a:solidFill>
                <a:ea typeface="+mn-lt"/>
                <a:cs typeface="+mn-lt"/>
              </a:rPr>
              <a:t>Experts:Engineers</a:t>
            </a:r>
            <a:r>
              <a:rPr lang="en-US" sz="1400" b="1" dirty="0">
                <a:solidFill>
                  <a:srgbClr val="00B050"/>
                </a:solidFill>
                <a:ea typeface="+mn-lt"/>
                <a:cs typeface="+mn-lt"/>
              </a:rPr>
              <a:t> and IT experts engaged with making and overseeing programming applications and frameworks, including those liable for guaranteeing the security of programming items and foundation.</a:t>
            </a:r>
            <a:endParaRPr lang="en-US" sz="1400" dirty="0">
              <a:solidFill>
                <a:srgbClr val="00B050"/>
              </a:solidFill>
            </a:endParaRPr>
          </a:p>
        </p:txBody>
      </p:sp>
      <p:sp>
        <p:nvSpPr>
          <p:cNvPr id="4" name="Date Placeholder 3">
            <a:extLst>
              <a:ext uri="{FF2B5EF4-FFF2-40B4-BE49-F238E27FC236}">
                <a16:creationId xmlns:a16="http://schemas.microsoft.com/office/drawing/2014/main" id="{22F58B84-FAE6-3D64-DAE9-921174F296B9}"/>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98099E83-1D08-0680-53C7-C3761C67ABCA}"/>
              </a:ext>
            </a:extLst>
          </p:cNvPr>
          <p:cNvSpPr>
            <a:spLocks noGrp="1"/>
          </p:cNvSpPr>
          <p:nvPr>
            <p:ph type="sldNum" sz="quarter" idx="12"/>
          </p:nvPr>
        </p:nvSpPr>
        <p:spPr/>
        <p:txBody>
          <a:bodyPr/>
          <a:lstStyle/>
          <a:p>
            <a:fld id="{6E91CC32-6A6B-4E2E-BBA1-6864F305DA26}" type="slidenum">
              <a:rPr lang="en-US" smtClean="0"/>
              <a:t>5</a:t>
            </a:fld>
            <a:endParaRPr lang="en-US"/>
          </a:p>
        </p:txBody>
      </p:sp>
    </p:spTree>
    <p:extLst>
      <p:ext uri="{BB962C8B-B14F-4D97-AF65-F5344CB8AC3E}">
        <p14:creationId xmlns:p14="http://schemas.microsoft.com/office/powerpoint/2010/main" val="1472290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8180-CB6D-BAA5-C091-BB6387813531}"/>
              </a:ext>
            </a:extLst>
          </p:cNvPr>
          <p:cNvSpPr>
            <a:spLocks noGrp="1"/>
          </p:cNvSpPr>
          <p:nvPr>
            <p:ph type="title"/>
          </p:nvPr>
        </p:nvSpPr>
        <p:spPr>
          <a:xfrm>
            <a:off x="337141" y="418918"/>
            <a:ext cx="9956747" cy="849309"/>
          </a:xfrm>
        </p:spPr>
        <p:txBody>
          <a:bodyPr/>
          <a:lstStyle/>
          <a:p>
            <a:r>
              <a:rPr lang="en-US" dirty="0"/>
              <a:t>Solution and its Value Proposition</a:t>
            </a:r>
          </a:p>
        </p:txBody>
      </p:sp>
      <p:sp>
        <p:nvSpPr>
          <p:cNvPr id="3" name="Content Placeholder 2">
            <a:extLst>
              <a:ext uri="{FF2B5EF4-FFF2-40B4-BE49-F238E27FC236}">
                <a16:creationId xmlns:a16="http://schemas.microsoft.com/office/drawing/2014/main" id="{32AAF981-E805-5ADC-952E-03834474573E}"/>
              </a:ext>
            </a:extLst>
          </p:cNvPr>
          <p:cNvSpPr>
            <a:spLocks noGrp="1"/>
          </p:cNvSpPr>
          <p:nvPr>
            <p:ph idx="1"/>
          </p:nvPr>
        </p:nvSpPr>
        <p:spPr>
          <a:xfrm>
            <a:off x="337141" y="1289723"/>
            <a:ext cx="9956747" cy="4934105"/>
          </a:xfrm>
        </p:spPr>
        <p:txBody>
          <a:bodyPr vert="horz" lIns="91440" tIns="45720" rIns="91440" bIns="45720" rtlCol="0" anchor="t">
            <a:normAutofit/>
          </a:bodyPr>
          <a:lstStyle/>
          <a:p>
            <a:r>
              <a:rPr lang="en-US" sz="1600" b="1" dirty="0">
                <a:solidFill>
                  <a:srgbClr val="00B050"/>
                </a:solidFill>
                <a:ea typeface="+mn-lt"/>
                <a:cs typeface="+mn-lt"/>
              </a:rPr>
              <a:t>Our answer offers an exhaustive way to deal with address the squeezing concerns connected with keylogging dangers, giving powerful safety efforts and high level capacities to shield delicate data</a:t>
            </a:r>
            <a:r>
              <a:rPr lang="en-US" sz="1600" b="1" dirty="0" smtClean="0">
                <a:solidFill>
                  <a:srgbClr val="00B050"/>
                </a:solidFill>
                <a:ea typeface="+mn-lt"/>
                <a:cs typeface="+mn-lt"/>
              </a:rPr>
              <a:t>.</a:t>
            </a:r>
          </a:p>
          <a:p>
            <a:r>
              <a:rPr lang="en-US" sz="1600" b="1" dirty="0" err="1" smtClean="0">
                <a:solidFill>
                  <a:srgbClr val="00B050"/>
                </a:solidFill>
                <a:ea typeface="+mn-lt"/>
                <a:cs typeface="+mn-lt"/>
              </a:rPr>
              <a:t>Offer:Upgraded</a:t>
            </a:r>
            <a:r>
              <a:rPr lang="en-US" sz="1600" b="1" dirty="0" smtClean="0">
                <a:solidFill>
                  <a:srgbClr val="00B050"/>
                </a:solidFill>
                <a:ea typeface="+mn-lt"/>
                <a:cs typeface="+mn-lt"/>
              </a:rPr>
              <a:t> </a:t>
            </a:r>
            <a:r>
              <a:rPr lang="en-US" sz="1600" b="1" dirty="0">
                <a:solidFill>
                  <a:srgbClr val="00B050"/>
                </a:solidFill>
                <a:ea typeface="+mn-lt"/>
                <a:cs typeface="+mn-lt"/>
              </a:rPr>
              <a:t>Information Security: Our answer offers powerful safety efforts to shield delicate data from keylogging dangers, improving information security and protecting against unapproved access and abuse</a:t>
            </a:r>
            <a:r>
              <a:rPr lang="en-US" sz="1600" b="1" dirty="0" smtClean="0">
                <a:solidFill>
                  <a:srgbClr val="00B050"/>
                </a:solidFill>
                <a:ea typeface="+mn-lt"/>
                <a:cs typeface="+mn-lt"/>
              </a:rPr>
              <a:t>.</a:t>
            </a:r>
          </a:p>
          <a:p>
            <a:r>
              <a:rPr lang="en-US" sz="1600" b="1" dirty="0" smtClean="0">
                <a:solidFill>
                  <a:srgbClr val="00B050"/>
                </a:solidFill>
                <a:ea typeface="+mn-lt"/>
                <a:cs typeface="+mn-lt"/>
              </a:rPr>
              <a:t>Continuous </a:t>
            </a:r>
            <a:r>
              <a:rPr lang="en-US" sz="1600" b="1" dirty="0">
                <a:solidFill>
                  <a:srgbClr val="00B050"/>
                </a:solidFill>
                <a:ea typeface="+mn-lt"/>
                <a:cs typeface="+mn-lt"/>
              </a:rPr>
              <a:t>Danger Discovery: With ongoing location and counteraction capacities, our answer speedily recognizes and mitigates keylogging exercises, limiting the gamble of information breaks and digital </a:t>
            </a:r>
            <a:r>
              <a:rPr lang="en-US" sz="1600" b="1" dirty="0" smtClean="0">
                <a:solidFill>
                  <a:srgbClr val="00B050"/>
                </a:solidFill>
                <a:ea typeface="+mn-lt"/>
                <a:cs typeface="+mn-lt"/>
              </a:rPr>
              <a:t>assaults</a:t>
            </a:r>
          </a:p>
          <a:p>
            <a:r>
              <a:rPr lang="en-US" sz="1600" b="1" dirty="0" smtClean="0">
                <a:solidFill>
                  <a:srgbClr val="00B050"/>
                </a:solidFill>
                <a:ea typeface="+mn-lt"/>
                <a:cs typeface="+mn-lt"/>
              </a:rPr>
              <a:t>.</a:t>
            </a:r>
            <a:r>
              <a:rPr lang="en-US" sz="1600" b="1" dirty="0">
                <a:solidFill>
                  <a:srgbClr val="00B050"/>
                </a:solidFill>
                <a:ea typeface="+mn-lt"/>
                <a:cs typeface="+mn-lt"/>
              </a:rPr>
              <a:t>Easy to understand Insight: Our natural UI and simple sending guarantee a consistent client experience, enabling clients to oversee and screen the </a:t>
            </a:r>
            <a:r>
              <a:rPr lang="en-US" sz="1600" b="1" dirty="0" err="1">
                <a:solidFill>
                  <a:srgbClr val="00B050"/>
                </a:solidFill>
                <a:ea typeface="+mn-lt"/>
                <a:cs typeface="+mn-lt"/>
              </a:rPr>
              <a:t>keylogger</a:t>
            </a:r>
            <a:r>
              <a:rPr lang="en-US" sz="1600" b="1" dirty="0">
                <a:solidFill>
                  <a:srgbClr val="00B050"/>
                </a:solidFill>
                <a:ea typeface="+mn-lt"/>
                <a:cs typeface="+mn-lt"/>
              </a:rPr>
              <a:t> and safety efforts easily</a:t>
            </a:r>
            <a:r>
              <a:rPr lang="en-US" sz="1600" b="1" dirty="0" smtClean="0">
                <a:solidFill>
                  <a:srgbClr val="00B050"/>
                </a:solidFill>
                <a:ea typeface="+mn-lt"/>
                <a:cs typeface="+mn-lt"/>
              </a:rPr>
              <a:t>.</a:t>
            </a:r>
          </a:p>
          <a:p>
            <a:r>
              <a:rPr lang="en-US" sz="1600" b="1" dirty="0" smtClean="0">
                <a:solidFill>
                  <a:srgbClr val="00B050"/>
                </a:solidFill>
                <a:ea typeface="+mn-lt"/>
                <a:cs typeface="+mn-lt"/>
              </a:rPr>
              <a:t>Cross-Stage </a:t>
            </a:r>
            <a:r>
              <a:rPr lang="en-US" sz="1600" b="1" dirty="0">
                <a:solidFill>
                  <a:srgbClr val="00B050"/>
                </a:solidFill>
                <a:ea typeface="+mn-lt"/>
                <a:cs typeface="+mn-lt"/>
              </a:rPr>
              <a:t>Similarity: Our answer's similarity with different stages guarantees adaptability and availability, permitting clients to send it across assorted conditions and frameworks, expanding its viability and convenience</a:t>
            </a:r>
            <a:r>
              <a:rPr lang="en-US" sz="1600" b="1" dirty="0" smtClean="0">
                <a:solidFill>
                  <a:srgbClr val="00B050"/>
                </a:solidFill>
                <a:ea typeface="+mn-lt"/>
                <a:cs typeface="+mn-lt"/>
              </a:rPr>
              <a:t>.</a:t>
            </a:r>
          </a:p>
          <a:p>
            <a:r>
              <a:rPr lang="en-US" sz="1600" b="1" dirty="0" smtClean="0">
                <a:solidFill>
                  <a:srgbClr val="00B050"/>
                </a:solidFill>
                <a:ea typeface="+mn-lt"/>
                <a:cs typeface="+mn-lt"/>
              </a:rPr>
              <a:t>Security </a:t>
            </a:r>
            <a:r>
              <a:rPr lang="en-US" sz="1600" b="1" dirty="0">
                <a:solidFill>
                  <a:srgbClr val="00B050"/>
                </a:solidFill>
                <a:ea typeface="+mn-lt"/>
                <a:cs typeface="+mn-lt"/>
              </a:rPr>
              <a:t>and Classification: Through vigorous encryption procedures, our answer focuses on the protection and privacy of logged information, giving clients inner harmony and affirmation that their touchy data stays safeguarded against unapproved access and block attempt.</a:t>
            </a:r>
          </a:p>
        </p:txBody>
      </p:sp>
      <p:sp>
        <p:nvSpPr>
          <p:cNvPr id="4" name="Date Placeholder 3">
            <a:extLst>
              <a:ext uri="{FF2B5EF4-FFF2-40B4-BE49-F238E27FC236}">
                <a16:creationId xmlns:a16="http://schemas.microsoft.com/office/drawing/2014/main" id="{2C240E89-EB66-3846-8DF7-C075D71367EE}"/>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05ED2DE4-AEC3-9024-5519-4B5310AD93CC}"/>
              </a:ext>
            </a:extLst>
          </p:cNvPr>
          <p:cNvSpPr>
            <a:spLocks noGrp="1"/>
          </p:cNvSpPr>
          <p:nvPr>
            <p:ph type="sldNum" sz="quarter" idx="12"/>
          </p:nvPr>
        </p:nvSpPr>
        <p:spPr/>
        <p:txBody>
          <a:bodyPr/>
          <a:lstStyle/>
          <a:p>
            <a:fld id="{6E91CC32-6A6B-4E2E-BBA1-6864F305DA26}" type="slidenum">
              <a:rPr lang="en-US" smtClean="0"/>
              <a:t>6</a:t>
            </a:fld>
            <a:endParaRPr lang="en-US"/>
          </a:p>
        </p:txBody>
      </p:sp>
    </p:spTree>
    <p:extLst>
      <p:ext uri="{BB962C8B-B14F-4D97-AF65-F5344CB8AC3E}">
        <p14:creationId xmlns:p14="http://schemas.microsoft.com/office/powerpoint/2010/main" val="268824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5526-1E59-FC13-67C7-8DBC77304370}"/>
              </a:ext>
            </a:extLst>
          </p:cNvPr>
          <p:cNvSpPr>
            <a:spLocks noGrp="1"/>
          </p:cNvSpPr>
          <p:nvPr>
            <p:ph type="title"/>
          </p:nvPr>
        </p:nvSpPr>
        <p:spPr>
          <a:xfrm>
            <a:off x="337141" y="447674"/>
            <a:ext cx="9956747" cy="763044"/>
          </a:xfrm>
        </p:spPr>
        <p:txBody>
          <a:bodyPr/>
          <a:lstStyle/>
          <a:p>
            <a:r>
              <a:rPr lang="en-US" dirty="0"/>
              <a:t>The wow in this solution</a:t>
            </a:r>
          </a:p>
        </p:txBody>
      </p:sp>
      <p:sp>
        <p:nvSpPr>
          <p:cNvPr id="3" name="Content Placeholder 2">
            <a:extLst>
              <a:ext uri="{FF2B5EF4-FFF2-40B4-BE49-F238E27FC236}">
                <a16:creationId xmlns:a16="http://schemas.microsoft.com/office/drawing/2014/main" id="{F29FE2B4-E599-F4D0-E64A-E31E24CD7CF4}"/>
              </a:ext>
            </a:extLst>
          </p:cNvPr>
          <p:cNvSpPr>
            <a:spLocks noGrp="1"/>
          </p:cNvSpPr>
          <p:nvPr>
            <p:ph idx="1"/>
          </p:nvPr>
        </p:nvSpPr>
        <p:spPr>
          <a:xfrm>
            <a:off x="335467" y="1386630"/>
            <a:ext cx="9956747" cy="5020369"/>
          </a:xfrm>
        </p:spPr>
        <p:txBody>
          <a:bodyPr vert="horz" lIns="91440" tIns="45720" rIns="91440" bIns="45720" rtlCol="0" anchor="t">
            <a:noAutofit/>
          </a:bodyPr>
          <a:lstStyle/>
          <a:p>
            <a:r>
              <a:rPr lang="en-US" sz="1400" b="1" dirty="0">
                <a:solidFill>
                  <a:srgbClr val="00B050"/>
                </a:solidFill>
                <a:ea typeface="+mn-lt"/>
                <a:cs typeface="+mn-lt"/>
              </a:rPr>
              <a:t>Our answer for </a:t>
            </a:r>
            <a:r>
              <a:rPr lang="en-US" sz="1400" b="1" dirty="0" err="1">
                <a:solidFill>
                  <a:srgbClr val="00B050"/>
                </a:solidFill>
                <a:ea typeface="+mn-lt"/>
                <a:cs typeface="+mn-lt"/>
              </a:rPr>
              <a:t>keylogger</a:t>
            </a:r>
            <a:r>
              <a:rPr lang="en-US" sz="1400" b="1" dirty="0">
                <a:solidFill>
                  <a:srgbClr val="00B050"/>
                </a:solidFill>
                <a:ea typeface="+mn-lt"/>
                <a:cs typeface="+mn-lt"/>
              </a:rPr>
              <a:t> recognition and security execution utilizing Python goes past traditional methodologies, offering a few imaginative highlights and capacities that really separate it. </a:t>
            </a:r>
            <a:endParaRPr lang="en-US" sz="1400" b="1" dirty="0" smtClean="0">
              <a:solidFill>
                <a:srgbClr val="00B050"/>
              </a:solidFill>
              <a:ea typeface="+mn-lt"/>
              <a:cs typeface="+mn-lt"/>
            </a:endParaRPr>
          </a:p>
          <a:p>
            <a:r>
              <a:rPr lang="en-US" sz="1400" b="1" u="sng" dirty="0" smtClean="0">
                <a:solidFill>
                  <a:srgbClr val="00B050"/>
                </a:solidFill>
                <a:ea typeface="+mn-lt"/>
                <a:cs typeface="+mn-lt"/>
              </a:rPr>
              <a:t>The </a:t>
            </a:r>
            <a:r>
              <a:rPr lang="en-US" sz="1400" b="1" u="sng" dirty="0">
                <a:solidFill>
                  <a:srgbClr val="00B050"/>
                </a:solidFill>
                <a:ea typeface="+mn-lt"/>
                <a:cs typeface="+mn-lt"/>
              </a:rPr>
              <a:t>"goodness" figure our answer lies in its capacity to</a:t>
            </a:r>
            <a:r>
              <a:rPr lang="en-US" sz="1400" b="1" u="sng" dirty="0" smtClean="0">
                <a:solidFill>
                  <a:srgbClr val="00B050"/>
                </a:solidFill>
                <a:ea typeface="+mn-lt"/>
                <a:cs typeface="+mn-lt"/>
              </a:rPr>
              <a:t>: </a:t>
            </a:r>
            <a:r>
              <a:rPr lang="en-US" sz="1400" b="1" dirty="0" smtClean="0">
                <a:solidFill>
                  <a:srgbClr val="00B050"/>
                </a:solidFill>
                <a:ea typeface="+mn-lt"/>
                <a:cs typeface="+mn-lt"/>
              </a:rPr>
              <a:t>High </a:t>
            </a:r>
            <a:r>
              <a:rPr lang="en-US" sz="1400" b="1" dirty="0">
                <a:solidFill>
                  <a:srgbClr val="00B050"/>
                </a:solidFill>
                <a:ea typeface="+mn-lt"/>
                <a:cs typeface="+mn-lt"/>
              </a:rPr>
              <a:t>level Danger Identification and </a:t>
            </a:r>
            <a:r>
              <a:rPr lang="en-US" sz="1400" b="1" dirty="0" err="1">
                <a:solidFill>
                  <a:srgbClr val="00B050"/>
                </a:solidFill>
                <a:ea typeface="+mn-lt"/>
                <a:cs typeface="+mn-lt"/>
              </a:rPr>
              <a:t>Counteraction:Our</a:t>
            </a:r>
            <a:r>
              <a:rPr lang="en-US" sz="1400" b="1" dirty="0">
                <a:solidFill>
                  <a:srgbClr val="00B050"/>
                </a:solidFill>
                <a:ea typeface="+mn-lt"/>
                <a:cs typeface="+mn-lt"/>
              </a:rPr>
              <a:t> answer utilizes state of the art calculations and ongoing checking procedures to identify and forestall keylogging exercises with unrivaled exactness and effectiveness. It can distinguish unobtrusive indications of pernicious way of behaving and go to proactive lengths to ruin possible dangers before they heighten, furnishing clients with a strong guard against digital assaults</a:t>
            </a:r>
            <a:r>
              <a:rPr lang="en-US" sz="1400" b="1" dirty="0" smtClean="0">
                <a:solidFill>
                  <a:srgbClr val="00B050"/>
                </a:solidFill>
                <a:ea typeface="+mn-lt"/>
                <a:cs typeface="+mn-lt"/>
              </a:rPr>
              <a:t>.</a:t>
            </a:r>
          </a:p>
          <a:p>
            <a:r>
              <a:rPr lang="en-US" sz="1400" b="1" u="sng" dirty="0" smtClean="0">
                <a:solidFill>
                  <a:srgbClr val="00B050"/>
                </a:solidFill>
                <a:ea typeface="+mn-lt"/>
                <a:cs typeface="+mn-lt"/>
              </a:rPr>
              <a:t>Savvy </a:t>
            </a:r>
            <a:r>
              <a:rPr lang="en-US" sz="1400" b="1" u="sng" dirty="0">
                <a:solidFill>
                  <a:srgbClr val="00B050"/>
                </a:solidFill>
                <a:ea typeface="+mn-lt"/>
                <a:cs typeface="+mn-lt"/>
              </a:rPr>
              <a:t>Social Examination</a:t>
            </a:r>
            <a:r>
              <a:rPr lang="en-US" sz="1400" b="1" dirty="0" smtClean="0">
                <a:solidFill>
                  <a:srgbClr val="00B050"/>
                </a:solidFill>
                <a:ea typeface="+mn-lt"/>
                <a:cs typeface="+mn-lt"/>
              </a:rPr>
              <a:t>: Not </a:t>
            </a:r>
            <a:r>
              <a:rPr lang="en-US" sz="1400" b="1" dirty="0">
                <a:solidFill>
                  <a:srgbClr val="00B050"/>
                </a:solidFill>
                <a:ea typeface="+mn-lt"/>
                <a:cs typeface="+mn-lt"/>
              </a:rPr>
              <a:t>at all like conventional </a:t>
            </a:r>
            <a:r>
              <a:rPr lang="en-US" sz="1400" b="1" dirty="0" err="1">
                <a:solidFill>
                  <a:srgbClr val="00B050"/>
                </a:solidFill>
                <a:ea typeface="+mn-lt"/>
                <a:cs typeface="+mn-lt"/>
              </a:rPr>
              <a:t>keylogger</a:t>
            </a:r>
            <a:r>
              <a:rPr lang="en-US" sz="1400" b="1" dirty="0">
                <a:solidFill>
                  <a:srgbClr val="00B050"/>
                </a:solidFill>
                <a:ea typeface="+mn-lt"/>
                <a:cs typeface="+mn-lt"/>
              </a:rPr>
              <a:t> location techniques that depend exclusively on signature-based discovery, our answer uses wise social examination to recognize abnormal examples and deviations in client input conduct. By investigating relevant signals and client communications, it can separate among authentic and vindictive exercises, improving its location capacities and decreasing misleading up-sides</a:t>
            </a:r>
            <a:r>
              <a:rPr lang="en-US" sz="1400" b="1" dirty="0" smtClean="0">
                <a:solidFill>
                  <a:srgbClr val="00B050"/>
                </a:solidFill>
                <a:ea typeface="+mn-lt"/>
                <a:cs typeface="+mn-lt"/>
              </a:rPr>
              <a:t>.</a:t>
            </a:r>
          </a:p>
          <a:p>
            <a:r>
              <a:rPr lang="en-US" sz="1400" b="1" u="sng" dirty="0" smtClean="0">
                <a:solidFill>
                  <a:srgbClr val="00B050"/>
                </a:solidFill>
                <a:ea typeface="+mn-lt"/>
                <a:cs typeface="+mn-lt"/>
              </a:rPr>
              <a:t>Versatile </a:t>
            </a:r>
            <a:r>
              <a:rPr lang="en-US" sz="1400" b="1" u="sng" dirty="0">
                <a:solidFill>
                  <a:srgbClr val="00B050"/>
                </a:solidFill>
                <a:ea typeface="+mn-lt"/>
                <a:cs typeface="+mn-lt"/>
              </a:rPr>
              <a:t>Safety efforts</a:t>
            </a:r>
            <a:r>
              <a:rPr lang="en-US" sz="1400" b="1" u="sng" dirty="0" smtClean="0">
                <a:solidFill>
                  <a:srgbClr val="00B050"/>
                </a:solidFill>
                <a:ea typeface="+mn-lt"/>
                <a:cs typeface="+mn-lt"/>
              </a:rPr>
              <a:t>: </a:t>
            </a:r>
            <a:r>
              <a:rPr lang="en-US" sz="1400" b="1" dirty="0" smtClean="0">
                <a:solidFill>
                  <a:srgbClr val="00B050"/>
                </a:solidFill>
                <a:ea typeface="+mn-lt"/>
                <a:cs typeface="+mn-lt"/>
              </a:rPr>
              <a:t>Our </a:t>
            </a:r>
            <a:r>
              <a:rPr lang="en-US" sz="1400" b="1" dirty="0">
                <a:solidFill>
                  <a:srgbClr val="00B050"/>
                </a:solidFill>
                <a:ea typeface="+mn-lt"/>
                <a:cs typeface="+mn-lt"/>
              </a:rPr>
              <a:t>answer highlights versatile safety efforts that powerfully change and advance their reaction in view of developing danger scenes and client conduct. It can keenly adjust its identification edges, update its standard sets, and convey countermeasures progressively, guaranteeing proactive assurance against arising keylogging dangers</a:t>
            </a:r>
            <a:r>
              <a:rPr lang="en-US" sz="1400" b="1" dirty="0" smtClean="0">
                <a:solidFill>
                  <a:srgbClr val="00B050"/>
                </a:solidFill>
                <a:ea typeface="+mn-lt"/>
                <a:cs typeface="+mn-lt"/>
              </a:rPr>
              <a:t>.</a:t>
            </a:r>
          </a:p>
          <a:p>
            <a:r>
              <a:rPr lang="en-US" sz="1400" b="1" u="sng" dirty="0" smtClean="0">
                <a:solidFill>
                  <a:srgbClr val="00B050"/>
                </a:solidFill>
                <a:ea typeface="+mn-lt"/>
                <a:cs typeface="+mn-lt"/>
              </a:rPr>
              <a:t>Secretive </a:t>
            </a:r>
            <a:r>
              <a:rPr lang="en-US" sz="1400" b="1" u="sng" dirty="0">
                <a:solidFill>
                  <a:srgbClr val="00B050"/>
                </a:solidFill>
                <a:ea typeface="+mn-lt"/>
                <a:cs typeface="+mn-lt"/>
              </a:rPr>
              <a:t>Activity and Avoidance Strategies</a:t>
            </a:r>
            <a:r>
              <a:rPr lang="en-US" sz="1400" b="1" u="sng" dirty="0" smtClean="0">
                <a:solidFill>
                  <a:srgbClr val="00B050"/>
                </a:solidFill>
                <a:ea typeface="+mn-lt"/>
                <a:cs typeface="+mn-lt"/>
              </a:rPr>
              <a:t>: </a:t>
            </a:r>
            <a:r>
              <a:rPr lang="en-US" sz="1400" b="1" dirty="0" smtClean="0">
                <a:solidFill>
                  <a:srgbClr val="00B050"/>
                </a:solidFill>
                <a:ea typeface="+mn-lt"/>
                <a:cs typeface="+mn-lt"/>
              </a:rPr>
              <a:t>Our </a:t>
            </a:r>
            <a:r>
              <a:rPr lang="en-US" sz="1400" b="1" dirty="0" err="1">
                <a:solidFill>
                  <a:srgbClr val="00B050"/>
                </a:solidFill>
                <a:ea typeface="+mn-lt"/>
                <a:cs typeface="+mn-lt"/>
              </a:rPr>
              <a:t>keylogger</a:t>
            </a:r>
            <a:r>
              <a:rPr lang="en-US" sz="1400" b="1" dirty="0">
                <a:solidFill>
                  <a:srgbClr val="00B050"/>
                </a:solidFill>
                <a:ea typeface="+mn-lt"/>
                <a:cs typeface="+mn-lt"/>
              </a:rPr>
              <a:t> works covertly behind the scenes, dodging identification by conventional security devices and procedures. It utilizes modern avoidance strategies to hide its presence, like code muddling, hostile to investigation systems, and polymorphic way of behaving, making it extraordinarily challenging for enemies to recognize and bypass.</a:t>
            </a:r>
            <a:endParaRPr lang="en-US" sz="1400" b="1" dirty="0">
              <a:solidFill>
                <a:srgbClr val="00B050"/>
              </a:solidFill>
            </a:endParaRPr>
          </a:p>
        </p:txBody>
      </p:sp>
      <p:sp>
        <p:nvSpPr>
          <p:cNvPr id="4" name="Date Placeholder 3">
            <a:extLst>
              <a:ext uri="{FF2B5EF4-FFF2-40B4-BE49-F238E27FC236}">
                <a16:creationId xmlns:a16="http://schemas.microsoft.com/office/drawing/2014/main" id="{8C21F41D-83C3-222D-F01F-2D13FF77A6BC}"/>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92525ED1-C9E2-572B-742E-037EA04AA603}"/>
              </a:ext>
            </a:extLst>
          </p:cNvPr>
          <p:cNvSpPr>
            <a:spLocks noGrp="1"/>
          </p:cNvSpPr>
          <p:nvPr>
            <p:ph type="sldNum" sz="quarter" idx="12"/>
          </p:nvPr>
        </p:nvSpPr>
        <p:spPr/>
        <p:txBody>
          <a:bodyPr/>
          <a:lstStyle/>
          <a:p>
            <a:fld id="{6E91CC32-6A6B-4E2E-BBA1-6864F305DA26}" type="slidenum">
              <a:rPr lang="en-US" smtClean="0"/>
              <a:t>7</a:t>
            </a:fld>
            <a:endParaRPr lang="en-US"/>
          </a:p>
        </p:txBody>
      </p:sp>
    </p:spTree>
    <p:extLst>
      <p:ext uri="{BB962C8B-B14F-4D97-AF65-F5344CB8AC3E}">
        <p14:creationId xmlns:p14="http://schemas.microsoft.com/office/powerpoint/2010/main" val="123426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206A-C8EC-E9EB-9764-D5E10815F430}"/>
              </a:ext>
            </a:extLst>
          </p:cNvPr>
          <p:cNvSpPr>
            <a:spLocks noGrp="1"/>
          </p:cNvSpPr>
          <p:nvPr>
            <p:ph type="title"/>
          </p:nvPr>
        </p:nvSpPr>
        <p:spPr>
          <a:xfrm>
            <a:off x="337141" y="289522"/>
            <a:ext cx="9956747" cy="806177"/>
          </a:xfrm>
        </p:spPr>
        <p:txBody>
          <a:bodyPr/>
          <a:lstStyle/>
          <a:p>
            <a:r>
              <a:rPr lang="en-US" dirty="0"/>
              <a:t>Result:</a:t>
            </a:r>
          </a:p>
        </p:txBody>
      </p:sp>
      <p:sp>
        <p:nvSpPr>
          <p:cNvPr id="3" name="Content Placeholder 2">
            <a:extLst>
              <a:ext uri="{FF2B5EF4-FFF2-40B4-BE49-F238E27FC236}">
                <a16:creationId xmlns:a16="http://schemas.microsoft.com/office/drawing/2014/main" id="{29E27DF4-BF98-94E0-898F-3FF903666EC6}"/>
              </a:ext>
            </a:extLst>
          </p:cNvPr>
          <p:cNvSpPr>
            <a:spLocks noGrp="1"/>
          </p:cNvSpPr>
          <p:nvPr>
            <p:ph idx="1"/>
          </p:nvPr>
        </p:nvSpPr>
        <p:spPr>
          <a:xfrm>
            <a:off x="335467" y="1487272"/>
            <a:ext cx="9956747" cy="4387765"/>
          </a:xfrm>
        </p:spPr>
        <p:txBody>
          <a:bodyPr vert="horz" lIns="91440" tIns="45720" rIns="91440" bIns="45720" rtlCol="0" anchor="t">
            <a:noAutofit/>
          </a:bodyPr>
          <a:lstStyle/>
          <a:p>
            <a:r>
              <a:rPr lang="en-US" sz="1400" b="1" u="sng" dirty="0">
                <a:solidFill>
                  <a:srgbClr val="00B050"/>
                </a:solidFill>
                <a:ea typeface="+mn-lt"/>
                <a:cs typeface="+mn-lt"/>
              </a:rPr>
              <a:t>Identification Precision: </a:t>
            </a:r>
            <a:r>
              <a:rPr lang="en-US" sz="1400" b="1" dirty="0">
                <a:solidFill>
                  <a:srgbClr val="00B050"/>
                </a:solidFill>
                <a:ea typeface="+mn-lt"/>
                <a:cs typeface="+mn-lt"/>
              </a:rPr>
              <a:t>Measure the exactness of the recognition calculations in distinguishing keylogging exercises. This can be evaluated by measurements like genuine positive rate, bogus positive rate, accuracy, and review</a:t>
            </a:r>
            <a:r>
              <a:rPr lang="en-US" sz="1400" b="1" dirty="0" smtClean="0">
                <a:solidFill>
                  <a:srgbClr val="00B050"/>
                </a:solidFill>
                <a:ea typeface="+mn-lt"/>
                <a:cs typeface="+mn-lt"/>
              </a:rPr>
              <a:t>.</a:t>
            </a:r>
          </a:p>
          <a:p>
            <a:r>
              <a:rPr lang="en-US" sz="1400" b="1" u="sng" dirty="0" smtClean="0">
                <a:solidFill>
                  <a:srgbClr val="00B050"/>
                </a:solidFill>
                <a:ea typeface="+mn-lt"/>
                <a:cs typeface="+mn-lt"/>
              </a:rPr>
              <a:t>Counteraction </a:t>
            </a:r>
            <a:r>
              <a:rPr lang="en-US" sz="1400" b="1" u="sng" dirty="0">
                <a:solidFill>
                  <a:srgbClr val="00B050"/>
                </a:solidFill>
                <a:ea typeface="+mn-lt"/>
                <a:cs typeface="+mn-lt"/>
              </a:rPr>
              <a:t>Viability</a:t>
            </a:r>
            <a:r>
              <a:rPr lang="en-US" sz="1400" b="1" dirty="0">
                <a:solidFill>
                  <a:srgbClr val="00B050"/>
                </a:solidFill>
                <a:ea typeface="+mn-lt"/>
                <a:cs typeface="+mn-lt"/>
              </a:rPr>
              <a:t>: Evaluate the adequacy of the avoidance and moderation estimates in halting keylogging assaults before they heighten. This can be assessed by following the quantity of effective avoidance occasions contrasted with endeavored assaults</a:t>
            </a:r>
            <a:r>
              <a:rPr lang="en-US" sz="1400" b="1" dirty="0" smtClean="0">
                <a:solidFill>
                  <a:srgbClr val="00B050"/>
                </a:solidFill>
                <a:ea typeface="+mn-lt"/>
                <a:cs typeface="+mn-lt"/>
              </a:rPr>
              <a:t>.</a:t>
            </a:r>
          </a:p>
          <a:p>
            <a:r>
              <a:rPr lang="en-US" sz="1400" b="1" u="sng" dirty="0" smtClean="0">
                <a:solidFill>
                  <a:srgbClr val="00B050"/>
                </a:solidFill>
                <a:ea typeface="+mn-lt"/>
                <a:cs typeface="+mn-lt"/>
              </a:rPr>
              <a:t>Framework </a:t>
            </a:r>
            <a:r>
              <a:rPr lang="en-US" sz="1400" b="1" u="sng" dirty="0">
                <a:solidFill>
                  <a:srgbClr val="00B050"/>
                </a:solidFill>
                <a:ea typeface="+mn-lt"/>
                <a:cs typeface="+mn-lt"/>
              </a:rPr>
              <a:t>Execution</a:t>
            </a:r>
            <a:r>
              <a:rPr lang="en-US" sz="1400" b="1" dirty="0">
                <a:solidFill>
                  <a:srgbClr val="00B050"/>
                </a:solidFill>
                <a:ea typeface="+mn-lt"/>
                <a:cs typeface="+mn-lt"/>
              </a:rPr>
              <a:t>: Measure the effect of the arrangement on framework execution, including central processor utilization, memory utilization, and idleness. Lower asset use and insignificant effect on framework responsiveness are beneficial results</a:t>
            </a:r>
            <a:r>
              <a:rPr lang="en-US" sz="1400" b="1" dirty="0" smtClean="0">
                <a:solidFill>
                  <a:srgbClr val="00B050"/>
                </a:solidFill>
                <a:ea typeface="+mn-lt"/>
                <a:cs typeface="+mn-lt"/>
              </a:rPr>
              <a:t>.</a:t>
            </a:r>
          </a:p>
          <a:p>
            <a:r>
              <a:rPr lang="en-US" sz="1400" b="1" u="sng" dirty="0" smtClean="0">
                <a:solidFill>
                  <a:srgbClr val="00B050"/>
                </a:solidFill>
                <a:ea typeface="+mn-lt"/>
                <a:cs typeface="+mn-lt"/>
              </a:rPr>
              <a:t>Encryption </a:t>
            </a:r>
            <a:r>
              <a:rPr lang="en-US" sz="1400" b="1" u="sng" dirty="0">
                <a:solidFill>
                  <a:srgbClr val="00B050"/>
                </a:solidFill>
                <a:ea typeface="+mn-lt"/>
                <a:cs typeface="+mn-lt"/>
              </a:rPr>
              <a:t>Strength: </a:t>
            </a:r>
            <a:r>
              <a:rPr lang="en-US" sz="1400" b="1" dirty="0">
                <a:solidFill>
                  <a:srgbClr val="00B050"/>
                </a:solidFill>
                <a:ea typeface="+mn-lt"/>
                <a:cs typeface="+mn-lt"/>
              </a:rPr>
              <a:t>Assess the strength of the encryption strategies used to safeguard logged information. This can be evaluated by leading cryptographic investigations and surveying the opposition against known assaults</a:t>
            </a:r>
            <a:r>
              <a:rPr lang="en-US" sz="1400" b="1" dirty="0" smtClean="0">
                <a:solidFill>
                  <a:srgbClr val="00B050"/>
                </a:solidFill>
                <a:ea typeface="+mn-lt"/>
                <a:cs typeface="+mn-lt"/>
              </a:rPr>
              <a:t>.</a:t>
            </a:r>
          </a:p>
          <a:p>
            <a:r>
              <a:rPr lang="en-US" sz="1400" b="1" u="sng" dirty="0" smtClean="0">
                <a:solidFill>
                  <a:srgbClr val="00B050"/>
                </a:solidFill>
                <a:ea typeface="+mn-lt"/>
                <a:cs typeface="+mn-lt"/>
              </a:rPr>
              <a:t>Client </a:t>
            </a:r>
            <a:r>
              <a:rPr lang="en-US" sz="1400" b="1" u="sng" dirty="0">
                <a:solidFill>
                  <a:srgbClr val="00B050"/>
                </a:solidFill>
                <a:ea typeface="+mn-lt"/>
                <a:cs typeface="+mn-lt"/>
              </a:rPr>
              <a:t>Fulfillment: </a:t>
            </a:r>
            <a:r>
              <a:rPr lang="en-US" sz="1400" b="1" dirty="0">
                <a:solidFill>
                  <a:srgbClr val="00B050"/>
                </a:solidFill>
                <a:ea typeface="+mn-lt"/>
                <a:cs typeface="+mn-lt"/>
              </a:rPr>
              <a:t>Accumulate input from end clients in regards agreeable to them with the arrangement's ease of use, usefulness, and adequacy. Use reviews, meetings, or ease of use tests to evaluate client fulfillment measurements.</a:t>
            </a:r>
            <a:endParaRPr lang="en-US" sz="2000" b="1" dirty="0">
              <a:solidFill>
                <a:srgbClr val="00B050"/>
              </a:solidFill>
            </a:endParaRPr>
          </a:p>
        </p:txBody>
      </p:sp>
      <p:sp>
        <p:nvSpPr>
          <p:cNvPr id="4" name="Date Placeholder 3">
            <a:extLst>
              <a:ext uri="{FF2B5EF4-FFF2-40B4-BE49-F238E27FC236}">
                <a16:creationId xmlns:a16="http://schemas.microsoft.com/office/drawing/2014/main" id="{7CBDAEDB-8F23-BF1F-465C-72DA4CB6F5F2}"/>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45D6F95A-A993-6BBB-042A-F8FA398E8903}"/>
              </a:ext>
            </a:extLst>
          </p:cNvPr>
          <p:cNvSpPr>
            <a:spLocks noGrp="1"/>
          </p:cNvSpPr>
          <p:nvPr>
            <p:ph type="sldNum" sz="quarter" idx="12"/>
          </p:nvPr>
        </p:nvSpPr>
        <p:spPr/>
        <p:txBody>
          <a:bodyPr/>
          <a:lstStyle/>
          <a:p>
            <a:fld id="{6E91CC32-6A6B-4E2E-BBA1-6864F305DA26}" type="slidenum">
              <a:rPr lang="en-US" smtClean="0"/>
              <a:t>8</a:t>
            </a:fld>
            <a:endParaRPr lang="en-US"/>
          </a:p>
        </p:txBody>
      </p:sp>
    </p:spTree>
    <p:extLst>
      <p:ext uri="{BB962C8B-B14F-4D97-AF65-F5344CB8AC3E}">
        <p14:creationId xmlns:p14="http://schemas.microsoft.com/office/powerpoint/2010/main" val="4040814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1CD8B-5200-BFC6-30B4-F270B4B7F633}"/>
              </a:ext>
            </a:extLst>
          </p:cNvPr>
          <p:cNvSpPr>
            <a:spLocks noGrp="1"/>
          </p:cNvSpPr>
          <p:nvPr>
            <p:ph type="title"/>
          </p:nvPr>
        </p:nvSpPr>
        <p:spPr>
          <a:xfrm>
            <a:off x="337141" y="404541"/>
            <a:ext cx="9956747" cy="993082"/>
          </a:xfrm>
        </p:spPr>
        <p:txBody>
          <a:bodyPr/>
          <a:lstStyle/>
          <a:p>
            <a:r>
              <a:rPr lang="en-US" dirty="0"/>
              <a:t>Conclusion:</a:t>
            </a:r>
          </a:p>
        </p:txBody>
      </p:sp>
      <p:sp>
        <p:nvSpPr>
          <p:cNvPr id="3" name="Content Placeholder 2">
            <a:extLst>
              <a:ext uri="{FF2B5EF4-FFF2-40B4-BE49-F238E27FC236}">
                <a16:creationId xmlns:a16="http://schemas.microsoft.com/office/drawing/2014/main" id="{1A97B8B8-4E7E-A08B-E94E-CE953E5E46BD}"/>
              </a:ext>
            </a:extLst>
          </p:cNvPr>
          <p:cNvSpPr>
            <a:spLocks noGrp="1"/>
          </p:cNvSpPr>
          <p:nvPr>
            <p:ph idx="1"/>
          </p:nvPr>
        </p:nvSpPr>
        <p:spPr>
          <a:xfrm>
            <a:off x="335467" y="1530404"/>
            <a:ext cx="9956747" cy="4646558"/>
          </a:xfrm>
        </p:spPr>
        <p:txBody>
          <a:bodyPr vert="horz" lIns="91440" tIns="45720" rIns="91440" bIns="45720" rtlCol="0" anchor="t">
            <a:noAutofit/>
          </a:bodyPr>
          <a:lstStyle/>
          <a:p>
            <a:r>
              <a:rPr lang="en-US" b="1" dirty="0">
                <a:solidFill>
                  <a:srgbClr val="00B050"/>
                </a:solidFill>
                <a:ea typeface="+mn-lt"/>
                <a:cs typeface="+mn-lt"/>
              </a:rPr>
              <a:t>All in all, the </a:t>
            </a:r>
            <a:r>
              <a:rPr lang="en-US" b="1" dirty="0" err="1">
                <a:solidFill>
                  <a:srgbClr val="00B050"/>
                </a:solidFill>
                <a:ea typeface="+mn-lt"/>
                <a:cs typeface="+mn-lt"/>
              </a:rPr>
              <a:t>keylogger</a:t>
            </a:r>
            <a:r>
              <a:rPr lang="en-US" b="1" dirty="0">
                <a:solidFill>
                  <a:srgbClr val="00B050"/>
                </a:solidFill>
                <a:ea typeface="+mn-lt"/>
                <a:cs typeface="+mn-lt"/>
              </a:rPr>
              <a:t> identification and security execution project involving Python addresses a huge progression in network safety, offering viable security against keylogging dangers and enabling clients to protect their delicate data in an undeniably interconnected world. As innovation keeps on developing, projects like this assume a significant part in guaranteeing the trustworthiness, classification, and security of computerized resources for people, organizations, and associations around the world.</a:t>
            </a:r>
            <a:endParaRPr lang="en-US" b="1" dirty="0">
              <a:solidFill>
                <a:srgbClr val="00B050"/>
              </a:solidFill>
            </a:endParaRPr>
          </a:p>
        </p:txBody>
      </p:sp>
      <p:sp>
        <p:nvSpPr>
          <p:cNvPr id="4" name="Date Placeholder 3">
            <a:extLst>
              <a:ext uri="{FF2B5EF4-FFF2-40B4-BE49-F238E27FC236}">
                <a16:creationId xmlns:a16="http://schemas.microsoft.com/office/drawing/2014/main" id="{6ACE3126-7960-AD05-F64F-762B3230B7B3}"/>
              </a:ext>
            </a:extLst>
          </p:cNvPr>
          <p:cNvSpPr>
            <a:spLocks noGrp="1"/>
          </p:cNvSpPr>
          <p:nvPr>
            <p:ph type="dt" sz="half" idx="10"/>
          </p:nvPr>
        </p:nvSpPr>
        <p:spPr/>
        <p:txBody>
          <a:bodyPr/>
          <a:lstStyle/>
          <a:p>
            <a:fld id="{0F996519-E62D-4F8C-AE1E-36928EC7D15C}" type="datetime1">
              <a:rPr lang="en-US" smtClean="0"/>
              <a:t>4/4/2024</a:t>
            </a:fld>
            <a:endParaRPr lang="en-US"/>
          </a:p>
        </p:txBody>
      </p:sp>
      <p:sp>
        <p:nvSpPr>
          <p:cNvPr id="6" name="Slide Number Placeholder 5">
            <a:extLst>
              <a:ext uri="{FF2B5EF4-FFF2-40B4-BE49-F238E27FC236}">
                <a16:creationId xmlns:a16="http://schemas.microsoft.com/office/drawing/2014/main" id="{704C3B12-D374-04E1-4FA0-66D2F1C0B079}"/>
              </a:ext>
            </a:extLst>
          </p:cNvPr>
          <p:cNvSpPr>
            <a:spLocks noGrp="1"/>
          </p:cNvSpPr>
          <p:nvPr>
            <p:ph type="sldNum" sz="quarter" idx="12"/>
          </p:nvPr>
        </p:nvSpPr>
        <p:spPr/>
        <p:txBody>
          <a:bodyPr/>
          <a:lstStyle/>
          <a:p>
            <a:fld id="{6E91CC32-6A6B-4E2E-BBA1-6864F305DA26}" type="slidenum">
              <a:rPr lang="en-US" smtClean="0"/>
              <a:t>9</a:t>
            </a:fld>
            <a:endParaRPr lang="en-US"/>
          </a:p>
        </p:txBody>
      </p:sp>
    </p:spTree>
    <p:extLst>
      <p:ext uri="{BB962C8B-B14F-4D97-AF65-F5344CB8AC3E}">
        <p14:creationId xmlns:p14="http://schemas.microsoft.com/office/powerpoint/2010/main" val="1943670926"/>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25</TotalTime>
  <Words>1276</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Corbel</vt:lpstr>
      <vt:lpstr>Basis</vt:lpstr>
      <vt:lpstr>Keylogger &amp; Security Implementation using Python </vt:lpstr>
      <vt:lpstr>Agenda:</vt:lpstr>
      <vt:lpstr>Problem Statement:</vt:lpstr>
      <vt:lpstr>Project Overview:</vt:lpstr>
      <vt:lpstr>Who are the end users in this project?</vt:lpstr>
      <vt:lpstr>Solution and its Value Proposition</vt:lpstr>
      <vt:lpstr>The wow in this solution</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aamec</cp:lastModifiedBy>
  <cp:revision>145</cp:revision>
  <dcterms:created xsi:type="dcterms:W3CDTF">2024-04-01T14:55:32Z</dcterms:created>
  <dcterms:modified xsi:type="dcterms:W3CDTF">2024-04-04T05:00:40Z</dcterms:modified>
</cp:coreProperties>
</file>