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64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38" y="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CDCFBB7A-4DE8-47A7-AB32-3416A9F4D7F7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7CF6BDD-89C7-4324-B462-C3886F9BB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37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BB7A-4DE8-47A7-AB32-3416A9F4D7F7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6BDD-89C7-4324-B462-C3886F9BB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40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BB7A-4DE8-47A7-AB32-3416A9F4D7F7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6BDD-89C7-4324-B462-C3886F9BB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573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BB7A-4DE8-47A7-AB32-3416A9F4D7F7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6BDD-89C7-4324-B462-C3886F9BB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167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BB7A-4DE8-47A7-AB32-3416A9F4D7F7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6BDD-89C7-4324-B462-C3886F9BB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7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BB7A-4DE8-47A7-AB32-3416A9F4D7F7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6BDD-89C7-4324-B462-C3886F9BB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223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BB7A-4DE8-47A7-AB32-3416A9F4D7F7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6BDD-89C7-4324-B462-C3886F9BB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751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BB7A-4DE8-47A7-AB32-3416A9F4D7F7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6BDD-89C7-4324-B462-C3886F9BB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289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BB7A-4DE8-47A7-AB32-3416A9F4D7F7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6BDD-89C7-4324-B462-C3886F9BB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72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BB7A-4DE8-47A7-AB32-3416A9F4D7F7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6BDD-89C7-4324-B462-C3886F9BB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43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BB7A-4DE8-47A7-AB32-3416A9F4D7F7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6BDD-89C7-4324-B462-C3886F9BB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38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BB7A-4DE8-47A7-AB32-3416A9F4D7F7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6BDD-89C7-4324-B462-C3886F9BB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81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BB7A-4DE8-47A7-AB32-3416A9F4D7F7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6BDD-89C7-4324-B462-C3886F9BB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47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BB7A-4DE8-47A7-AB32-3416A9F4D7F7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6BDD-89C7-4324-B462-C3886F9BB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15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BB7A-4DE8-47A7-AB32-3416A9F4D7F7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6BDD-89C7-4324-B462-C3886F9BB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34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BB7A-4DE8-47A7-AB32-3416A9F4D7F7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6BDD-89C7-4324-B462-C3886F9BB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74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BB7A-4DE8-47A7-AB32-3416A9F4D7F7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6BDD-89C7-4324-B462-C3886F9BB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80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DCFBB7A-4DE8-47A7-AB32-3416A9F4D7F7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7CF6BDD-89C7-4324-B462-C3886F9BB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95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kaggle.com/datasets/uciml/default-of-credit-card-clients-dataset/data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E36530-E3DA-ADA6-C8ED-32C65FC3405C}"/>
              </a:ext>
            </a:extLst>
          </p:cNvPr>
          <p:cNvSpPr txBox="1">
            <a:spLocks/>
          </p:cNvSpPr>
          <p:nvPr/>
        </p:nvSpPr>
        <p:spPr bwMode="gray">
          <a:xfrm>
            <a:off x="858958" y="609600"/>
            <a:ext cx="10345490" cy="41566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US" dirty="0">
                <a:solidFill>
                  <a:srgbClr val="FFFFFF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en-US" dirty="0">
                <a:solidFill>
                  <a:srgbClr val="FFFFFF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en-US" dirty="0">
                <a:solidFill>
                  <a:srgbClr val="FFFFFF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en-US" dirty="0">
                <a:solidFill>
                  <a:srgbClr val="FFFFFF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en-US" dirty="0">
                <a:solidFill>
                  <a:srgbClr val="FFFFFF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en-US" dirty="0">
                <a:solidFill>
                  <a:srgbClr val="FFFFFF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solidFill>
                  <a:srgbClr val="FFFFFF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en-US" dirty="0">
                <a:solidFill>
                  <a:srgbClr val="FFFFFF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en-US" dirty="0">
                <a:solidFill>
                  <a:srgbClr val="FFFFFF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en-US" dirty="0">
                <a:solidFill>
                  <a:srgbClr val="FFFFFF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en-US" dirty="0">
                <a:solidFill>
                  <a:srgbClr val="FFFFFF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en-US" dirty="0">
                <a:solidFill>
                  <a:srgbClr val="FFFFFF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en-US" dirty="0">
                <a:solidFill>
                  <a:srgbClr val="FFFFFF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en-US" dirty="0">
                <a:solidFill>
                  <a:srgbClr val="FFFFFF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7200" dirty="0">
                <a:solidFill>
                  <a:srgbClr val="FFFFFF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CREDIT CARD </a:t>
            </a:r>
            <a:br>
              <a:rPr lang="en-US" sz="7200" dirty="0">
                <a:solidFill>
                  <a:srgbClr val="FFFFFF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7200" dirty="0">
                <a:solidFill>
                  <a:srgbClr val="FFFFFF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DEFAULT PREDICTION</a:t>
            </a:r>
            <a:b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IN" sz="96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1CE9214-1D86-8E9F-E7F9-74B214D16652}"/>
              </a:ext>
            </a:extLst>
          </p:cNvPr>
          <p:cNvSpPr txBox="1">
            <a:spLocks/>
          </p:cNvSpPr>
          <p:nvPr/>
        </p:nvSpPr>
        <p:spPr>
          <a:xfrm>
            <a:off x="1618873" y="5203334"/>
            <a:ext cx="8825659" cy="8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3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7200" dirty="0">
                <a:solidFill>
                  <a:srgbClr val="FFFFFF"/>
                </a:solidFill>
                <a:latin typeface="Cambria" panose="02040503050406030204" pitchFamily="18" charset="0"/>
                <a:ea typeface="Verdana" panose="020B0604030504040204" pitchFamily="34" charset="0"/>
              </a:rPr>
              <a:t>Ahamed Ajas S</a:t>
            </a:r>
          </a:p>
          <a:p>
            <a:pPr algn="ctr"/>
            <a:r>
              <a:rPr lang="en-IN" sz="7200" dirty="0">
                <a:solidFill>
                  <a:srgbClr val="FFFFFF"/>
                </a:solidFill>
                <a:latin typeface="Cambria" panose="02040503050406030204" pitchFamily="18" charset="0"/>
                <a:ea typeface="Verdana" panose="020B0604030504040204" pitchFamily="34" charset="0"/>
              </a:rPr>
              <a:t>Afrin 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C46AA-20E3-7A68-0A08-3C8CDE3F0C0D}"/>
              </a:ext>
            </a:extLst>
          </p:cNvPr>
          <p:cNvSpPr txBox="1"/>
          <p:nvPr/>
        </p:nvSpPr>
        <p:spPr>
          <a:xfrm>
            <a:off x="3740258" y="3297936"/>
            <a:ext cx="473398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30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DETAILED PROJECT REPORT</a:t>
            </a:r>
            <a:endParaRPr lang="en-IN" b="1" spc="300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000" spc="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ED7905-A2DD-C8C5-64FC-E1558EEF3B2C}"/>
              </a:ext>
            </a:extLst>
          </p:cNvPr>
          <p:cNvSpPr txBox="1"/>
          <p:nvPr/>
        </p:nvSpPr>
        <p:spPr>
          <a:xfrm>
            <a:off x="10235184" y="563353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iNeuron</a:t>
            </a:r>
          </a:p>
        </p:txBody>
      </p:sp>
    </p:spTree>
    <p:extLst>
      <p:ext uri="{BB962C8B-B14F-4D97-AF65-F5344CB8AC3E}">
        <p14:creationId xmlns:p14="http://schemas.microsoft.com/office/powerpoint/2010/main" val="2883271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9A21C7-5C7C-7DB2-C4DC-AF740871D4A0}"/>
              </a:ext>
            </a:extLst>
          </p:cNvPr>
          <p:cNvSpPr txBox="1"/>
          <p:nvPr/>
        </p:nvSpPr>
        <p:spPr>
          <a:xfrm>
            <a:off x="1838130" y="538790"/>
            <a:ext cx="80056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Which level of education shows a higher likelihood of default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29DDED-E886-BBAB-1AA7-2C63543750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5" t="38357" r="38469" b="8718"/>
          <a:stretch/>
        </p:blipFill>
        <p:spPr>
          <a:xfrm>
            <a:off x="6463877" y="1931756"/>
            <a:ext cx="5317154" cy="33963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8A0039-4D9E-E622-698B-583B822292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6" t="31292" r="29961" b="12517"/>
          <a:stretch/>
        </p:blipFill>
        <p:spPr>
          <a:xfrm>
            <a:off x="410969" y="1866442"/>
            <a:ext cx="5805855" cy="33963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FE4BA8-160A-D9C6-4793-D16C10E7B38E}"/>
              </a:ext>
            </a:extLst>
          </p:cNvPr>
          <p:cNvSpPr txBox="1"/>
          <p:nvPr/>
        </p:nvSpPr>
        <p:spPr>
          <a:xfrm>
            <a:off x="642442" y="5590165"/>
            <a:ext cx="53429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1050" dirty="0">
                <a:latin typeface="Verdana" panose="020B0604030504040204" pitchFamily="34" charset="0"/>
                <a:ea typeface="Verdana" panose="020B0604030504040204" pitchFamily="34" charset="0"/>
              </a:rPr>
              <a:t>The predominant level of education in our dataset is “University” , followed by ‘ Grade School’, ‘High School’ and ‘Others’.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F87850-0FD7-E32D-2657-0F4DDBC2D27C}"/>
              </a:ext>
            </a:extLst>
          </p:cNvPr>
          <p:cNvSpPr txBox="1"/>
          <p:nvPr/>
        </p:nvSpPr>
        <p:spPr>
          <a:xfrm>
            <a:off x="6643395" y="5590165"/>
            <a:ext cx="53429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1050" dirty="0">
                <a:latin typeface="Verdana" panose="020B0604030504040204" pitchFamily="34" charset="0"/>
                <a:ea typeface="Verdana" panose="020B0604030504040204" pitchFamily="34" charset="0"/>
              </a:rPr>
              <a:t>From plot, Highschool and University candidates are more likely to Default.</a:t>
            </a:r>
          </a:p>
        </p:txBody>
      </p:sp>
    </p:spTree>
    <p:extLst>
      <p:ext uri="{BB962C8B-B14F-4D97-AF65-F5344CB8AC3E}">
        <p14:creationId xmlns:p14="http://schemas.microsoft.com/office/powerpoint/2010/main" val="234087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1A70A3-883D-453B-D4F9-E07227B5DC3C}"/>
              </a:ext>
            </a:extLst>
          </p:cNvPr>
          <p:cNvSpPr txBox="1"/>
          <p:nvPr/>
        </p:nvSpPr>
        <p:spPr>
          <a:xfrm>
            <a:off x="1838130" y="538790"/>
            <a:ext cx="80056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Söhne"/>
              </a:rPr>
              <a:t>Visualizing the distribution of limit balances</a:t>
            </a:r>
            <a:r>
              <a:rPr lang="en-IN" sz="2800" b="1" dirty="0">
                <a:solidFill>
                  <a:srgbClr val="002060"/>
                </a:solidFill>
                <a:latin typeface="Söhne"/>
              </a:rPr>
              <a:t> according to months.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5D2A46-57A3-D24C-3AA2-8B63FC96D9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9" t="31962" r="31072" b="2188"/>
          <a:stretch/>
        </p:blipFill>
        <p:spPr>
          <a:xfrm>
            <a:off x="6721151" y="1688841"/>
            <a:ext cx="4997565" cy="3480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A1BA29-6D6F-54A0-C5DB-A84F0FC49C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1" t="28571" r="3855"/>
          <a:stretch/>
        </p:blipFill>
        <p:spPr>
          <a:xfrm>
            <a:off x="214852" y="1861459"/>
            <a:ext cx="6115265" cy="31537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21E969-EA05-0671-BDF9-3E62419AF39E}"/>
              </a:ext>
            </a:extLst>
          </p:cNvPr>
          <p:cNvSpPr txBox="1"/>
          <p:nvPr/>
        </p:nvSpPr>
        <p:spPr>
          <a:xfrm>
            <a:off x="3450317" y="5641305"/>
            <a:ext cx="6874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Wingdings" panose="05000000000000000000" pitchFamily="2" charset="2"/>
              <a:buChar char="q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It represents the maximum amount a credit card holder can borrow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540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815240-96CB-7A18-3013-9D52C9476478}"/>
              </a:ext>
            </a:extLst>
          </p:cNvPr>
          <p:cNvSpPr txBox="1"/>
          <p:nvPr/>
        </p:nvSpPr>
        <p:spPr>
          <a:xfrm>
            <a:off x="1838130" y="538790"/>
            <a:ext cx="80056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Söhne"/>
              </a:rPr>
              <a:t>Is there a noticeable trend in default rates based on credit limits in the dataset?</a:t>
            </a:r>
            <a:endParaRPr lang="en-IN" sz="2800" b="1" dirty="0">
              <a:solidFill>
                <a:srgbClr val="002060"/>
              </a:solidFill>
              <a:latin typeface="Söh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D2D274-BAB4-3765-CDD0-B8AC843B5D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6" t="41361" r="3940" b="12381"/>
          <a:stretch/>
        </p:blipFill>
        <p:spPr>
          <a:xfrm>
            <a:off x="1346718" y="1882399"/>
            <a:ext cx="9498564" cy="31724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F307B3-B4E0-E1AD-765C-4B68AF69E3A2}"/>
              </a:ext>
            </a:extLst>
          </p:cNvPr>
          <p:cNvSpPr txBox="1"/>
          <p:nvPr/>
        </p:nvSpPr>
        <p:spPr>
          <a:xfrm>
            <a:off x="1838130" y="5445437"/>
            <a:ext cx="90334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1100" dirty="0">
                <a:latin typeface="Verdana" panose="020B0604030504040204" pitchFamily="34" charset="0"/>
                <a:ea typeface="Verdana" panose="020B0604030504040204" pitchFamily="34" charset="0"/>
              </a:rPr>
              <a:t>Now, we got the clear picture that there is a significant rate of default ( over 30%) from customers with 50k or less of credit limit.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15DF4-EA87-0F6A-25D1-7BF1F3BC5D71}"/>
              </a:ext>
            </a:extLst>
          </p:cNvPr>
          <p:cNvSpPr txBox="1"/>
          <p:nvPr/>
        </p:nvSpPr>
        <p:spPr>
          <a:xfrm>
            <a:off x="1838129" y="5836067"/>
            <a:ext cx="7456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1100" dirty="0">
                <a:latin typeface="Verdana" panose="020B0604030504040204" pitchFamily="34" charset="0"/>
                <a:ea typeface="Verdana" panose="020B0604030504040204" pitchFamily="34" charset="0"/>
              </a:rPr>
              <a:t>We also can say that the higher the limit, the lower is the chance of defaulting</a:t>
            </a:r>
          </a:p>
        </p:txBody>
      </p:sp>
    </p:spTree>
    <p:extLst>
      <p:ext uri="{BB962C8B-B14F-4D97-AF65-F5344CB8AC3E}">
        <p14:creationId xmlns:p14="http://schemas.microsoft.com/office/powerpoint/2010/main" val="2121495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EC5DA-1513-A61A-C6AD-6EA919D6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>
              <a:spcBef>
                <a:spcPts val="5"/>
              </a:spcBef>
              <a:buClr>
                <a:srgbClr val="4472C3"/>
              </a:buClr>
              <a:buSzPts val="1400"/>
              <a:tabLst>
                <a:tab pos="837565" algn="l"/>
              </a:tabLst>
            </a:pPr>
            <a:r>
              <a:rPr lang="en-US" sz="3600" b="1" spc="-5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KPIs</a:t>
            </a:r>
            <a:r>
              <a:rPr lang="en-US" sz="3600" b="1" spc="-35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3600" b="1" spc="-5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(Key</a:t>
            </a:r>
            <a:r>
              <a:rPr lang="en-US" sz="3600" b="1" spc="-3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3600" b="1" spc="-5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Performance</a:t>
            </a:r>
            <a:r>
              <a:rPr lang="en-US" sz="3600" b="1" spc="-3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3600" b="1" spc="-1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Indicators)</a:t>
            </a:r>
            <a:endParaRPr lang="en-IN" sz="3600" b="1" spc="-5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C07AC9-36B2-7255-6A68-74DD956AAC24}"/>
              </a:ext>
            </a:extLst>
          </p:cNvPr>
          <p:cNvSpPr txBox="1"/>
          <p:nvPr/>
        </p:nvSpPr>
        <p:spPr>
          <a:xfrm>
            <a:off x="1160374" y="2733869"/>
            <a:ext cx="8817429" cy="3488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Bef>
                <a:spcPts val="24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  <a:tabLst>
                <a:tab pos="972820" algn="l"/>
              </a:tabLst>
            </a:pPr>
            <a:r>
              <a:rPr lang="en-US" sz="2800" spc="-5" dirty="0">
                <a:effectLst/>
                <a:latin typeface="Arial MT"/>
                <a:ea typeface="Arial MT"/>
                <a:cs typeface="Arial MT"/>
              </a:rPr>
              <a:t>Impact of Credit Utilization on Default Probability</a:t>
            </a:r>
            <a:endParaRPr lang="en-IN" sz="2800" spc="-5" dirty="0">
              <a:effectLst/>
              <a:latin typeface="Arial MT"/>
              <a:ea typeface="Arial MT"/>
              <a:cs typeface="Arial MT"/>
            </a:endParaRPr>
          </a:p>
          <a:p>
            <a:pPr marL="457200" lvl="0" indent="-457200">
              <a:spcBef>
                <a:spcPts val="24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  <a:tabLst>
                <a:tab pos="972820" algn="l"/>
              </a:tabLst>
            </a:pPr>
            <a:r>
              <a:rPr lang="en-US" sz="2800" spc="-5" dirty="0">
                <a:effectLst/>
                <a:latin typeface="Arial MT"/>
                <a:ea typeface="Arial MT"/>
                <a:cs typeface="Arial MT"/>
              </a:rPr>
              <a:t>Impact of Payment History on Default Probability</a:t>
            </a:r>
            <a:endParaRPr lang="en-IN" sz="2800" spc="-5" dirty="0">
              <a:effectLst/>
              <a:latin typeface="Arial MT"/>
              <a:ea typeface="Arial MT"/>
              <a:cs typeface="Arial MT"/>
            </a:endParaRPr>
          </a:p>
          <a:p>
            <a:pPr marL="457200" lvl="0" indent="-457200">
              <a:spcBef>
                <a:spcPts val="235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  <a:tabLst>
                <a:tab pos="972820" algn="l"/>
              </a:tabLst>
            </a:pPr>
            <a:r>
              <a:rPr lang="en-US" sz="2800" spc="-5" dirty="0">
                <a:effectLst/>
                <a:latin typeface="Arial MT"/>
                <a:ea typeface="Arial MT"/>
                <a:cs typeface="Arial MT"/>
              </a:rPr>
              <a:t>Influence of Debt-to-Income Ratio on Default Probability</a:t>
            </a:r>
            <a:endParaRPr lang="en-IN" sz="2800" spc="-5" dirty="0">
              <a:effectLst/>
              <a:latin typeface="Arial MT"/>
              <a:ea typeface="Arial MT"/>
              <a:cs typeface="Arial MT"/>
            </a:endParaRPr>
          </a:p>
          <a:p>
            <a:pPr marL="457200" lvl="0" indent="-457200">
              <a:spcBef>
                <a:spcPts val="235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  <a:tabLst>
                <a:tab pos="972820" algn="l"/>
              </a:tabLst>
            </a:pPr>
            <a:r>
              <a:rPr lang="en-US" sz="2800" spc="-5" dirty="0">
                <a:effectLst/>
                <a:latin typeface="Arial MT"/>
                <a:ea typeface="Arial MT"/>
                <a:cs typeface="Arial MT"/>
              </a:rPr>
              <a:t>Influence of Employment Status on Default Probability</a:t>
            </a:r>
            <a:endParaRPr lang="en-IN" sz="2800" spc="-5" dirty="0">
              <a:effectLst/>
              <a:latin typeface="Arial MT"/>
              <a:ea typeface="Arial MT"/>
              <a:cs typeface="Arial MT"/>
            </a:endParaRPr>
          </a:p>
          <a:p>
            <a:pPr marL="457200" lvl="0" indent="-457200">
              <a:spcBef>
                <a:spcPts val="235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  <a:tabLst>
                <a:tab pos="972820" algn="l"/>
              </a:tabLst>
            </a:pPr>
            <a:r>
              <a:rPr lang="en-US" sz="2800" spc="-5" dirty="0">
                <a:effectLst/>
                <a:latin typeface="Arial MT"/>
                <a:ea typeface="Arial MT"/>
                <a:cs typeface="Arial MT"/>
              </a:rPr>
              <a:t>Influence of Age on Default Probability</a:t>
            </a:r>
            <a:endParaRPr lang="en-IN" sz="2800" spc="-5" dirty="0">
              <a:effectLst/>
              <a:latin typeface="Arial MT"/>
              <a:ea typeface="Arial MT"/>
              <a:cs typeface="Arial MT"/>
            </a:endParaRP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1468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84552-798D-5227-1A51-03591BD31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9D2079-C8ED-5621-8EE1-78444A7962F8}"/>
              </a:ext>
            </a:extLst>
          </p:cNvPr>
          <p:cNvSpPr txBox="1"/>
          <p:nvPr/>
        </p:nvSpPr>
        <p:spPr>
          <a:xfrm>
            <a:off x="544092" y="2247827"/>
            <a:ext cx="10961655" cy="4610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0.5 Non Defaulters and 1.0 Defaulters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Females have higher count than men.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Males are more likely to Default next month than females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The predominant level of education in our dataset is “University” , followed by ‘ Grad School’, </a:t>
            </a:r>
          </a:p>
          <a:p>
            <a:pPr>
              <a:lnSpc>
                <a:spcPct val="150000"/>
              </a:lnSpc>
            </a:pPr>
            <a:r>
              <a:rPr lang="en-IN" dirty="0"/>
              <a:t>    </a:t>
            </a:r>
            <a:r>
              <a:rPr lang="en-IN" sz="1800" dirty="0"/>
              <a:t>‘High School’ and ‘Others’.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From plot, Highschool and University candidates are more likely to Default.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It represents the maximum amount a credit card holder can borrow</a:t>
            </a:r>
            <a:endParaRPr lang="en-IN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we got the clear picture that there is a significant rate of default ( over 30%) from customers </a:t>
            </a:r>
          </a:p>
          <a:p>
            <a:pPr>
              <a:lnSpc>
                <a:spcPct val="150000"/>
              </a:lnSpc>
            </a:pPr>
            <a:r>
              <a:rPr lang="en-IN" dirty="0"/>
              <a:t>     </a:t>
            </a:r>
            <a:r>
              <a:rPr lang="en-IN" sz="1800" dirty="0"/>
              <a:t>with 50k or less of credit limit.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We also can say that the higher the limit, the lower is the chance of defaulting.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6353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2B926-A02B-E1B6-D2D6-3598A44488DC}"/>
              </a:ext>
            </a:extLst>
          </p:cNvPr>
          <p:cNvSpPr txBox="1">
            <a:spLocks/>
          </p:cNvSpPr>
          <p:nvPr/>
        </p:nvSpPr>
        <p:spPr>
          <a:xfrm>
            <a:off x="4365005" y="184074"/>
            <a:ext cx="8825659" cy="7040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lvl="1" defTabSz="914400">
              <a:spcBef>
                <a:spcPts val="5"/>
              </a:spcBef>
              <a:buClr>
                <a:srgbClr val="4472C3"/>
              </a:buClr>
              <a:buSzPts val="1400"/>
              <a:tabLst>
                <a:tab pos="837565" algn="l"/>
              </a:tabLst>
            </a:pPr>
            <a:r>
              <a:rPr lang="en-IN" sz="4400" b="1" kern="0" spc="-5" dirty="0">
                <a:solidFill>
                  <a:srgbClr val="00206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Q &amp;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F1579-67B4-DD92-A6AB-DBF91E64A973}"/>
              </a:ext>
            </a:extLst>
          </p:cNvPr>
          <p:cNvSpPr txBox="1"/>
          <p:nvPr/>
        </p:nvSpPr>
        <p:spPr>
          <a:xfrm>
            <a:off x="382472" y="1003909"/>
            <a:ext cx="1114926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pc="-10" dirty="0">
                <a:latin typeface="Verdana" panose="020B0604030504040204" pitchFamily="34" charset="0"/>
                <a:ea typeface="Verdana" panose="020B0604030504040204" pitchFamily="34" charset="0"/>
              </a:rPr>
              <a:t>Q1) What's the source of dataset ?</a:t>
            </a:r>
          </a:p>
          <a:p>
            <a:r>
              <a:rPr lang="en-IN" spc="-10" dirty="0">
                <a:latin typeface="Verdana" panose="020B0604030504040204" pitchFamily="34" charset="0"/>
                <a:ea typeface="Verdana" panose="020B0604030504040204" pitchFamily="34" charset="0"/>
              </a:rPr>
              <a:t>Ans) </a:t>
            </a:r>
            <a:r>
              <a:rPr lang="en-US" spc="-10" dirty="0">
                <a:latin typeface="Verdana" panose="020B0604030504040204" pitchFamily="34" charset="0"/>
                <a:ea typeface="Verdana" panose="020B0604030504040204" pitchFamily="34" charset="0"/>
              </a:rPr>
              <a:t>The Dataset was taken from iNeuron’s Provided Project Description Document.</a:t>
            </a:r>
          </a:p>
          <a:p>
            <a:r>
              <a:rPr lang="en-US" sz="1800" spc="-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https://www.kaggle.com/datasets/uciml/default-of-credit-card-clients-dataset/data</a:t>
            </a:r>
            <a:endParaRPr lang="en-US" spc="-1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800" spc="-1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Q2) What was the type of data ?</a:t>
            </a:r>
          </a:p>
          <a:p>
            <a:r>
              <a:rPr lang="en-US" sz="1800" spc="-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Ans) The data was combination of numerical and categorical values.</a:t>
            </a:r>
          </a:p>
          <a:p>
            <a:r>
              <a:rPr lang="en-US" sz="1800" spc="-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lang="en-US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Q3) What’s the complete flow you followed in this project ?</a:t>
            </a:r>
          </a:p>
          <a:p>
            <a:r>
              <a:rPr lang="en-US" sz="1800" spc="-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Ans) Refer Slide 5</a:t>
            </a:r>
            <a:r>
              <a:rPr lang="en-US" sz="1800" spc="-10" baseline="30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</a:t>
            </a:r>
            <a:r>
              <a:rPr lang="en-US" sz="1800" spc="-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better understanding.</a:t>
            </a:r>
          </a:p>
          <a:p>
            <a:endParaRPr lang="en-US" spc="-1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Q4) What Techniques were you using for data ?</a:t>
            </a:r>
          </a:p>
          <a:p>
            <a:r>
              <a:rPr lang="en-US" sz="1800" spc="-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Ans)  </a:t>
            </a:r>
          </a:p>
          <a:p>
            <a:r>
              <a:rPr lang="en-US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en-US" sz="1800" spc="-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Visualizing</a:t>
            </a:r>
            <a:r>
              <a:rPr lang="en-US" sz="1800" spc="-3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relation</a:t>
            </a:r>
            <a:r>
              <a:rPr lang="en-US" sz="1800" spc="-3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n-US" sz="1800" spc="-3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independent</a:t>
            </a:r>
            <a:r>
              <a:rPr lang="en-US" sz="1800" spc="-3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</a:t>
            </a:r>
            <a:r>
              <a:rPr lang="en-US" sz="1800" spc="-3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</a:t>
            </a:r>
            <a:r>
              <a:rPr lang="en-US" sz="1800" spc="-3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</a:t>
            </a:r>
            <a:r>
              <a:rPr lang="en-US" sz="1800" spc="-3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other</a:t>
            </a:r>
            <a:r>
              <a:rPr lang="en-US" sz="1800" spc="-3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-3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</a:t>
            </a:r>
            <a:r>
              <a:rPr lang="en-US" sz="1800" spc="-3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-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-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variables.</a:t>
            </a:r>
            <a:endParaRPr lang="en-IN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-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Removing</a:t>
            </a:r>
            <a:r>
              <a:rPr lang="en-US" sz="1800" spc="-2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unwanted</a:t>
            </a:r>
            <a:r>
              <a:rPr lang="en-US" sz="1800" spc="-3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-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attributes. </a:t>
            </a:r>
          </a:p>
          <a:p>
            <a:r>
              <a:rPr lang="en-US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Removing</a:t>
            </a:r>
            <a:r>
              <a:rPr lang="en-US" sz="1800" spc="-4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-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outliers.</a:t>
            </a:r>
            <a:endParaRPr lang="en-US" spc="-1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800" spc="-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- Cleaning data imputing if null values are present.</a:t>
            </a:r>
          </a:p>
          <a:p>
            <a:r>
              <a:rPr lang="en-US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- Converting data into Categorical Values.</a:t>
            </a:r>
            <a:endParaRPr lang="en-US" sz="1800" spc="-1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pc="-1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Q5) What were the libraries that you used in python ?</a:t>
            </a:r>
          </a:p>
          <a:p>
            <a:r>
              <a:rPr lang="en-US" sz="1800" spc="-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Ans) We used Pandas, NumPy and Matplotlib and Seaborn libraries in Pandas.</a:t>
            </a:r>
          </a:p>
          <a:p>
            <a:endParaRPr lang="en-US" spc="-1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800" spc="-1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894706-8428-62F7-01AE-BECF4EE1C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451" y="2673656"/>
            <a:ext cx="4000270" cy="400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99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DB423F-86E2-3D0D-2A94-E3FA181B13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" r="3460" b="30489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7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047E4-F58C-B384-B086-DCA72CB77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DETAIL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238A28A-356F-FA4B-CABA-9EB3A5FEC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856526"/>
              </p:ext>
            </p:extLst>
          </p:nvPr>
        </p:nvGraphicFramePr>
        <p:xfrm>
          <a:off x="1297146" y="3056572"/>
          <a:ext cx="8478520" cy="251015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{69CF1AB2-1976-4502-BF36-3FF5EA218861}</a:tableStyleId>
              </a:tblPr>
              <a:tblGrid>
                <a:gridCol w="3635375">
                  <a:extLst>
                    <a:ext uri="{9D8B030D-6E8A-4147-A177-3AD203B41FA5}">
                      <a16:colId xmlns:a16="http://schemas.microsoft.com/office/drawing/2014/main" val="2612806589"/>
                    </a:ext>
                  </a:extLst>
                </a:gridCol>
                <a:gridCol w="4843145">
                  <a:extLst>
                    <a:ext uri="{9D8B030D-6E8A-4147-A177-3AD203B41FA5}">
                      <a16:colId xmlns:a16="http://schemas.microsoft.com/office/drawing/2014/main" val="3707196133"/>
                    </a:ext>
                  </a:extLst>
                </a:gridCol>
              </a:tblGrid>
              <a:tr h="405765">
                <a:tc>
                  <a:txBody>
                    <a:bodyPr/>
                    <a:lstStyle/>
                    <a:p>
                      <a:pPr marR="71755" algn="r">
                        <a:spcBef>
                          <a:spcPts val="175"/>
                        </a:spcBef>
                      </a:pPr>
                      <a:r>
                        <a:rPr lang="en-US" sz="1800">
                          <a:effectLst/>
                        </a:rPr>
                        <a:t>Project</a:t>
                      </a:r>
                      <a:r>
                        <a:rPr lang="en-US" sz="1800" spc="-35">
                          <a:effectLst/>
                        </a:rPr>
                        <a:t> </a:t>
                      </a:r>
                      <a:r>
                        <a:rPr lang="en-US" sz="1800" spc="-10">
                          <a:effectLst/>
                        </a:rPr>
                        <a:t>Title</a:t>
                      </a:r>
                      <a:endParaRPr lang="en-IN" sz="1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spcBef>
                          <a:spcPts val="16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Credit Card Default</a:t>
                      </a:r>
                      <a:r>
                        <a:rPr lang="en-US" sz="1800" spc="-25">
                          <a:effectLst/>
                        </a:rPr>
                        <a:t> </a:t>
                      </a:r>
                      <a:r>
                        <a:rPr lang="en-US" sz="1800" spc="-10">
                          <a:effectLst/>
                        </a:rPr>
                        <a:t>Prediction</a:t>
                      </a:r>
                      <a:endParaRPr lang="en-IN" sz="1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73876692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 marR="70485" algn="r">
                        <a:spcBef>
                          <a:spcPts val="175"/>
                        </a:spcBef>
                      </a:pPr>
                      <a:r>
                        <a:rPr lang="en-US" sz="1800" spc="-10">
                          <a:effectLst/>
                        </a:rPr>
                        <a:t>Technology</a:t>
                      </a:r>
                      <a:endParaRPr lang="en-IN" sz="1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spcBef>
                          <a:spcPts val="16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Machine Learning Technology</a:t>
                      </a:r>
                      <a:endParaRPr lang="en-IN" sz="1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50254017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69850" algn="r">
                        <a:spcBef>
                          <a:spcPts val="175"/>
                        </a:spcBef>
                      </a:pPr>
                      <a:r>
                        <a:rPr lang="en-US" sz="1800" spc="-10" dirty="0">
                          <a:effectLst/>
                        </a:rPr>
                        <a:t>Domain</a:t>
                      </a:r>
                      <a:endParaRPr lang="en-IN" sz="1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spcBef>
                          <a:spcPts val="165"/>
                        </a:spcBef>
                        <a:spcAft>
                          <a:spcPts val="0"/>
                        </a:spcAft>
                      </a:pPr>
                      <a:r>
                        <a:rPr lang="en-US" sz="1800" spc="-10">
                          <a:effectLst/>
                        </a:rPr>
                        <a:t>Banking</a:t>
                      </a:r>
                      <a:endParaRPr lang="en-IN" sz="1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12738708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marR="74930" algn="r">
                        <a:spcBef>
                          <a:spcPts val="175"/>
                        </a:spcBef>
                      </a:pPr>
                      <a:r>
                        <a:rPr lang="en-US" sz="1800">
                          <a:effectLst/>
                        </a:rPr>
                        <a:t>Project</a:t>
                      </a:r>
                      <a:r>
                        <a:rPr lang="en-US" sz="1800" spc="-45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Difficulty</a:t>
                      </a:r>
                      <a:r>
                        <a:rPr lang="en-US" sz="1800" spc="-40">
                          <a:effectLst/>
                        </a:rPr>
                        <a:t> </a:t>
                      </a:r>
                      <a:r>
                        <a:rPr lang="en-US" sz="1800" spc="-10">
                          <a:effectLst/>
                        </a:rPr>
                        <a:t>level</a:t>
                      </a:r>
                      <a:endParaRPr lang="en-IN" sz="1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spcBef>
                          <a:spcPts val="165"/>
                        </a:spcBef>
                        <a:spcAft>
                          <a:spcPts val="0"/>
                        </a:spcAft>
                      </a:pPr>
                      <a:r>
                        <a:rPr lang="en-US" sz="1800" spc="-10">
                          <a:effectLst/>
                        </a:rPr>
                        <a:t>Intermediate</a:t>
                      </a:r>
                      <a:endParaRPr lang="en-IN" sz="1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8595246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R="72390" algn="r">
                        <a:spcBef>
                          <a:spcPts val="175"/>
                        </a:spcBef>
                      </a:pPr>
                      <a:r>
                        <a:rPr lang="en-US" sz="1800">
                          <a:effectLst/>
                        </a:rPr>
                        <a:t>Programming</a:t>
                      </a:r>
                      <a:r>
                        <a:rPr lang="en-US" sz="1800" spc="-5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Language</a:t>
                      </a:r>
                      <a:r>
                        <a:rPr lang="en-US" sz="1800" spc="-45">
                          <a:effectLst/>
                        </a:rPr>
                        <a:t> </a:t>
                      </a:r>
                      <a:r>
                        <a:rPr lang="en-US" sz="1800" spc="-20">
                          <a:effectLst/>
                        </a:rPr>
                        <a:t>Used</a:t>
                      </a:r>
                      <a:endParaRPr lang="en-IN" sz="1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spcBef>
                          <a:spcPts val="165"/>
                        </a:spcBef>
                        <a:spcAft>
                          <a:spcPts val="0"/>
                        </a:spcAft>
                      </a:pPr>
                      <a:r>
                        <a:rPr lang="en-US" sz="1800" spc="-10">
                          <a:effectLst/>
                        </a:rPr>
                        <a:t>Python</a:t>
                      </a:r>
                      <a:endParaRPr lang="en-IN" sz="1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05550757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marR="70485" algn="r">
                        <a:spcBef>
                          <a:spcPts val="175"/>
                        </a:spcBef>
                      </a:pPr>
                      <a:r>
                        <a:rPr lang="en-US" sz="1800">
                          <a:effectLst/>
                        </a:rPr>
                        <a:t>Tools</a:t>
                      </a:r>
                      <a:r>
                        <a:rPr lang="en-US" sz="1800" spc="-25">
                          <a:effectLst/>
                        </a:rPr>
                        <a:t> </a:t>
                      </a:r>
                      <a:r>
                        <a:rPr lang="en-US" sz="1800" spc="-20">
                          <a:effectLst/>
                        </a:rPr>
                        <a:t>Used</a:t>
                      </a:r>
                      <a:endParaRPr lang="en-IN" sz="1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16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NumPy, Pandas, R, Tableau,</a:t>
                      </a:r>
                      <a:r>
                        <a:rPr lang="en-US" sz="1800" spc="-8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MS-Excel,</a:t>
                      </a:r>
                      <a:r>
                        <a:rPr lang="en-US" sz="1800" spc="-8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MS-Power </a:t>
                      </a:r>
                      <a:r>
                        <a:rPr lang="en-US" sz="1800" spc="-30" dirty="0">
                          <a:effectLst/>
                        </a:rPr>
                        <a:t>BI</a:t>
                      </a:r>
                      <a:endParaRPr lang="en-IN" sz="1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74707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96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776F-2DF2-144B-2495-1D7DDC186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A831A1-7A24-F8CF-1302-84F88A68AEDB}"/>
              </a:ext>
            </a:extLst>
          </p:cNvPr>
          <p:cNvSpPr txBox="1"/>
          <p:nvPr/>
        </p:nvSpPr>
        <p:spPr>
          <a:xfrm>
            <a:off x="938784" y="3407664"/>
            <a:ext cx="11001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Goal of credit card default prediction is to develop a predictive </a:t>
            </a:r>
          </a:p>
          <a:p>
            <a:r>
              <a:rPr lang="en-US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model that can accurately identify whether a credit card holder is </a:t>
            </a:r>
          </a:p>
          <a:p>
            <a:r>
              <a:rPr lang="en-US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likely to default on their payments in the upcoming month.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30382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4911-DA85-883B-B930-6CCEFEB35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4B585-19CE-E61A-2930-1B8DBBE4EC64}"/>
              </a:ext>
            </a:extLst>
          </p:cNvPr>
          <p:cNvSpPr txBox="1"/>
          <p:nvPr/>
        </p:nvSpPr>
        <p:spPr>
          <a:xfrm>
            <a:off x="499872" y="2907792"/>
            <a:ext cx="116124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Financial threats are displaying a trend about the credit risk of </a:t>
            </a:r>
          </a:p>
          <a:p>
            <a:r>
              <a:rPr lang="en-US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commercial banks as the incredible improvement in the financial 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industry has arisen. In this way, one of the biggest threats faces by 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commercial banks is the risk prediction of credit clients. The goal is to  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predict the probability of credit default based on credit card owner’s</a:t>
            </a:r>
          </a:p>
          <a:p>
            <a:r>
              <a:rPr lang="en-US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characteristics and payment history.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70076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0AAFA-EAE2-7C5D-EF5F-6D418998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ARCHITECTURE</a:t>
            </a: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97AB4BEF-D25D-3DEE-A862-57AFC8EAF0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" t="4948" r="913" b="9218"/>
          <a:stretch/>
        </p:blipFill>
        <p:spPr>
          <a:xfrm>
            <a:off x="403531" y="2612573"/>
            <a:ext cx="11384938" cy="376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8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A32A9-92CE-F4A9-4880-FE53797EB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 INFORMATION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EE3978-0934-9C06-7F73-52EB7EE9E7CE}"/>
              </a:ext>
            </a:extLst>
          </p:cNvPr>
          <p:cNvSpPr txBox="1"/>
          <p:nvPr/>
        </p:nvSpPr>
        <p:spPr>
          <a:xfrm>
            <a:off x="371217" y="2226684"/>
            <a:ext cx="11820783" cy="4873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5"/>
              </a:spcBef>
              <a:spcAft>
                <a:spcPts val="800"/>
              </a:spcAft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ID: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ID of each client 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spcBef>
                <a:spcPts val="25"/>
              </a:spcBef>
              <a:spcAft>
                <a:spcPts val="800"/>
              </a:spcAft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LIMIT_BAL: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Amount of given credit in NT dollars (includes individual and  family/supplementary credit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spcBef>
                <a:spcPts val="25"/>
              </a:spcBef>
              <a:spcAft>
                <a:spcPts val="800"/>
              </a:spcAft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SEX: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Gender (1=male, 2=female)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spcBef>
                <a:spcPts val="25"/>
              </a:spcBef>
              <a:spcAft>
                <a:spcPts val="800"/>
              </a:spcAft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EDUCATION: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(1=graduate school, 2=university, 3=high school, 4=others, 5=unknown, 6=unknown) 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spcBef>
                <a:spcPts val="25"/>
              </a:spcBef>
              <a:spcAft>
                <a:spcPts val="800"/>
              </a:spcAft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MARRIAGE: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Marital status (1=married, 2=single, 3=others)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spcBef>
                <a:spcPts val="25"/>
              </a:spcBef>
              <a:spcAft>
                <a:spcPts val="800"/>
              </a:spcAft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AGE: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Age in years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spcBef>
                <a:spcPts val="25"/>
              </a:spcBef>
              <a:spcAft>
                <a:spcPts val="800"/>
              </a:spcAft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PAY_0 to PAY_6: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Repayment status in September, 2005 (-1=pay duly,1=payment delay for one month,</a:t>
            </a:r>
          </a:p>
          <a:p>
            <a:pPr>
              <a:spcBef>
                <a:spcPts val="25"/>
              </a:spcBef>
              <a:spcAft>
                <a:spcPts val="800"/>
              </a:spcAft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         2=payment delay for two months, 8=payment delay for eight months,9=payment delay </a:t>
            </a:r>
          </a:p>
          <a:p>
            <a:pPr>
              <a:spcBef>
                <a:spcPts val="25"/>
              </a:spcBef>
              <a:spcAft>
                <a:spcPts val="800"/>
              </a:spcAft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         for nine months and above)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spcBef>
                <a:spcPts val="25"/>
              </a:spcBef>
              <a:spcAft>
                <a:spcPts val="800"/>
              </a:spcAft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BILL_AMT 1 to BILL_AMT 6: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Amount of bill statement for the last 6 months.</a:t>
            </a:r>
          </a:p>
          <a:p>
            <a:pPr>
              <a:spcBef>
                <a:spcPts val="40"/>
              </a:spcBef>
              <a:spcAft>
                <a:spcPts val="800"/>
              </a:spcAft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PAY_AMT 1 to PAY_AMT 6: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Amount of previous payment made for the last 6 months.</a:t>
            </a:r>
          </a:p>
          <a:p>
            <a:pPr>
              <a:spcBef>
                <a:spcPts val="20"/>
              </a:spcBef>
              <a:spcAft>
                <a:spcPts val="800"/>
              </a:spcAft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Default.payment.next.month: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Target variable indicating whether the individual will default on the credit card </a:t>
            </a:r>
          </a:p>
          <a:p>
            <a:pPr>
              <a:spcBef>
                <a:spcPts val="20"/>
              </a:spcBef>
              <a:spcAft>
                <a:spcPts val="800"/>
              </a:spcAft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                               payment next month (1 = yes, 0 = no). 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spcBef>
                <a:spcPts val="40"/>
              </a:spcBef>
              <a:spcAft>
                <a:spcPts val="800"/>
              </a:spcAft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70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31247B-CA41-A08E-2587-56148C4ED693}"/>
              </a:ext>
            </a:extLst>
          </p:cNvPr>
          <p:cNvSpPr txBox="1"/>
          <p:nvPr/>
        </p:nvSpPr>
        <p:spPr>
          <a:xfrm>
            <a:off x="93306" y="139960"/>
            <a:ext cx="10235682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1600" b="1" dirty="0">
                <a:solidFill>
                  <a:srgbClr val="0D0D0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ID</a:t>
            </a:r>
            <a:r>
              <a:rPr lang="en-US" sz="1600" b="1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While the ID itself might not directly contribute to predicting defaults, it serves as a unique  </a:t>
            </a:r>
          </a:p>
          <a:p>
            <a:pPr algn="just">
              <a:spcAft>
                <a:spcPts val="600"/>
              </a:spcAft>
            </a:pPr>
            <a:r>
              <a:rPr lang="en-US" sz="1600" dirty="0">
                <a:solidFill>
                  <a:srgbClr val="0D0D0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identifier for each record, helping in data management and referencing.</a:t>
            </a:r>
          </a:p>
          <a:p>
            <a:pPr algn="just">
              <a:spcAft>
                <a:spcPts val="600"/>
              </a:spcAft>
            </a:pPr>
            <a:r>
              <a:rPr lang="en-US" sz="1600" b="1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Limit Balance: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credit limit or balance is a crucial factor as it represents the maximum amount a credit card holder can borrow. Higher limits may indicate higher risk, especially if not managed responsibly.</a:t>
            </a:r>
          </a:p>
          <a:p>
            <a:pPr algn="just">
              <a:spcAft>
                <a:spcPts val="600"/>
              </a:spcAft>
            </a:pPr>
            <a:r>
              <a:rPr lang="en-US" sz="1600" b="1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Sex: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Gender can be a demographic factor that influences financial behaviors. Some models consider it as a feature, although it's important to handle such variables ethically and ensure they don't contribute to bias or discrimination.</a:t>
            </a:r>
          </a:p>
          <a:p>
            <a:pPr algn="just">
              <a:spcAft>
                <a:spcPts val="600"/>
              </a:spcAft>
            </a:pPr>
            <a:r>
              <a:rPr lang="en-US" sz="1600" b="1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Education:</a:t>
            </a:r>
            <a:r>
              <a:rPr lang="en-US" sz="1600" dirty="0">
                <a:solidFill>
                  <a:srgbClr val="0D0D0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level of education can influence financial literacy and stability. It may provide insights into a person's ability to manage credit responsibly.</a:t>
            </a:r>
          </a:p>
          <a:p>
            <a:pPr algn="just">
              <a:spcAft>
                <a:spcPts val="600"/>
              </a:spcAft>
            </a:pPr>
            <a:r>
              <a:rPr lang="en-US" sz="1600" b="1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Marriage:</a:t>
            </a:r>
            <a:r>
              <a:rPr lang="en-US" sz="1600" dirty="0">
                <a:solidFill>
                  <a:srgbClr val="0D0D0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Marital status can be a factor in financial stability. For example, married individuals may have shared financial responsibilities, potentially impacting their credit behavior.</a:t>
            </a:r>
          </a:p>
          <a:p>
            <a:pPr algn="just">
              <a:spcAft>
                <a:spcPts val="600"/>
              </a:spcAft>
            </a:pPr>
            <a:r>
              <a:rPr lang="en-US" sz="1600" b="1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Age:</a:t>
            </a:r>
            <a:r>
              <a:rPr lang="en-US" sz="1600" dirty="0">
                <a:solidFill>
                  <a:srgbClr val="0D0D0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Age is a critical factor as younger individuals may have less financial experience and stability. Older individuals may have a more established credit history, providing insights into their creditworthiness.</a:t>
            </a:r>
          </a:p>
          <a:p>
            <a:pPr algn="just">
              <a:spcAft>
                <a:spcPts val="600"/>
              </a:spcAft>
            </a:pPr>
            <a:r>
              <a:rPr lang="en-US" sz="1600" b="1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Bill Amount:</a:t>
            </a:r>
            <a:r>
              <a:rPr lang="en-US" sz="1600" dirty="0">
                <a:solidFill>
                  <a:srgbClr val="0D0D0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bill amounts across different months indicate the credit card holder's spending behavior. Higher bill amounts relative to the credit limit may suggest financial stress.</a:t>
            </a:r>
          </a:p>
          <a:p>
            <a:pPr algn="just">
              <a:spcAft>
                <a:spcPts val="600"/>
              </a:spcAft>
            </a:pPr>
            <a:r>
              <a:rPr lang="en-US" sz="1600" b="1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Pay Amount:</a:t>
            </a:r>
            <a:r>
              <a:rPr lang="en-US" sz="1600" dirty="0">
                <a:solidFill>
                  <a:srgbClr val="0D0D0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Payment amounts reflect how much of the billed amount the cardholder is repaying. Consistently low payments or delayed payments may indicate financial distress and an increased risk of default.</a:t>
            </a:r>
          </a:p>
          <a:p>
            <a:pPr algn="just">
              <a:spcAft>
                <a:spcPts val="600"/>
              </a:spcAft>
            </a:pPr>
            <a:r>
              <a:rPr lang="en-US" sz="1600" b="1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Default Payment Next Month:</a:t>
            </a:r>
            <a:r>
              <a:rPr lang="en-US" sz="1600" dirty="0">
                <a:solidFill>
                  <a:srgbClr val="0D0D0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This is the target variable that the model aims to predict. It indicates whether a customer will default on their payment in the next month. Understanding and predicting this outcome is the primary objective of credit card default prediction models.</a:t>
            </a:r>
          </a:p>
          <a:p>
            <a:pPr algn="just">
              <a:spcAft>
                <a:spcPts val="600"/>
              </a:spcAft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Flowchart: Off-page Connector 5">
            <a:extLst>
              <a:ext uri="{FF2B5EF4-FFF2-40B4-BE49-F238E27FC236}">
                <a16:creationId xmlns:a16="http://schemas.microsoft.com/office/drawing/2014/main" id="{D19FF0FE-B553-0512-2729-1ACC77E51D4A}"/>
              </a:ext>
            </a:extLst>
          </p:cNvPr>
          <p:cNvSpPr/>
          <p:nvPr/>
        </p:nvSpPr>
        <p:spPr>
          <a:xfrm rot="5400000">
            <a:off x="9240415" y="3048000"/>
            <a:ext cx="3946846" cy="1769709"/>
          </a:xfrm>
          <a:prstGeom prst="flowChartOffpage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35804B-7AFA-5E7A-CE7C-76BD31B0BD24}"/>
              </a:ext>
            </a:extLst>
          </p:cNvPr>
          <p:cNvSpPr txBox="1"/>
          <p:nvPr/>
        </p:nvSpPr>
        <p:spPr>
          <a:xfrm rot="16200000">
            <a:off x="10631268" y="2976462"/>
            <a:ext cx="1292662" cy="16421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IN" b="1" dirty="0"/>
              <a:t>Why THESE PARAMETERS ARE IMPORTANT</a:t>
            </a:r>
            <a:r>
              <a:rPr lang="en-I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81047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BD08B-7073-C79B-A38C-0618EED59A17}"/>
              </a:ext>
            </a:extLst>
          </p:cNvPr>
          <p:cNvSpPr txBox="1">
            <a:spLocks/>
          </p:cNvSpPr>
          <p:nvPr/>
        </p:nvSpPr>
        <p:spPr>
          <a:xfrm>
            <a:off x="1683170" y="185492"/>
            <a:ext cx="8825659" cy="70408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A1A09B-DDED-069B-9486-D1D47BA6DC59}"/>
              </a:ext>
            </a:extLst>
          </p:cNvPr>
          <p:cNvSpPr txBox="1"/>
          <p:nvPr/>
        </p:nvSpPr>
        <p:spPr>
          <a:xfrm>
            <a:off x="340649" y="1026944"/>
            <a:ext cx="11197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002060"/>
                </a:solidFill>
              </a:rPr>
              <a:t>What Kind Of Population do we have?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F527D3-C36C-B620-E18B-3612DF6129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2" t="34740" r="44423" b="8991"/>
          <a:stretch/>
        </p:blipFill>
        <p:spPr>
          <a:xfrm>
            <a:off x="573677" y="1499560"/>
            <a:ext cx="4997498" cy="3858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0F2CC2-B1B8-BB97-88EB-5E335F02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6" t="40860" r="43906" b="2872"/>
          <a:stretch/>
        </p:blipFill>
        <p:spPr>
          <a:xfrm>
            <a:off x="6432410" y="1568242"/>
            <a:ext cx="5075853" cy="3858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48400F-4215-8F69-A309-93D042B45E57}"/>
              </a:ext>
            </a:extLst>
          </p:cNvPr>
          <p:cNvSpPr txBox="1"/>
          <p:nvPr/>
        </p:nvSpPr>
        <p:spPr>
          <a:xfrm>
            <a:off x="963274" y="5495804"/>
            <a:ext cx="5469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Wingdings" panose="05000000000000000000" pitchFamily="2" charset="2"/>
              <a:buChar char="q"/>
              <a:defRPr sz="1200"/>
            </a:lvl1pPr>
          </a:lstStyle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0.5 Non Defaulters and 1.0 Defaulters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AC74FB-60F7-7DFB-4173-27DBA6A42677}"/>
              </a:ext>
            </a:extLst>
          </p:cNvPr>
          <p:cNvSpPr txBox="1"/>
          <p:nvPr/>
        </p:nvSpPr>
        <p:spPr>
          <a:xfrm>
            <a:off x="7178859" y="5495804"/>
            <a:ext cx="5469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Wingdings" panose="05000000000000000000" pitchFamily="2" charset="2"/>
              <a:buChar char="q"/>
              <a:defRPr sz="1200"/>
            </a:lvl1pPr>
          </a:lstStyle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Females have higher count than men.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145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D084E7-777B-7147-91A8-7EE6F352B5BB}"/>
              </a:ext>
            </a:extLst>
          </p:cNvPr>
          <p:cNvSpPr txBox="1"/>
          <p:nvPr/>
        </p:nvSpPr>
        <p:spPr>
          <a:xfrm>
            <a:off x="1828800" y="279278"/>
            <a:ext cx="80056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Males or Females who are more likely to default next month 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854AEF-46AD-0D28-8D97-628A6E4BF4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6" t="32049" r="30154" b="10662"/>
          <a:stretch/>
        </p:blipFill>
        <p:spPr>
          <a:xfrm>
            <a:off x="1518093" y="1166237"/>
            <a:ext cx="8627077" cy="51311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A075DF-E0C5-2297-D326-F73ABD651F3C}"/>
              </a:ext>
            </a:extLst>
          </p:cNvPr>
          <p:cNvSpPr txBox="1"/>
          <p:nvPr/>
        </p:nvSpPr>
        <p:spPr>
          <a:xfrm>
            <a:off x="2799605" y="6313298"/>
            <a:ext cx="7345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So, from plot we can say Males are more likely to Default next month than females</a:t>
            </a:r>
          </a:p>
        </p:txBody>
      </p:sp>
    </p:spTree>
    <p:extLst>
      <p:ext uri="{BB962C8B-B14F-4D97-AF65-F5344CB8AC3E}">
        <p14:creationId xmlns:p14="http://schemas.microsoft.com/office/powerpoint/2010/main" val="733071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160</TotalTime>
  <Words>1225</Words>
  <Application>Microsoft Office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 MT</vt:lpstr>
      <vt:lpstr>Söhne</vt:lpstr>
      <vt:lpstr>Arial</vt:lpstr>
      <vt:lpstr>Cambria</vt:lpstr>
      <vt:lpstr>Century Gothic</vt:lpstr>
      <vt:lpstr>Verdana</vt:lpstr>
      <vt:lpstr>Wingdings</vt:lpstr>
      <vt:lpstr>Wingdings 3</vt:lpstr>
      <vt:lpstr>Ion Boardroom</vt:lpstr>
      <vt:lpstr>PowerPoint Presentation</vt:lpstr>
      <vt:lpstr>PROJECT DETAIL</vt:lpstr>
      <vt:lpstr>OBJECTIVE</vt:lpstr>
      <vt:lpstr>PROBLEM STATEMENT</vt:lpstr>
      <vt:lpstr>ARCHITECTURE</vt:lpstr>
      <vt:lpstr>DATASET INFORMATION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KPIs (Key Performance Indicators)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BORN Sci</dc:creator>
  <cp:lastModifiedBy>BORN Sci</cp:lastModifiedBy>
  <cp:revision>2</cp:revision>
  <dcterms:created xsi:type="dcterms:W3CDTF">2024-02-08T16:06:09Z</dcterms:created>
  <dcterms:modified xsi:type="dcterms:W3CDTF">2024-02-08T18:49:28Z</dcterms:modified>
</cp:coreProperties>
</file>