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506"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F8F4241-548D-403C-ADBF-6A7C78BCE3D4}"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395179-C62F-447B-9C0A-73A2A021BA67}" type="slidenum">
              <a:rPr lang="en-IN" smtClean="0"/>
              <a:t>‹#›</a:t>
            </a:fld>
            <a:endParaRPr lang="en-IN"/>
          </a:p>
        </p:txBody>
      </p:sp>
    </p:spTree>
    <p:extLst>
      <p:ext uri="{BB962C8B-B14F-4D97-AF65-F5344CB8AC3E}">
        <p14:creationId xmlns:p14="http://schemas.microsoft.com/office/powerpoint/2010/main" val="171527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8F4241-548D-403C-ADBF-6A7C78BCE3D4}"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395179-C62F-447B-9C0A-73A2A021BA67}" type="slidenum">
              <a:rPr lang="en-IN" smtClean="0"/>
              <a:t>‹#›</a:t>
            </a:fld>
            <a:endParaRPr lang="en-IN"/>
          </a:p>
        </p:txBody>
      </p:sp>
    </p:spTree>
    <p:extLst>
      <p:ext uri="{BB962C8B-B14F-4D97-AF65-F5344CB8AC3E}">
        <p14:creationId xmlns:p14="http://schemas.microsoft.com/office/powerpoint/2010/main" val="1473468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8F4241-548D-403C-ADBF-6A7C78BCE3D4}"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395179-C62F-447B-9C0A-73A2A021BA67}" type="slidenum">
              <a:rPr lang="en-IN" smtClean="0"/>
              <a:t>‹#›</a:t>
            </a:fld>
            <a:endParaRPr lang="en-IN"/>
          </a:p>
        </p:txBody>
      </p:sp>
    </p:spTree>
    <p:extLst>
      <p:ext uri="{BB962C8B-B14F-4D97-AF65-F5344CB8AC3E}">
        <p14:creationId xmlns:p14="http://schemas.microsoft.com/office/powerpoint/2010/main" val="3940208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F8F4241-548D-403C-ADBF-6A7C78BCE3D4}"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395179-C62F-447B-9C0A-73A2A021BA67}" type="slidenum">
              <a:rPr lang="en-IN" smtClean="0"/>
              <a:t>‹#›</a:t>
            </a:fld>
            <a:endParaRPr lang="en-IN"/>
          </a:p>
        </p:txBody>
      </p:sp>
    </p:spTree>
    <p:extLst>
      <p:ext uri="{BB962C8B-B14F-4D97-AF65-F5344CB8AC3E}">
        <p14:creationId xmlns:p14="http://schemas.microsoft.com/office/powerpoint/2010/main" val="19831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8F4241-548D-403C-ADBF-6A7C78BCE3D4}" type="datetimeFigureOut">
              <a:rPr lang="en-IN" smtClean="0"/>
              <a:t>18-09-2024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395179-C62F-447B-9C0A-73A2A021BA67}" type="slidenum">
              <a:rPr lang="en-IN" smtClean="0"/>
              <a:t>‹#›</a:t>
            </a:fld>
            <a:endParaRPr lang="en-IN"/>
          </a:p>
        </p:txBody>
      </p:sp>
    </p:spTree>
    <p:extLst>
      <p:ext uri="{BB962C8B-B14F-4D97-AF65-F5344CB8AC3E}">
        <p14:creationId xmlns:p14="http://schemas.microsoft.com/office/powerpoint/2010/main" val="3652395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F8F4241-548D-403C-ADBF-6A7C78BCE3D4}"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395179-C62F-447B-9C0A-73A2A021BA67}" type="slidenum">
              <a:rPr lang="en-IN" smtClean="0"/>
              <a:t>‹#›</a:t>
            </a:fld>
            <a:endParaRPr lang="en-IN"/>
          </a:p>
        </p:txBody>
      </p:sp>
    </p:spTree>
    <p:extLst>
      <p:ext uri="{BB962C8B-B14F-4D97-AF65-F5344CB8AC3E}">
        <p14:creationId xmlns:p14="http://schemas.microsoft.com/office/powerpoint/2010/main" val="2074239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F8F4241-548D-403C-ADBF-6A7C78BCE3D4}" type="datetimeFigureOut">
              <a:rPr lang="en-IN" smtClean="0"/>
              <a:t>18-09-2024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395179-C62F-447B-9C0A-73A2A021BA67}" type="slidenum">
              <a:rPr lang="en-IN" smtClean="0"/>
              <a:t>‹#›</a:t>
            </a:fld>
            <a:endParaRPr lang="en-IN"/>
          </a:p>
        </p:txBody>
      </p:sp>
    </p:spTree>
    <p:extLst>
      <p:ext uri="{BB962C8B-B14F-4D97-AF65-F5344CB8AC3E}">
        <p14:creationId xmlns:p14="http://schemas.microsoft.com/office/powerpoint/2010/main" val="2529269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F8F4241-548D-403C-ADBF-6A7C78BCE3D4}" type="datetimeFigureOut">
              <a:rPr lang="en-IN" smtClean="0"/>
              <a:t>18-09-2024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395179-C62F-447B-9C0A-73A2A021BA67}" type="slidenum">
              <a:rPr lang="en-IN" smtClean="0"/>
              <a:t>‹#›</a:t>
            </a:fld>
            <a:endParaRPr lang="en-IN"/>
          </a:p>
        </p:txBody>
      </p:sp>
    </p:spTree>
    <p:extLst>
      <p:ext uri="{BB962C8B-B14F-4D97-AF65-F5344CB8AC3E}">
        <p14:creationId xmlns:p14="http://schemas.microsoft.com/office/powerpoint/2010/main" val="399292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8F4241-548D-403C-ADBF-6A7C78BCE3D4}" type="datetimeFigureOut">
              <a:rPr lang="en-IN" smtClean="0"/>
              <a:t>18-09-2024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395179-C62F-447B-9C0A-73A2A021BA67}" type="slidenum">
              <a:rPr lang="en-IN" smtClean="0"/>
              <a:t>‹#›</a:t>
            </a:fld>
            <a:endParaRPr lang="en-IN"/>
          </a:p>
        </p:txBody>
      </p:sp>
    </p:spTree>
    <p:extLst>
      <p:ext uri="{BB962C8B-B14F-4D97-AF65-F5344CB8AC3E}">
        <p14:creationId xmlns:p14="http://schemas.microsoft.com/office/powerpoint/2010/main" val="1575906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8F4241-548D-403C-ADBF-6A7C78BCE3D4}"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395179-C62F-447B-9C0A-73A2A021BA67}" type="slidenum">
              <a:rPr lang="en-IN" smtClean="0"/>
              <a:t>‹#›</a:t>
            </a:fld>
            <a:endParaRPr lang="en-IN"/>
          </a:p>
        </p:txBody>
      </p:sp>
    </p:spTree>
    <p:extLst>
      <p:ext uri="{BB962C8B-B14F-4D97-AF65-F5344CB8AC3E}">
        <p14:creationId xmlns:p14="http://schemas.microsoft.com/office/powerpoint/2010/main" val="97188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F8F4241-548D-403C-ADBF-6A7C78BCE3D4}" type="datetimeFigureOut">
              <a:rPr lang="en-IN" smtClean="0"/>
              <a:t>18-09-2024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395179-C62F-447B-9C0A-73A2A021BA67}" type="slidenum">
              <a:rPr lang="en-IN" smtClean="0"/>
              <a:t>‹#›</a:t>
            </a:fld>
            <a:endParaRPr lang="en-IN"/>
          </a:p>
        </p:txBody>
      </p:sp>
    </p:spTree>
    <p:extLst>
      <p:ext uri="{BB962C8B-B14F-4D97-AF65-F5344CB8AC3E}">
        <p14:creationId xmlns:p14="http://schemas.microsoft.com/office/powerpoint/2010/main" val="2758976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8F4241-548D-403C-ADBF-6A7C78BCE3D4}" type="datetimeFigureOut">
              <a:rPr lang="en-IN" smtClean="0"/>
              <a:t>18-09-2024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95179-C62F-447B-9C0A-73A2A021BA67}" type="slidenum">
              <a:rPr lang="en-IN" smtClean="0"/>
              <a:t>‹#›</a:t>
            </a:fld>
            <a:endParaRPr lang="en-IN"/>
          </a:p>
        </p:txBody>
      </p:sp>
    </p:spTree>
    <p:extLst>
      <p:ext uri="{BB962C8B-B14F-4D97-AF65-F5344CB8AC3E}">
        <p14:creationId xmlns:p14="http://schemas.microsoft.com/office/powerpoint/2010/main" val="2421422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5974" y="0"/>
            <a:ext cx="880449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Metarials</a:t>
            </a:r>
            <a:r>
              <a:rPr kumimoji="0" lang="en-US" sz="24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Methods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lvl="1" fontAlgn="base">
              <a:spcBef>
                <a:spcPct val="0"/>
              </a:spcBef>
              <a:spcAft>
                <a:spcPct val="0"/>
              </a:spcAft>
            </a:pPr>
            <a:r>
              <a:rPr lang="en-US" sz="1600" b="1" dirty="0" smtClean="0">
                <a:latin typeface="Arial" pitchFamily="34" charset="0"/>
                <a:ea typeface="Times New Roman" pitchFamily="18" charset="0"/>
                <a:cs typeface="Arial" pitchFamily="34" charset="0"/>
              </a:rPr>
              <a:t>1. </a:t>
            </a:r>
            <a:r>
              <a:rPr kumimoji="0" lang="en-US" sz="16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MQ6 Gas Sensor</a:t>
            </a:r>
          </a:p>
          <a:p>
            <a:pPr marL="1200150" lvl="2" indent="-285750" eaLnBrk="0" fontAlgn="base" hangingPunct="0">
              <a:spcBef>
                <a:spcPct val="0"/>
              </a:spcBef>
              <a:spcAft>
                <a:spcPct val="0"/>
              </a:spcAft>
              <a:buFont typeface="Wingdings" pitchFamily="2" charset="2"/>
              <a:buChar char="§"/>
            </a:pPr>
            <a:r>
              <a:rPr kumimoji="0" lang="en-US" sz="16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Function</a:t>
            </a: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The MQ6 gas sensor is the primary component used to detect LPG (liquefied petroleum gas) leaks. It operates by measuring the resistance change in its internal elements when exposed to LPG. The sensor outputs an analog signal proportional to the concentration of LPG in the air.</a:t>
            </a:r>
            <a:endPar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1200150" lvl="2" indent="-285750" eaLnBrk="0" fontAlgn="base" hangingPunct="0">
              <a:spcBef>
                <a:spcPct val="0"/>
              </a:spcBef>
              <a:spcAft>
                <a:spcPct val="0"/>
              </a:spcAft>
              <a:buFont typeface="Wingdings" pitchFamily="2" charset="2"/>
              <a:buChar char="§"/>
            </a:pPr>
            <a:r>
              <a:rPr kumimoji="0" lang="en-US" sz="16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Features</a:t>
            </a:r>
            <a:r>
              <a:rPr kumimoji="0" lang="en-US" sz="16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High sensitivity to propane, butane, and LPG gases. It has a detection range of 200–10,000 ppm and operates on 5V.</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5899" y="2564903"/>
            <a:ext cx="1152128" cy="1656185"/>
          </a:xfrm>
          <a:prstGeom prst="rect">
            <a:avLst/>
          </a:prstGeom>
        </p:spPr>
      </p:pic>
      <p:sp>
        <p:nvSpPr>
          <p:cNvPr id="7" name="TextBox 6"/>
          <p:cNvSpPr txBox="1"/>
          <p:nvPr/>
        </p:nvSpPr>
        <p:spPr>
          <a:xfrm>
            <a:off x="2843808" y="4221088"/>
            <a:ext cx="2016224" cy="338554"/>
          </a:xfrm>
          <a:prstGeom prst="rect">
            <a:avLst/>
          </a:prstGeom>
          <a:noFill/>
        </p:spPr>
        <p:txBody>
          <a:bodyPr wrap="square" rtlCol="0">
            <a:spAutoFit/>
          </a:bodyPr>
          <a:lstStyle/>
          <a:p>
            <a:r>
              <a:rPr lang="en-IN" sz="1600" dirty="0" smtClean="0"/>
              <a:t>MQ-6 sensor</a:t>
            </a:r>
            <a:endParaRPr lang="en-IN" sz="1600" dirty="0"/>
          </a:p>
        </p:txBody>
      </p:sp>
      <p:sp>
        <p:nvSpPr>
          <p:cNvPr id="8" name="Rectangle 7"/>
          <p:cNvSpPr/>
          <p:nvPr/>
        </p:nvSpPr>
        <p:spPr>
          <a:xfrm>
            <a:off x="582910" y="4534669"/>
            <a:ext cx="8237562" cy="1846659"/>
          </a:xfrm>
          <a:prstGeom prst="rect">
            <a:avLst/>
          </a:prstGeom>
        </p:spPr>
        <p:txBody>
          <a:bodyPr wrap="square">
            <a:spAutoFit/>
          </a:bodyPr>
          <a:lstStyle/>
          <a:p>
            <a:r>
              <a:rPr lang="en-IN" b="1" dirty="0" smtClean="0"/>
              <a:t>2. </a:t>
            </a:r>
            <a:r>
              <a:rPr lang="en-IN" b="1" dirty="0"/>
              <a:t>ESP32 Microcontroller</a:t>
            </a:r>
            <a:endParaRPr lang="en-IN" dirty="0"/>
          </a:p>
          <a:p>
            <a:pPr marL="742950" lvl="1" indent="-285750">
              <a:buFont typeface="Wingdings" pitchFamily="2" charset="2"/>
              <a:buChar char="§"/>
            </a:pPr>
            <a:r>
              <a:rPr lang="en-IN" sz="1600" b="1" dirty="0"/>
              <a:t>Function</a:t>
            </a:r>
            <a:r>
              <a:rPr lang="en-IN" sz="1600" dirty="0"/>
              <a:t>: The ESP32 is the brain of the system, processing input from the MQ6 sensor and controlling various actuators such as the exhaust fan, buzzer, and servo motor. It also handles communication functions such as sending email notifications.</a:t>
            </a:r>
          </a:p>
          <a:p>
            <a:pPr marL="742950" lvl="1" indent="-285750">
              <a:buFont typeface="Wingdings" pitchFamily="2" charset="2"/>
              <a:buChar char="§"/>
            </a:pPr>
            <a:r>
              <a:rPr lang="en-IN" sz="1600" b="1" dirty="0"/>
              <a:t>Features</a:t>
            </a:r>
            <a:r>
              <a:rPr lang="en-IN" sz="1600" dirty="0"/>
              <a:t>: Equipped with Wi-Fi and Bluetooth, it has multiple GPIO pins, ADC for reading </a:t>
            </a:r>
            <a:r>
              <a:rPr lang="en-IN" sz="1600" dirty="0" err="1"/>
              <a:t>analog</a:t>
            </a:r>
            <a:r>
              <a:rPr lang="en-IN" sz="1600" dirty="0"/>
              <a:t> signals from the sensor, and is highly energy-efficient, making it ideal for </a:t>
            </a:r>
            <a:r>
              <a:rPr lang="en-IN" sz="1600" dirty="0" err="1"/>
              <a:t>IoT</a:t>
            </a:r>
            <a:r>
              <a:rPr lang="en-IN" sz="1600" dirty="0"/>
              <a:t> applications. It runs on 3.3V but can accept inputs from 5V sensors.</a:t>
            </a:r>
          </a:p>
        </p:txBody>
      </p:sp>
    </p:spTree>
    <p:extLst>
      <p:ext uri="{BB962C8B-B14F-4D97-AF65-F5344CB8AC3E}">
        <p14:creationId xmlns:p14="http://schemas.microsoft.com/office/powerpoint/2010/main" val="236589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7539" y="188640"/>
            <a:ext cx="3024336" cy="1585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1520" y="2292548"/>
            <a:ext cx="8712968" cy="1692771"/>
          </a:xfrm>
          <a:prstGeom prst="rect">
            <a:avLst/>
          </a:prstGeom>
        </p:spPr>
        <p:txBody>
          <a:bodyPr wrap="square">
            <a:spAutoFit/>
          </a:bodyPr>
          <a:lstStyle/>
          <a:p>
            <a:pPr lvl="0" eaLnBrk="0" fontAlgn="base" hangingPunct="0">
              <a:spcBef>
                <a:spcPct val="0"/>
              </a:spcBef>
              <a:spcAft>
                <a:spcPct val="0"/>
              </a:spcAft>
            </a:pP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3. Exhaust Fan</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742950" lvl="1" indent="-285750" eaLnBrk="0" fontAlgn="base" hangingPunct="0">
              <a:spcBef>
                <a:spcPct val="0"/>
              </a:spcBef>
              <a:spcAft>
                <a:spcPct val="0"/>
              </a:spcAft>
              <a:buFont typeface="Wingdings" pitchFamily="2" charset="2"/>
              <a:buChar char="§"/>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Function</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The exhaust fan is used to ventilate the area in case of a gas leak. It helps to disperse the leaked gas and prevent its accumulation, which could otherwise lead to an explosion.</a:t>
            </a:r>
            <a:endParaRPr kumimoji="0" lang="en-US"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742950" lvl="1" indent="-285750" eaLnBrk="0" fontAlgn="base" hangingPunct="0">
              <a:spcBef>
                <a:spcPct val="0"/>
              </a:spcBef>
              <a:spcAft>
                <a:spcPct val="0"/>
              </a:spcAft>
              <a:buFont typeface="Wingdings" pitchFamily="2" charset="2"/>
              <a:buChar char="§"/>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Control</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The ESP32 activates the fan using a</a:t>
            </a:r>
            <a:r>
              <a:rPr kumimoji="0" lang="en-US" sz="2000" b="0" i="0" u="none" strike="noStrike" cap="none" normalizeH="0" dirty="0" smtClean="0">
                <a:ln>
                  <a:noFill/>
                </a:ln>
                <a:solidFill>
                  <a:schemeClr val="tx1"/>
                </a:solidFill>
                <a:effectLst/>
                <a:latin typeface="Calibri" pitchFamily="34" charset="0"/>
                <a:ea typeface="Times New Roman" pitchFamily="18" charset="0"/>
                <a:cs typeface="Times New Roman" pitchFamily="18" charset="0"/>
              </a:rPr>
              <a:t> digital output pin</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215" y="4365104"/>
            <a:ext cx="1991628" cy="1865968"/>
          </a:xfrm>
          <a:prstGeom prst="rect">
            <a:avLst/>
          </a:prstGeom>
        </p:spPr>
      </p:pic>
      <p:sp>
        <p:nvSpPr>
          <p:cNvPr id="6" name="TextBox 5"/>
          <p:cNvSpPr txBox="1"/>
          <p:nvPr/>
        </p:nvSpPr>
        <p:spPr>
          <a:xfrm>
            <a:off x="2985571" y="1851208"/>
            <a:ext cx="2448272" cy="369332"/>
          </a:xfrm>
          <a:prstGeom prst="rect">
            <a:avLst/>
          </a:prstGeom>
          <a:noFill/>
        </p:spPr>
        <p:txBody>
          <a:bodyPr wrap="square" rtlCol="0">
            <a:spAutoFit/>
          </a:bodyPr>
          <a:lstStyle/>
          <a:p>
            <a:r>
              <a:rPr lang="en-IN" dirty="0" smtClean="0"/>
              <a:t>ESP 32 (Microcontroller)</a:t>
            </a:r>
            <a:endParaRPr lang="en-IN" dirty="0"/>
          </a:p>
        </p:txBody>
      </p:sp>
      <p:sp>
        <p:nvSpPr>
          <p:cNvPr id="7" name="TextBox 6"/>
          <p:cNvSpPr txBox="1"/>
          <p:nvPr/>
        </p:nvSpPr>
        <p:spPr>
          <a:xfrm>
            <a:off x="3923928" y="6309320"/>
            <a:ext cx="2232248" cy="369332"/>
          </a:xfrm>
          <a:prstGeom prst="rect">
            <a:avLst/>
          </a:prstGeom>
          <a:noFill/>
        </p:spPr>
        <p:txBody>
          <a:bodyPr wrap="square" rtlCol="0">
            <a:spAutoFit/>
          </a:bodyPr>
          <a:lstStyle/>
          <a:p>
            <a:r>
              <a:rPr lang="en-IN" dirty="0" smtClean="0"/>
              <a:t>Exhaust fan</a:t>
            </a:r>
            <a:endParaRPr lang="en-IN" dirty="0"/>
          </a:p>
        </p:txBody>
      </p:sp>
    </p:spTree>
    <p:extLst>
      <p:ext uri="{BB962C8B-B14F-4D97-AF65-F5344CB8AC3E}">
        <p14:creationId xmlns:p14="http://schemas.microsoft.com/office/powerpoint/2010/main" val="454385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260648"/>
            <a:ext cx="8352928" cy="1569660"/>
          </a:xfrm>
          <a:prstGeom prst="rect">
            <a:avLst/>
          </a:prstGeom>
        </p:spPr>
        <p:txBody>
          <a:bodyPr wrap="square">
            <a:spAutoFit/>
          </a:bodyPr>
          <a:lstStyle/>
          <a:p>
            <a:pPr lvl="0" eaLnBrk="0" fontAlgn="base" hangingPunct="0">
              <a:spcBef>
                <a:spcPct val="0"/>
              </a:spcBef>
              <a:spcAft>
                <a:spcPct val="0"/>
              </a:spcAft>
            </a:pP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4. Buzzer</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742950" lvl="1" indent="-285750" eaLnBrk="0" fontAlgn="base" hangingPunct="0">
              <a:spcBef>
                <a:spcPct val="0"/>
              </a:spcBef>
              <a:spcAft>
                <a:spcPct val="0"/>
              </a:spcAft>
              <a:buFont typeface="Wingdings" pitchFamily="2" charset="2"/>
              <a:buChar char="§"/>
            </a:pPr>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Function</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The buzzer provides an audible alert to warn people in the vicinity of a potential gas leak. The sound is loud and continuous until the system detects that the gas levels have returned to normal.</a:t>
            </a:r>
            <a:endPar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742950" lvl="1" indent="-285750" eaLnBrk="0" fontAlgn="base" hangingPunct="0">
              <a:spcBef>
                <a:spcPct val="0"/>
              </a:spcBef>
              <a:spcAft>
                <a:spcPct val="0"/>
              </a:spcAft>
              <a:buFont typeface="Wingdings" pitchFamily="2" charset="2"/>
              <a:buChar char="§"/>
            </a:pPr>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Control</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The buzzer is controlled by the ESP32 through a digital output pin.</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4648" y="1916832"/>
            <a:ext cx="753701" cy="1080121"/>
          </a:xfrm>
          <a:prstGeom prst="rect">
            <a:avLst/>
          </a:prstGeom>
        </p:spPr>
      </p:pic>
      <p:sp>
        <p:nvSpPr>
          <p:cNvPr id="7" name="TextBox 6"/>
          <p:cNvSpPr txBox="1"/>
          <p:nvPr/>
        </p:nvSpPr>
        <p:spPr>
          <a:xfrm>
            <a:off x="3635896" y="2924944"/>
            <a:ext cx="1800200" cy="369332"/>
          </a:xfrm>
          <a:prstGeom prst="rect">
            <a:avLst/>
          </a:prstGeom>
          <a:noFill/>
        </p:spPr>
        <p:txBody>
          <a:bodyPr wrap="square" rtlCol="0">
            <a:spAutoFit/>
          </a:bodyPr>
          <a:lstStyle/>
          <a:p>
            <a:r>
              <a:rPr lang="en-IN" dirty="0" smtClean="0"/>
              <a:t>Buzzer</a:t>
            </a:r>
            <a:endParaRPr lang="en-IN" dirty="0"/>
          </a:p>
        </p:txBody>
      </p:sp>
      <p:sp>
        <p:nvSpPr>
          <p:cNvPr id="8" name="Rectangle 7"/>
          <p:cNvSpPr/>
          <p:nvPr/>
        </p:nvSpPr>
        <p:spPr>
          <a:xfrm>
            <a:off x="251520" y="3284984"/>
            <a:ext cx="8712968" cy="1846659"/>
          </a:xfrm>
          <a:prstGeom prst="rect">
            <a:avLst/>
          </a:prstGeom>
        </p:spPr>
        <p:txBody>
          <a:bodyPr wrap="square">
            <a:spAutoFit/>
          </a:bodyPr>
          <a:lstStyle/>
          <a:p>
            <a:pPr lvl="0" eaLnBrk="0" fontAlgn="base" hangingPunct="0">
              <a:spcBef>
                <a:spcPct val="0"/>
              </a:spcBef>
              <a:spcAft>
                <a:spcPct val="0"/>
              </a:spcAft>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5. Servo Motor</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742950" lvl="1" indent="-285750" eaLnBrk="0" fontAlgn="base" hangingPunct="0">
              <a:spcBef>
                <a:spcPct val="0"/>
              </a:spcBef>
              <a:spcAft>
                <a:spcPct val="0"/>
              </a:spcAft>
              <a:buFont typeface="Wingdings" pitchFamily="2" charset="2"/>
              <a:buChar char="§"/>
            </a:pPr>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Function</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The servo motor is responsible for physically turning off the regulator knob of the LPG cylinder in case of a leak. It is programmed to rotate a specified angle to close the gas supply.</a:t>
            </a:r>
            <a:endParaRPr kumimoji="0" lang="en-US" sz="16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742950" lvl="1" indent="-285750" eaLnBrk="0" fontAlgn="base" hangingPunct="0">
              <a:spcBef>
                <a:spcPct val="0"/>
              </a:spcBef>
              <a:spcAft>
                <a:spcPct val="0"/>
              </a:spcAft>
              <a:buFont typeface="Wingdings" pitchFamily="2" charset="2"/>
              <a:buChar char="§"/>
            </a:pPr>
            <a:r>
              <a:rPr kumimoji="0" lang="en-US"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Control</a:t>
            </a:r>
            <a:r>
              <a:rPr kumimoji="0" lang="en-US"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The ESP32 sends PWM (Pulse Width Modulation) signals to control the angle of the servo motor.</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1880" y="4869160"/>
            <a:ext cx="1656184" cy="1512167"/>
          </a:xfrm>
          <a:prstGeom prst="rect">
            <a:avLst/>
          </a:prstGeom>
        </p:spPr>
      </p:pic>
      <p:sp>
        <p:nvSpPr>
          <p:cNvPr id="10" name="TextBox 9"/>
          <p:cNvSpPr txBox="1"/>
          <p:nvPr/>
        </p:nvSpPr>
        <p:spPr>
          <a:xfrm>
            <a:off x="3779912" y="6381327"/>
            <a:ext cx="1800200" cy="369332"/>
          </a:xfrm>
          <a:prstGeom prst="rect">
            <a:avLst/>
          </a:prstGeom>
          <a:noFill/>
        </p:spPr>
        <p:txBody>
          <a:bodyPr wrap="square" rtlCol="0">
            <a:spAutoFit/>
          </a:bodyPr>
          <a:lstStyle/>
          <a:p>
            <a:r>
              <a:rPr lang="en-IN" dirty="0" smtClean="0"/>
              <a:t>Servo Motor</a:t>
            </a:r>
            <a:endParaRPr lang="en-IN" dirty="0"/>
          </a:p>
        </p:txBody>
      </p:sp>
    </p:spTree>
    <p:extLst>
      <p:ext uri="{BB962C8B-B14F-4D97-AF65-F5344CB8AC3E}">
        <p14:creationId xmlns:p14="http://schemas.microsoft.com/office/powerpoint/2010/main" val="1765008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29" y="116632"/>
            <a:ext cx="8928992" cy="1692771"/>
          </a:xfrm>
          <a:prstGeom prst="rect">
            <a:avLst/>
          </a:prstGeom>
        </p:spPr>
        <p:txBody>
          <a:bodyPr wrap="square">
            <a:spAutoFit/>
          </a:bodyPr>
          <a:lstStyle/>
          <a:p>
            <a:pPr lvl="0" eaLnBrk="0" fontAlgn="base" hangingPunct="0">
              <a:spcBef>
                <a:spcPct val="0"/>
              </a:spcBef>
              <a:spcAft>
                <a:spcPct val="0"/>
              </a:spcAft>
            </a:pPr>
            <a:r>
              <a:rPr kumimoji="0" lang="en-US" sz="24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8. SMTP Service for Email Notification</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a:p>
            <a:pPr marL="742950" lvl="1" indent="-285750" eaLnBrk="0" fontAlgn="base" hangingPunct="0">
              <a:spcBef>
                <a:spcPct val="0"/>
              </a:spcBef>
              <a:spcAft>
                <a:spcPct val="0"/>
              </a:spcAft>
              <a:buFont typeface="Wingdings" pitchFamily="2" charset="2"/>
              <a:buChar char="§"/>
            </a:pPr>
            <a:r>
              <a:rPr kumimoji="0" lang="en-US" sz="2000"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Function</a:t>
            </a:r>
            <a:r>
              <a:rPr kumimoji="0" lang="en-US" sz="20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The ESP32 connects to the internet via Wi-Fi and uses an SMTP (Simple Mail Transfer Protocol) service to send email alerts in the event of a gas leak. The mail server details are configured in the code to send emails to pre-defined recipients, ensuring remote alerts.</a:t>
            </a:r>
            <a:endParaRPr kumimoji="0" lang="en-US" sz="1100" b="0" i="0" u="none" strike="noStrike" cap="none" normalizeH="0" baseline="0" dirty="0" smtClean="0">
              <a:ln>
                <a:noFill/>
              </a:ln>
              <a:solidFill>
                <a:schemeClr val="tx1"/>
              </a:solidFill>
              <a:effectLst/>
              <a:latin typeface="Arial" pitchFamily="34" charset="0"/>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1800771"/>
            <a:ext cx="5184576" cy="1368152"/>
          </a:xfrm>
          <a:prstGeom prst="rect">
            <a:avLst/>
          </a:prstGeom>
        </p:spPr>
      </p:pic>
    </p:spTree>
    <p:extLst>
      <p:ext uri="{BB962C8B-B14F-4D97-AF65-F5344CB8AC3E}">
        <p14:creationId xmlns:p14="http://schemas.microsoft.com/office/powerpoint/2010/main" val="4283532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0602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430</Words>
  <Application>Microsoft Office PowerPoint</Application>
  <PresentationFormat>On-screen Show (4:3)</PresentationFormat>
  <Paragraphs>24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SMP</dc:creator>
  <cp:lastModifiedBy>SMP</cp:lastModifiedBy>
  <cp:revision>4</cp:revision>
  <dcterms:created xsi:type="dcterms:W3CDTF">2024-09-18T10:02:28Z</dcterms:created>
  <dcterms:modified xsi:type="dcterms:W3CDTF">2024-09-18T10:41:21Z</dcterms:modified>
</cp:coreProperties>
</file>