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8288000" cy="10287000"/>
  <p:notesSz cx="6858000" cy="9144000"/>
  <p:embeddedFontLst>
    <p:embeddedFont>
      <p:font typeface="Cormorant Garamond Italics" charset="1" panose="00000500000000000000"/>
      <p:regular r:id="rId36"/>
    </p:embeddedFont>
    <p:embeddedFont>
      <p:font typeface="Glacial Indifference Bold" charset="1" panose="00000800000000000000"/>
      <p:regular r:id="rId37"/>
    </p:embeddedFont>
    <p:embeddedFont>
      <p:font typeface="Glacial Indifference" charset="1" panose="00000000000000000000"/>
      <p:regular r:id="rId38"/>
    </p:embeddedFont>
    <p:embeddedFont>
      <p:font typeface="Canva Sans" charset="1" panose="020B0503030501040103"/>
      <p:regular r:id="rId39"/>
    </p:embeddedFont>
    <p:embeddedFont>
      <p:font typeface="Cormorant Garamond Bold" charset="1" panose="00000800000000000000"/>
      <p:regular r:id="rId40"/>
    </p:embeddedFont>
    <p:embeddedFont>
      <p:font typeface="Cormorant Garamond Bold Italics" charset="1" panose="0000080000000000000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https://uits.edu.bd/ratri-datta/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809790" y="0"/>
            <a:ext cx="4478210" cy="3525572"/>
          </a:xfrm>
          <a:custGeom>
            <a:avLst/>
            <a:gdLst/>
            <a:ahLst/>
            <a:cxnLst/>
            <a:rect r="r" b="b" t="t" l="l"/>
            <a:pathLst>
              <a:path h="3525572" w="4478210">
                <a:moveTo>
                  <a:pt x="4478210" y="0"/>
                </a:moveTo>
                <a:lnTo>
                  <a:pt x="0" y="0"/>
                </a:lnTo>
                <a:lnTo>
                  <a:pt x="0" y="3525572"/>
                </a:lnTo>
                <a:lnTo>
                  <a:pt x="4478210" y="3525572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809790" y="5826116"/>
            <a:ext cx="4478210" cy="4478210"/>
          </a:xfrm>
          <a:custGeom>
            <a:avLst/>
            <a:gdLst/>
            <a:ahLst/>
            <a:cxnLst/>
            <a:rect r="r" b="b" t="t" l="l"/>
            <a:pathLst>
              <a:path h="4478210" w="4478210">
                <a:moveTo>
                  <a:pt x="4478210" y="0"/>
                </a:moveTo>
                <a:lnTo>
                  <a:pt x="0" y="0"/>
                </a:lnTo>
                <a:lnTo>
                  <a:pt x="0" y="4478210"/>
                </a:lnTo>
                <a:lnTo>
                  <a:pt x="4478210" y="4478210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09414" y="731173"/>
            <a:ext cx="10368096" cy="2987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507"/>
              </a:lnSpc>
            </a:pPr>
            <a:r>
              <a:rPr lang="en-US" sz="11507" i="true">
                <a:solidFill>
                  <a:srgbClr val="2D3880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Research Paper Summary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9414" y="4137859"/>
            <a:ext cx="10368096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Course Code :</a:t>
            </a: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CSE418 </a:t>
            </a:r>
          </a:p>
          <a:p>
            <a:pPr algn="l" marL="0" indent="0" lvl="0">
              <a:lnSpc>
                <a:spcPts val="4480"/>
              </a:lnSpc>
            </a:pPr>
            <a:r>
              <a:rPr lang="en-US" b="true" sz="3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Course Title :</a:t>
            </a: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Scientific Research and methodologies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85646" y="4178499"/>
            <a:ext cx="1036809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 November, 2024</a:t>
            </a:r>
          </a:p>
        </p:txBody>
      </p:sp>
      <p:sp>
        <p:nvSpPr>
          <p:cNvPr name="AutoShape 8" id="8"/>
          <p:cNvSpPr/>
          <p:nvPr/>
        </p:nvSpPr>
        <p:spPr>
          <a:xfrm flipH="true">
            <a:off x="971550" y="1028700"/>
            <a:ext cx="57150" cy="7966812"/>
          </a:xfrm>
          <a:prstGeom prst="line">
            <a:avLst/>
          </a:prstGeom>
          <a:ln cap="flat" w="57150">
            <a:solidFill>
              <a:srgbClr val="2D38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709414" y="6132976"/>
            <a:ext cx="5969000" cy="2231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6"/>
              </a:lnSpc>
            </a:pPr>
            <a:r>
              <a:rPr lang="en-US" sz="2518" b="tru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Submitted By - </a:t>
            </a:r>
          </a:p>
          <a:p>
            <a:pPr algn="l">
              <a:lnSpc>
                <a:spcPts val="3526"/>
              </a:lnSpc>
            </a:pPr>
            <a:r>
              <a:rPr lang="en-US" sz="2518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Md. Mehadi Hasan, ID - 2125051003</a:t>
            </a:r>
          </a:p>
          <a:p>
            <a:pPr algn="l">
              <a:lnSpc>
                <a:spcPts val="3526"/>
              </a:lnSpc>
            </a:pPr>
            <a:r>
              <a:rPr lang="en-US" sz="2518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Maheru Tabassum Ohana, ID - 2125051015</a:t>
            </a:r>
          </a:p>
          <a:p>
            <a:pPr algn="l">
              <a:lnSpc>
                <a:spcPts val="3526"/>
              </a:lnSpc>
            </a:pPr>
            <a:r>
              <a:rPr lang="en-US" sz="2518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Mofidul Haque Nibir, ID - 2125051020</a:t>
            </a:r>
          </a:p>
          <a:p>
            <a:pPr algn="l" marL="0" indent="0" lvl="0">
              <a:lnSpc>
                <a:spcPts val="3526"/>
              </a:lnSpc>
            </a:pPr>
            <a:r>
              <a:rPr lang="en-US" sz="2518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Sowrobh Bhuiyan, ID - 2125051026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07550" y="6133003"/>
            <a:ext cx="6878717" cy="223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8"/>
              </a:lnSpc>
              <a:spcBef>
                <a:spcPct val="0"/>
              </a:spcBef>
            </a:pPr>
            <a:r>
              <a:rPr lang="en-US" b="true" sz="252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Submitted To - </a:t>
            </a:r>
          </a:p>
          <a:p>
            <a:pPr algn="l">
              <a:lnSpc>
                <a:spcPts val="3528"/>
              </a:lnSpc>
              <a:spcBef>
                <a:spcPct val="0"/>
              </a:spcBef>
            </a:pPr>
            <a:r>
              <a:rPr lang="en-US" sz="252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  <a:hlinkClick r:id="rId7" tooltip="https://uits.edu.bd/ratri-datta/"/>
              </a:rPr>
              <a:t>Ratri Datta</a:t>
            </a:r>
          </a:p>
          <a:p>
            <a:pPr algn="l">
              <a:lnSpc>
                <a:spcPts val="3528"/>
              </a:lnSpc>
              <a:spcBef>
                <a:spcPct val="0"/>
              </a:spcBef>
            </a:pPr>
            <a:r>
              <a:rPr lang="en-US" sz="252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Lecturer, Department of CSE</a:t>
            </a:r>
          </a:p>
          <a:p>
            <a:pPr algn="l">
              <a:lnSpc>
                <a:spcPts val="3528"/>
              </a:lnSpc>
              <a:spcBef>
                <a:spcPct val="0"/>
              </a:spcBef>
            </a:pPr>
            <a:r>
              <a:rPr lang="en-US" sz="252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University of Information Technology and Sciences</a:t>
            </a:r>
          </a:p>
          <a:p>
            <a:pPr algn="l">
              <a:lnSpc>
                <a:spcPts val="3528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817128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718751" y="7633619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85175" y="-593603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6707" y="895350"/>
            <a:ext cx="635762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00"/>
              </a:lnSpc>
              <a:spcBef>
                <a:spcPct val="0"/>
              </a:spcBef>
            </a:pPr>
            <a:r>
              <a:rPr lang="en-US" b="true" sz="65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Model’s Used :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04367" y="3605317"/>
            <a:ext cx="842787" cy="84278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36985" y="5959863"/>
            <a:ext cx="842787" cy="84278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02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46046" y="3586409"/>
            <a:ext cx="4438480" cy="236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Artificial Neural Networks (ANN):</a:t>
            </a:r>
            <a:r>
              <a:rPr lang="en-US" sz="27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classifying and recognizing plate characters even with variations in font and style.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18285" y="895350"/>
            <a:ext cx="8811590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00"/>
              </a:lnSpc>
              <a:spcBef>
                <a:spcPct val="0"/>
              </a:spcBef>
            </a:pPr>
            <a:r>
              <a:rPr lang="en-US" b="true" sz="65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Dataset and Training: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6707" y="2505426"/>
            <a:ext cx="46505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Two CNN-based models: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46046" y="5902713"/>
            <a:ext cx="4438480" cy="189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OCR (Optical Character Recognition): </a:t>
            </a:r>
            <a:r>
              <a:rPr lang="en-US" sz="27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Extracts and recognizes characters from the detected license plates</a:t>
            </a:r>
            <a:r>
              <a:rPr lang="en-US" sz="2700" b="tru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890094" y="2505426"/>
            <a:ext cx="413398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Two datasets are used: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211383" y="3605317"/>
            <a:ext cx="842787" cy="84278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144000" y="6802650"/>
            <a:ext cx="842787" cy="84278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02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253062" y="3586409"/>
            <a:ext cx="4438480" cy="284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AOLP (Automatic License Plate Recognition) Dataset:  </a:t>
            </a:r>
            <a:r>
              <a:rPr lang="en-US" sz="27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Contains images of vehicles with annotated license plates, often used in academic research.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53062" y="6745500"/>
            <a:ext cx="4438480" cy="3322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Customized Local Datasets: </a:t>
            </a:r>
            <a:r>
              <a:rPr lang="en-US" sz="27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Institutions may compile their own images to account for regional variations in license plate format and font.</a:t>
            </a:r>
          </a:p>
          <a:p>
            <a:pPr algn="l">
              <a:lnSpc>
                <a:spcPts val="378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49943" y="0"/>
            <a:ext cx="9962580" cy="10287000"/>
            <a:chOff x="0" y="0"/>
            <a:chExt cx="1328344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7847" t="0" r="17847" b="0"/>
            <a:stretch>
              <a:fillRect/>
            </a:stretch>
          </p:blipFill>
          <p:spPr>
            <a:xfrm flipH="false" flipV="false">
              <a:off x="0" y="0"/>
              <a:ext cx="13283440" cy="137160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0" y="441960"/>
            <a:ext cx="8395703" cy="1135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00"/>
              </a:lnSpc>
            </a:pPr>
            <a:r>
              <a:rPr lang="en-US" b="true" sz="7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Literature Review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988" y="2164766"/>
            <a:ext cx="7654698" cy="6942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3375" indent="-386687" lvl="1">
              <a:lnSpc>
                <a:spcPts val="6089"/>
              </a:lnSpc>
              <a:buFont typeface="Arial"/>
              <a:buChar char="•"/>
            </a:pPr>
            <a:r>
              <a:rPr lang="en-US" sz="3582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Color Edge Detection and Fuzzy Maps</a:t>
            </a:r>
          </a:p>
          <a:p>
            <a:pPr algn="l" marL="773375" indent="-386687" lvl="1">
              <a:lnSpc>
                <a:spcPts val="6089"/>
              </a:lnSpc>
              <a:buFont typeface="Arial"/>
              <a:buChar char="•"/>
            </a:pPr>
            <a:r>
              <a:rPr lang="en-US" sz="3582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License Plate Segmentation and Processing</a:t>
            </a:r>
          </a:p>
          <a:p>
            <a:pPr algn="l" marL="773375" indent="-386687" lvl="1">
              <a:lnSpc>
                <a:spcPts val="6089"/>
              </a:lnSpc>
              <a:buFont typeface="Arial"/>
              <a:buChar char="•"/>
            </a:pPr>
            <a:r>
              <a:rPr lang="en-US" sz="3582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Artificial Neural Network (ANN)-Based Recognition</a:t>
            </a:r>
          </a:p>
          <a:p>
            <a:pPr algn="l" marL="773375" indent="-386687" lvl="1">
              <a:lnSpc>
                <a:spcPts val="6089"/>
              </a:lnSpc>
              <a:buFont typeface="Arial"/>
              <a:buChar char="•"/>
            </a:pPr>
            <a:r>
              <a:rPr lang="en-US" sz="3582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Edge Detection and Window Filtering Techniques</a:t>
            </a:r>
          </a:p>
          <a:p>
            <a:pPr algn="l" marL="0" indent="0" lvl="0">
              <a:lnSpc>
                <a:spcPts val="608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0" y="9505996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331905" cy="10287000"/>
            <a:chOff x="0" y="0"/>
            <a:chExt cx="166766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766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67662">
                  <a:moveTo>
                    <a:pt x="0" y="0"/>
                  </a:moveTo>
                  <a:lnTo>
                    <a:pt x="1667662" y="0"/>
                  </a:lnTo>
                  <a:lnTo>
                    <a:pt x="16676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9D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667662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449607"/>
            <a:ext cx="8115300" cy="5150128"/>
            <a:chOff x="0" y="0"/>
            <a:chExt cx="10820400" cy="6866838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880" r="0" b="880"/>
            <a:stretch>
              <a:fillRect/>
            </a:stretch>
          </p:blipFill>
          <p:spPr>
            <a:xfrm flipH="false" flipV="false">
              <a:off x="0" y="0"/>
              <a:ext cx="10820400" cy="6866838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10544695" y="0"/>
            <a:ext cx="6714605" cy="10287000"/>
          </a:xfrm>
          <a:custGeom>
            <a:avLst/>
            <a:gdLst/>
            <a:ahLst/>
            <a:cxnLst/>
            <a:rect r="r" b="b" t="t" l="l"/>
            <a:pathLst>
              <a:path h="10287000" w="6714605">
                <a:moveTo>
                  <a:pt x="0" y="0"/>
                </a:moveTo>
                <a:lnTo>
                  <a:pt x="6714605" y="0"/>
                </a:lnTo>
                <a:lnTo>
                  <a:pt x="671460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28746" y="1000125"/>
            <a:ext cx="5203159" cy="1006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37"/>
              </a:lnSpc>
            </a:pPr>
            <a:r>
              <a:rPr lang="en-US" b="true" sz="6430">
                <a:solidFill>
                  <a:srgbClr val="FFFFFF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Methodology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114644" y="2881421"/>
            <a:ext cx="5812767" cy="693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4589"/>
              </a:lnSpc>
              <a:buFont typeface="Arial"/>
              <a:buChar char="•"/>
            </a:pPr>
            <a:r>
              <a:rPr lang="en-US" b="true" sz="2699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License Plate Localization: </a:t>
            </a:r>
            <a:r>
              <a:rPr lang="en-US" sz="26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Detecting the plate's position in the image, regardless of orientation.</a:t>
            </a:r>
          </a:p>
          <a:p>
            <a:pPr algn="l" marL="582928" indent="-291464" lvl="1">
              <a:lnSpc>
                <a:spcPts val="4589"/>
              </a:lnSpc>
              <a:buFont typeface="Arial"/>
              <a:buChar char="•"/>
            </a:pPr>
            <a:r>
              <a:rPr lang="en-US" b="true" sz="2699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Character Segmentation: </a:t>
            </a:r>
            <a:r>
              <a:rPr lang="en-US" sz="26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Extracting each character from the plate.</a:t>
            </a:r>
          </a:p>
          <a:p>
            <a:pPr algn="l" marL="582928" indent="-291464" lvl="1">
              <a:lnSpc>
                <a:spcPts val="4589"/>
              </a:lnSpc>
              <a:buFont typeface="Arial"/>
              <a:buChar char="•"/>
            </a:pPr>
            <a:r>
              <a:rPr lang="en-US" b="true" sz="2699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Character Recognition: </a:t>
            </a:r>
            <a:r>
              <a:rPr lang="en-US" sz="26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Applying OCR techniques to identify each character, converting it into machine-readable data.</a:t>
            </a:r>
          </a:p>
          <a:p>
            <a:pPr algn="l" marL="0" indent="0" lvl="0">
              <a:lnSpc>
                <a:spcPts val="458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23130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0" y="2276155"/>
                </a:moveTo>
                <a:lnTo>
                  <a:pt x="5372897" y="2276155"/>
                </a:lnTo>
                <a:lnTo>
                  <a:pt x="5372897" y="0"/>
                </a:lnTo>
                <a:lnTo>
                  <a:pt x="0" y="0"/>
                </a:lnTo>
                <a:lnTo>
                  <a:pt x="0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915103" y="23731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5372897" y="2276155"/>
                </a:moveTo>
                <a:lnTo>
                  <a:pt x="0" y="2276155"/>
                </a:lnTo>
                <a:lnTo>
                  <a:pt x="0" y="0"/>
                </a:lnTo>
                <a:lnTo>
                  <a:pt x="5372897" y="0"/>
                </a:lnTo>
                <a:lnTo>
                  <a:pt x="5372897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93045" y="1027857"/>
            <a:ext cx="11536827" cy="1212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10"/>
              </a:lnSpc>
              <a:spcBef>
                <a:spcPct val="0"/>
              </a:spcBef>
            </a:pPr>
            <a:r>
              <a:rPr lang="en-US" b="true" sz="715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Results and Performance</a:t>
            </a:r>
            <a:r>
              <a:rPr lang="en-US" b="true" sz="7150" strike="noStrike" u="none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79574" y="3793177"/>
            <a:ext cx="13121978" cy="4918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1" indent="-431796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implemented model demonstrated successful detection and recognition of license plates under varying angles and lighting conditions.</a:t>
            </a:r>
          </a:p>
          <a:p>
            <a:pPr algn="l" marL="863591" indent="-431796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system’s accuracy can be affected by factors like font style and lighting, but it achieves reasonable reliability with an average accuracy rate of 80.8%.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11211" y="2700525"/>
            <a:ext cx="15065578" cy="4460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0"/>
              </a:lnSpc>
            </a:pPr>
            <a:r>
              <a:rPr lang="en-US" sz="404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Improved camera positioning for optimal frame capture.</a:t>
            </a:r>
          </a:p>
          <a:p>
            <a:pPr algn="l" marL="0" indent="0" lvl="0">
              <a:lnSpc>
                <a:spcPts val="505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5050"/>
              </a:lnSpc>
              <a:spcBef>
                <a:spcPct val="0"/>
              </a:spcBef>
            </a:pPr>
            <a:r>
              <a:rPr lang="en-US" sz="4040" strike="noStrike" u="none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 of convolutional neural networks for refined detection and recognition.</a:t>
            </a:r>
          </a:p>
          <a:p>
            <a:pPr algn="l" marL="0" indent="0" lvl="0">
              <a:lnSpc>
                <a:spcPts val="505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5050"/>
              </a:lnSpc>
              <a:spcBef>
                <a:spcPct val="0"/>
              </a:spcBef>
            </a:pPr>
            <a:r>
              <a:rPr lang="en-US" sz="4040" strike="noStrike" u="none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Multi-vehicle detection within a single frame through genetic algorithms.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27822" y="-6854779"/>
            <a:ext cx="13066628" cy="10287000"/>
          </a:xfrm>
          <a:custGeom>
            <a:avLst/>
            <a:gdLst/>
            <a:ahLst/>
            <a:cxnLst/>
            <a:rect r="r" b="b" t="t" l="l"/>
            <a:pathLst>
              <a:path h="10287000" w="13066628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53958" y="8750305"/>
            <a:ext cx="18531802" cy="14589582"/>
          </a:xfrm>
          <a:custGeom>
            <a:avLst/>
            <a:gdLst/>
            <a:ahLst/>
            <a:cxnLst/>
            <a:rect r="r" b="b" t="t" l="l"/>
            <a:pathLst>
              <a:path h="14589582" w="18531802">
                <a:moveTo>
                  <a:pt x="18531802" y="0"/>
                </a:moveTo>
                <a:lnTo>
                  <a:pt x="0" y="0"/>
                </a:lnTo>
                <a:lnTo>
                  <a:pt x="0" y="14589582"/>
                </a:lnTo>
                <a:lnTo>
                  <a:pt x="18531802" y="14589582"/>
                </a:lnTo>
                <a:lnTo>
                  <a:pt x="1853180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9290" y="657118"/>
            <a:ext cx="7872481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Future Scope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90554" y="9374742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23130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0" y="2276155"/>
                </a:moveTo>
                <a:lnTo>
                  <a:pt x="5372897" y="2276155"/>
                </a:lnTo>
                <a:lnTo>
                  <a:pt x="5372897" y="0"/>
                </a:lnTo>
                <a:lnTo>
                  <a:pt x="0" y="0"/>
                </a:lnTo>
                <a:lnTo>
                  <a:pt x="0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915103" y="23731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5372897" y="2276155"/>
                </a:moveTo>
                <a:lnTo>
                  <a:pt x="0" y="2276155"/>
                </a:lnTo>
                <a:lnTo>
                  <a:pt x="0" y="0"/>
                </a:lnTo>
                <a:lnTo>
                  <a:pt x="5372897" y="0"/>
                </a:lnTo>
                <a:lnTo>
                  <a:pt x="5372897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75587" y="355676"/>
            <a:ext cx="11536827" cy="1212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10"/>
              </a:lnSpc>
              <a:spcBef>
                <a:spcPct val="0"/>
              </a:spcBef>
            </a:pPr>
            <a:r>
              <a:rPr lang="en-US" b="true" sz="7150" strike="noStrike" u="none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Conclusion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83011" y="1957863"/>
            <a:ext cx="13121978" cy="7032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1" indent="-431796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intelligent car detection and license plate recognition system offers a practical solution for automated vehicle identification. </a:t>
            </a:r>
          </a:p>
          <a:p>
            <a:pPr algn="l">
              <a:lnSpc>
                <a:spcPts val="5599"/>
              </a:lnSpc>
            </a:pPr>
          </a:p>
          <a:p>
            <a:pPr algn="l" marL="863591" indent="-431796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With the ability to function across diverse environmental conditions, the system is suitable for parking management, toll booths, and security applications.</a:t>
            </a:r>
          </a:p>
          <a:p>
            <a:pPr algn="l">
              <a:lnSpc>
                <a:spcPts val="5599"/>
              </a:lnSpc>
            </a:pPr>
          </a:p>
          <a:p>
            <a:pPr algn="l" marL="863591" indent="-431796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integration of neural networks and template matching techniques further enhances its robustness.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628477"/>
            <a:chOff x="0" y="0"/>
            <a:chExt cx="24384000" cy="483796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35104" r="0" b="35104"/>
            <a:stretch>
              <a:fillRect/>
            </a:stretch>
          </p:blipFill>
          <p:spPr>
            <a:xfrm flipH="false" flipV="false">
              <a:off x="0" y="0"/>
              <a:ext cx="24384000" cy="483796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208388" y="4205675"/>
            <a:ext cx="16230600" cy="5232312"/>
            <a:chOff x="0" y="0"/>
            <a:chExt cx="4274726" cy="13780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1378058"/>
            </a:xfrm>
            <a:custGeom>
              <a:avLst/>
              <a:gdLst/>
              <a:ahLst/>
              <a:cxnLst/>
              <a:rect r="r" b="b" t="t" l="l"/>
              <a:pathLst>
                <a:path h="1378058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378058"/>
                  </a:lnTo>
                  <a:lnTo>
                    <a:pt x="0" y="1378058"/>
                  </a:lnTo>
                  <a:close/>
                </a:path>
              </a:pathLst>
            </a:custGeom>
            <a:solidFill>
              <a:srgbClr val="ECECF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1425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512493" y="4698659"/>
            <a:ext cx="15622390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Title : TRAFFIC RULES VIOLATION DETECTION SYSTEM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14698" y="6040053"/>
            <a:ext cx="13977355" cy="3242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39"/>
              </a:lnSpc>
            </a:pPr>
            <a:r>
              <a:rPr lang="en-US" sz="3082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This paper presents a system that uses computer vision to detect traffic violations, specifically focusing on red-light violations. The system uses video footage to detect vehicles crossing a designated line when the traffic signal is red. The key components are vehicle detection using YOLOv3 and an easy-to-use graphical user interface (GUI).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718751" y="7633619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85175" y="-593603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9191" y="895350"/>
            <a:ext cx="7752191" cy="10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Technologies Used: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96083" y="2809892"/>
            <a:ext cx="842787" cy="84278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5164438"/>
            <a:ext cx="842787" cy="84278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02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137762" y="2790984"/>
            <a:ext cx="4438480" cy="1417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OpenCV: </a:t>
            </a:r>
            <a:r>
              <a:rPr lang="en-US" sz="27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Used for processing video feeds and detecting visual inputs.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18285" y="895350"/>
            <a:ext cx="8811590" cy="10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Dataset and Training: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37762" y="5107288"/>
            <a:ext cx="4438480" cy="236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GUI with Tkinter: </a:t>
            </a:r>
            <a:r>
              <a:rPr lang="en-US" sz="27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Provides a user-friendly interface to load video footage, mark the violation line, and view detected violations.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63716" y="2324259"/>
            <a:ext cx="413398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Three datasets are used: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144000" y="3365517"/>
            <a:ext cx="842787" cy="84278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01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144000" y="4926241"/>
            <a:ext cx="842787" cy="84278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02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186812" y="3231268"/>
            <a:ext cx="4438480" cy="941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Vehicle Detection:</a:t>
            </a:r>
            <a:r>
              <a:rPr lang="en-US" sz="27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COCO, ImageNet, or KITTI datasets.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53062" y="4869091"/>
            <a:ext cx="4438480" cy="189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Traffic Violations:</a:t>
            </a:r>
            <a:r>
              <a:rPr lang="en-US" sz="27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UA-DETRAC or IVVI 2.0 datasets with traffic scenes.</a:t>
            </a:r>
          </a:p>
          <a:p>
            <a:pPr algn="l">
              <a:lnSpc>
                <a:spcPts val="3780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9211383" y="6981818"/>
            <a:ext cx="842787" cy="84278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03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253062" y="6951550"/>
            <a:ext cx="4438480" cy="189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Synthetic Data: </a:t>
            </a:r>
            <a:r>
              <a:rPr lang="en-US" sz="27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Simulated data from environments like CARLA if real-world violation data is limited.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331905" cy="10287000"/>
            <a:chOff x="0" y="0"/>
            <a:chExt cx="166766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766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67662">
                  <a:moveTo>
                    <a:pt x="0" y="0"/>
                  </a:moveTo>
                  <a:lnTo>
                    <a:pt x="1667662" y="0"/>
                  </a:lnTo>
                  <a:lnTo>
                    <a:pt x="16676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9D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667662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449607"/>
            <a:ext cx="8115300" cy="5150128"/>
            <a:chOff x="0" y="0"/>
            <a:chExt cx="10820400" cy="6866838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880" r="0" b="880"/>
            <a:stretch>
              <a:fillRect/>
            </a:stretch>
          </p:blipFill>
          <p:spPr>
            <a:xfrm flipH="false" flipV="false">
              <a:off x="0" y="0"/>
              <a:ext cx="10820400" cy="6866838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9654979" y="131254"/>
            <a:ext cx="6714605" cy="10287000"/>
          </a:xfrm>
          <a:custGeom>
            <a:avLst/>
            <a:gdLst/>
            <a:ahLst/>
            <a:cxnLst/>
            <a:rect r="r" b="b" t="t" l="l"/>
            <a:pathLst>
              <a:path h="10287000" w="6714605">
                <a:moveTo>
                  <a:pt x="0" y="0"/>
                </a:moveTo>
                <a:lnTo>
                  <a:pt x="6714605" y="0"/>
                </a:lnTo>
                <a:lnTo>
                  <a:pt x="671460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28746" y="1000125"/>
            <a:ext cx="5203159" cy="1006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37"/>
              </a:lnSpc>
            </a:pPr>
            <a:r>
              <a:rPr lang="en-US" b="true" sz="6430">
                <a:solidFill>
                  <a:srgbClr val="FFFFFF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Methodology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63981" y="3325782"/>
            <a:ext cx="6882957" cy="655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2285" indent="-256143" lvl="1">
              <a:lnSpc>
                <a:spcPts val="4033"/>
              </a:lnSpc>
              <a:buFont typeface="Arial"/>
              <a:buChar char="•"/>
            </a:pPr>
            <a:r>
              <a:rPr lang="en-US" b="true" sz="2372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Vehicle Detection:</a:t>
            </a:r>
          </a:p>
          <a:p>
            <a:pPr algn="l">
              <a:lnSpc>
                <a:spcPts val="3649"/>
              </a:lnSpc>
            </a:pPr>
            <a:r>
              <a:rPr lang="en-US" sz="2146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Uses YOLOv3 with Darknet-53 for real-time detection and classification of vehicles in video footage.</a:t>
            </a:r>
          </a:p>
          <a:p>
            <a:pPr algn="l" marL="512285" indent="-256143" lvl="1">
              <a:lnSpc>
                <a:spcPts val="4033"/>
              </a:lnSpc>
              <a:buFont typeface="Arial"/>
              <a:buChar char="•"/>
            </a:pPr>
            <a:r>
              <a:rPr lang="en-US" b="true" sz="2372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Violation Detection:</a:t>
            </a:r>
          </a:p>
          <a:p>
            <a:pPr algn="l">
              <a:lnSpc>
                <a:spcPts val="3649"/>
              </a:lnSpc>
            </a:pPr>
            <a:r>
              <a:rPr lang="en-US" sz="2146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virtual line represents the red-light area in the video feed.</a:t>
            </a:r>
          </a:p>
          <a:p>
            <a:pPr algn="l">
              <a:lnSpc>
                <a:spcPts val="3649"/>
              </a:lnSpc>
            </a:pPr>
            <a:r>
              <a:rPr lang="en-US" sz="2146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If a vehicle crosses this line during a red light, it's marked as a violation, and the vehicle is highlighted with a red bounding box.</a:t>
            </a:r>
          </a:p>
          <a:p>
            <a:pPr algn="l" marL="512285" indent="-256143" lvl="1">
              <a:lnSpc>
                <a:spcPts val="4033"/>
              </a:lnSpc>
              <a:buFont typeface="Arial"/>
              <a:buChar char="•"/>
            </a:pPr>
            <a:r>
              <a:rPr lang="en-US" b="true" sz="2372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GUI (Graphical User Interface):</a:t>
            </a:r>
          </a:p>
          <a:p>
            <a:pPr algn="l">
              <a:lnSpc>
                <a:spcPts val="3649"/>
              </a:lnSpc>
            </a:pPr>
            <a:r>
              <a:rPr lang="en-US" sz="2146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Built with Tkinter for easy interaction, allowing users to load videos, set violation lines, and view detected violations without code changes.</a:t>
            </a:r>
          </a:p>
          <a:p>
            <a:pPr algn="l" marL="0" indent="0" lvl="0">
              <a:lnSpc>
                <a:spcPts val="364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49943" y="0"/>
            <a:ext cx="9962580" cy="10287000"/>
            <a:chOff x="0" y="0"/>
            <a:chExt cx="1328344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7847" t="0" r="17847" b="0"/>
            <a:stretch>
              <a:fillRect/>
            </a:stretch>
          </p:blipFill>
          <p:spPr>
            <a:xfrm flipH="false" flipV="false">
              <a:off x="0" y="0"/>
              <a:ext cx="13283440" cy="137160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388247" y="441960"/>
            <a:ext cx="8395703" cy="1135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00"/>
              </a:lnSpc>
            </a:pPr>
            <a:r>
              <a:rPr lang="en-US" b="true" sz="7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Literature Review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8247" y="2236506"/>
            <a:ext cx="7654698" cy="7226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5428" indent="-332714" lvl="1">
              <a:lnSpc>
                <a:spcPts val="5239"/>
              </a:lnSpc>
              <a:buFont typeface="Arial"/>
              <a:buChar char="•"/>
            </a:pPr>
            <a:r>
              <a:rPr lang="en-US" b="true" sz="3082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Traffic Violation Detection: </a:t>
            </a:r>
            <a:r>
              <a:rPr lang="en-US" sz="3082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Video-based systems enhance safety by automating violation detection (Wang et al., 2013).</a:t>
            </a:r>
          </a:p>
          <a:p>
            <a:pPr algn="l" marL="665428" indent="-332714" lvl="1">
              <a:lnSpc>
                <a:spcPts val="5239"/>
              </a:lnSpc>
              <a:buFont typeface="Arial"/>
              <a:buChar char="•"/>
            </a:pPr>
            <a:r>
              <a:rPr lang="en-US" b="true" sz="3082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YOLOv3 for Object Detection: </a:t>
            </a:r>
            <a:r>
              <a:rPr lang="en-US" sz="3082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YOLOv3 enables fast, accurate vehicle detection (Redmon &amp; Farhadi, 2018).</a:t>
            </a:r>
          </a:p>
          <a:p>
            <a:pPr algn="l" marL="665428" indent="-332714" lvl="1">
              <a:lnSpc>
                <a:spcPts val="5239"/>
              </a:lnSpc>
              <a:buFont typeface="Arial"/>
              <a:buChar char="•"/>
            </a:pPr>
            <a:r>
              <a:rPr lang="en-US" b="true" sz="3082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Privacy in Enforcement: </a:t>
            </a:r>
            <a:r>
              <a:rPr lang="en-US" sz="3082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Automated systems can secure privacy (Ozkul &amp; Capuni, 2018).</a:t>
            </a:r>
          </a:p>
          <a:p>
            <a:pPr algn="l" marL="0" indent="0" lvl="0">
              <a:lnSpc>
                <a:spcPts val="52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88247" y="941552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628477"/>
            <a:chOff x="0" y="0"/>
            <a:chExt cx="24384000" cy="483796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35104" r="0" b="35104"/>
            <a:stretch>
              <a:fillRect/>
            </a:stretch>
          </p:blipFill>
          <p:spPr>
            <a:xfrm flipH="false" flipV="false">
              <a:off x="0" y="0"/>
              <a:ext cx="24384000" cy="483796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208388" y="4205675"/>
            <a:ext cx="16230600" cy="5232312"/>
            <a:chOff x="0" y="0"/>
            <a:chExt cx="4274726" cy="13780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1378058"/>
            </a:xfrm>
            <a:custGeom>
              <a:avLst/>
              <a:gdLst/>
              <a:ahLst/>
              <a:cxnLst/>
              <a:rect r="r" b="b" t="t" l="l"/>
              <a:pathLst>
                <a:path h="1378058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378058"/>
                  </a:lnTo>
                  <a:lnTo>
                    <a:pt x="0" y="1378058"/>
                  </a:lnTo>
                  <a:close/>
                </a:path>
              </a:pathLst>
            </a:custGeom>
            <a:solidFill>
              <a:srgbClr val="ECECF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1425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512493" y="4689134"/>
            <a:ext cx="15622390" cy="81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12"/>
              </a:lnSpc>
              <a:spcBef>
                <a:spcPct val="0"/>
              </a:spcBef>
            </a:pPr>
            <a:r>
              <a:rPr lang="en-US" b="true" sz="4723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Title : Automatic number plate recognition using deep learning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35010" y="6056460"/>
            <a:ext cx="13977355" cy="2585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39"/>
              </a:lnSpc>
            </a:pPr>
            <a:r>
              <a:rPr lang="en-US" sz="3082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paper develops an ANPR system using deep learning to detect and read license plates in real-time, aiming to enhance traffic monitoring and security. It uses YOLO for vehicle detection and OCR for character recognition, achieving high accuracy for practical applications.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86337" y="3027558"/>
            <a:ext cx="15065578" cy="3849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50"/>
              </a:lnSpc>
              <a:spcBef>
                <a:spcPct val="0"/>
              </a:spcBef>
            </a:pPr>
            <a:r>
              <a:rPr lang="en-US" b="true" sz="404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</a:t>
            </a:r>
            <a:r>
              <a:rPr lang="en-US" b="true" sz="4040" strike="noStrike" u="non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omposed of two primary elements:</a:t>
            </a:r>
          </a:p>
          <a:p>
            <a:pPr algn="l" marL="872237" indent="-436118" lvl="1">
              <a:lnSpc>
                <a:spcPts val="5050"/>
              </a:lnSpc>
              <a:spcBef>
                <a:spcPct val="0"/>
              </a:spcBef>
              <a:buFont typeface="Arial"/>
              <a:buChar char="•"/>
            </a:pPr>
            <a:r>
              <a:rPr lang="en-US" sz="4040" strike="noStrike" u="none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Vehicle Detection Model: Identifies vehicles in real-time from video input.</a:t>
            </a:r>
          </a:p>
          <a:p>
            <a:pPr algn="l" marL="872237" indent="-436118" lvl="1">
              <a:lnSpc>
                <a:spcPts val="5050"/>
              </a:lnSpc>
              <a:spcBef>
                <a:spcPct val="0"/>
              </a:spcBef>
              <a:buFont typeface="Arial"/>
              <a:buChar char="•"/>
            </a:pPr>
            <a:r>
              <a:rPr lang="en-US" sz="4040" strike="noStrike" u="none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Graphical User Interface: Enables users to interact with the system without needing to alter code.</a:t>
            </a:r>
          </a:p>
          <a:p>
            <a:pPr algn="l" marL="0" indent="0" lvl="0">
              <a:lnSpc>
                <a:spcPts val="5050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27822" y="-6854779"/>
            <a:ext cx="13066628" cy="10287000"/>
          </a:xfrm>
          <a:custGeom>
            <a:avLst/>
            <a:gdLst/>
            <a:ahLst/>
            <a:cxnLst/>
            <a:rect r="r" b="b" t="t" l="l"/>
            <a:pathLst>
              <a:path h="10287000" w="13066628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53958" y="8750305"/>
            <a:ext cx="18531802" cy="14589582"/>
          </a:xfrm>
          <a:custGeom>
            <a:avLst/>
            <a:gdLst/>
            <a:ahLst/>
            <a:cxnLst/>
            <a:rect r="r" b="b" t="t" l="l"/>
            <a:pathLst>
              <a:path h="14589582" w="18531802">
                <a:moveTo>
                  <a:pt x="18531802" y="0"/>
                </a:moveTo>
                <a:lnTo>
                  <a:pt x="0" y="0"/>
                </a:lnTo>
                <a:lnTo>
                  <a:pt x="0" y="14589582"/>
                </a:lnTo>
                <a:lnTo>
                  <a:pt x="18531802" y="14589582"/>
                </a:lnTo>
                <a:lnTo>
                  <a:pt x="1853180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9290" y="657118"/>
            <a:ext cx="7872481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System Design: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23094" y="935833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5020195" y="7019195"/>
            <a:ext cx="4478210" cy="4478210"/>
          </a:xfrm>
          <a:custGeom>
            <a:avLst/>
            <a:gdLst/>
            <a:ahLst/>
            <a:cxnLst/>
            <a:rect r="r" b="b" t="t" l="l"/>
            <a:pathLst>
              <a:path h="4478210" w="4478210">
                <a:moveTo>
                  <a:pt x="4478210" y="0"/>
                </a:moveTo>
                <a:lnTo>
                  <a:pt x="0" y="0"/>
                </a:lnTo>
                <a:lnTo>
                  <a:pt x="0" y="4478210"/>
                </a:lnTo>
                <a:lnTo>
                  <a:pt x="4478210" y="4478210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16412" y="-1096127"/>
            <a:ext cx="4478210" cy="3525572"/>
          </a:xfrm>
          <a:custGeom>
            <a:avLst/>
            <a:gdLst/>
            <a:ahLst/>
            <a:cxnLst/>
            <a:rect r="r" b="b" t="t" l="l"/>
            <a:pathLst>
              <a:path h="3525572" w="4478210">
                <a:moveTo>
                  <a:pt x="0" y="0"/>
                </a:moveTo>
                <a:lnTo>
                  <a:pt x="4478209" y="0"/>
                </a:lnTo>
                <a:lnTo>
                  <a:pt x="4478209" y="3525572"/>
                </a:lnTo>
                <a:lnTo>
                  <a:pt x="0" y="35255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25463" y="1520846"/>
            <a:ext cx="13870164" cy="1073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46"/>
              </a:lnSpc>
              <a:spcBef>
                <a:spcPct val="0"/>
              </a:spcBef>
            </a:pPr>
            <a:r>
              <a:rPr lang="en-US" b="true" sz="6319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Future Work: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25463" y="4318357"/>
            <a:ext cx="13121978" cy="2134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1" indent="-431796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Enhance system performance by optimizing runtime.</a:t>
            </a:r>
          </a:p>
          <a:p>
            <a:pPr algn="l" marL="863591" indent="-431796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Expand detection capabilities to other types of traffic violations and integrate license plate recognition.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06960" y="939114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23130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0" y="2276155"/>
                </a:moveTo>
                <a:lnTo>
                  <a:pt x="5372897" y="2276155"/>
                </a:lnTo>
                <a:lnTo>
                  <a:pt x="5372897" y="0"/>
                </a:lnTo>
                <a:lnTo>
                  <a:pt x="0" y="0"/>
                </a:lnTo>
                <a:lnTo>
                  <a:pt x="0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915103" y="23731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5372897" y="2276155"/>
                </a:moveTo>
                <a:lnTo>
                  <a:pt x="0" y="2276155"/>
                </a:lnTo>
                <a:lnTo>
                  <a:pt x="0" y="0"/>
                </a:lnTo>
                <a:lnTo>
                  <a:pt x="5372897" y="0"/>
                </a:lnTo>
                <a:lnTo>
                  <a:pt x="5372897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75587" y="239082"/>
            <a:ext cx="11536827" cy="1212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10"/>
              </a:lnSpc>
              <a:spcBef>
                <a:spcPct val="0"/>
              </a:spcBef>
            </a:pPr>
            <a:r>
              <a:rPr lang="en-US" b="true" sz="715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Result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79574" y="1639325"/>
            <a:ext cx="13121978" cy="2116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1" indent="-431796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system is more efficient than manual observation by traffic police and can process a single data stream at a time.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75587" y="3898974"/>
            <a:ext cx="11536827" cy="1212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10"/>
              </a:lnSpc>
              <a:spcBef>
                <a:spcPct val="0"/>
              </a:spcBef>
            </a:pPr>
            <a:r>
              <a:rPr lang="en-US" b="true" sz="715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Limitations: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86448" y="5778553"/>
            <a:ext cx="13121978" cy="354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1" indent="-431796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Slower runtime, which could be improved with a more powerful system.</a:t>
            </a:r>
          </a:p>
          <a:p>
            <a:pPr algn="l" marL="863591" indent="-431796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Currently detects only red-light violations; future improvements aim to detect additional violations (e.g., speeding) and recognize vehicle license plates.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628477"/>
            <a:chOff x="0" y="0"/>
            <a:chExt cx="24384000" cy="483796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35104" r="0" b="35104"/>
            <a:stretch>
              <a:fillRect/>
            </a:stretch>
          </p:blipFill>
          <p:spPr>
            <a:xfrm flipH="false" flipV="false">
              <a:off x="0" y="0"/>
              <a:ext cx="24384000" cy="483796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208388" y="4205675"/>
            <a:ext cx="16230600" cy="5232312"/>
            <a:chOff x="0" y="0"/>
            <a:chExt cx="4274726" cy="13780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1378058"/>
            </a:xfrm>
            <a:custGeom>
              <a:avLst/>
              <a:gdLst/>
              <a:ahLst/>
              <a:cxnLst/>
              <a:rect r="r" b="b" t="t" l="l"/>
              <a:pathLst>
                <a:path h="1378058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378058"/>
                  </a:lnTo>
                  <a:lnTo>
                    <a:pt x="0" y="1378058"/>
                  </a:lnTo>
                  <a:close/>
                </a:path>
              </a:pathLst>
            </a:custGeom>
            <a:solidFill>
              <a:srgbClr val="ECECF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1425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287399" y="4270953"/>
            <a:ext cx="14072577" cy="81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12"/>
              </a:lnSpc>
              <a:spcBef>
                <a:spcPct val="0"/>
              </a:spcBef>
            </a:pPr>
            <a:r>
              <a:rPr lang="en-US" b="true" sz="4723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Title : Optical System to Recognize Car Plate Ownership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24131" y="5730297"/>
            <a:ext cx="15414857" cy="44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9"/>
              </a:lnSpc>
            </a:pPr>
            <a:r>
              <a:rPr lang="en-US" sz="3782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• Topic: Overview of optical systems for car plate recognition.</a:t>
            </a:r>
          </a:p>
          <a:p>
            <a:pPr algn="l">
              <a:lnSpc>
                <a:spcPts val="6429"/>
              </a:lnSpc>
            </a:pPr>
            <a:r>
              <a:rPr lang="en-US" sz="3782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• Purpose: To enhance vehicle identification for security and monitoring.</a:t>
            </a:r>
          </a:p>
          <a:p>
            <a:pPr algn="l">
              <a:lnSpc>
                <a:spcPts val="6429"/>
              </a:lnSpc>
            </a:pPr>
            <a:r>
              <a:rPr lang="en-US" sz="3782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• Importance: Practical implications for law enforcement, parking, and toll management.</a:t>
            </a:r>
          </a:p>
          <a:p>
            <a:pPr algn="l">
              <a:lnSpc>
                <a:spcPts val="4899"/>
              </a:lnSpc>
            </a:pPr>
          </a:p>
          <a:p>
            <a:pPr algn="l" marL="0" indent="0" lvl="0">
              <a:lnSpc>
                <a:spcPts val="48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809790" y="0"/>
            <a:ext cx="4478210" cy="3525572"/>
          </a:xfrm>
          <a:custGeom>
            <a:avLst/>
            <a:gdLst/>
            <a:ahLst/>
            <a:cxnLst/>
            <a:rect r="r" b="b" t="t" l="l"/>
            <a:pathLst>
              <a:path h="3525572" w="4478210">
                <a:moveTo>
                  <a:pt x="4478210" y="0"/>
                </a:moveTo>
                <a:lnTo>
                  <a:pt x="0" y="0"/>
                </a:lnTo>
                <a:lnTo>
                  <a:pt x="0" y="3525572"/>
                </a:lnTo>
                <a:lnTo>
                  <a:pt x="4478210" y="3525572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95350"/>
            <a:ext cx="7010668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Literature Review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6527" y="2418785"/>
            <a:ext cx="14154070" cy="4923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1"/>
              </a:lnSpc>
            </a:pPr>
          </a:p>
          <a:p>
            <a:pPr algn="l" marL="778723" indent="-389362" lvl="1">
              <a:lnSpc>
                <a:spcPts val="6131"/>
              </a:lnSpc>
              <a:buFont typeface="Arial"/>
              <a:buChar char="•"/>
            </a:pPr>
            <a:r>
              <a:rPr lang="en-US" sz="3606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Reviews previous studies on optical character recognition, license plate detection</a:t>
            </a:r>
            <a:r>
              <a:rPr lang="en-US" sz="3606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</a:p>
          <a:p>
            <a:pPr algn="l" marL="778723" indent="-389362" lvl="1">
              <a:lnSpc>
                <a:spcPts val="6131"/>
              </a:lnSpc>
              <a:buFont typeface="Arial"/>
              <a:buChar char="•"/>
            </a:pPr>
            <a:r>
              <a:rPr lang="en-US" sz="3606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Comparison of different methods (e.g., OCR, image processing).</a:t>
            </a:r>
          </a:p>
          <a:p>
            <a:pPr algn="l" marL="778723" indent="-389362" lvl="1">
              <a:lnSpc>
                <a:spcPts val="6131"/>
              </a:lnSpc>
              <a:buFont typeface="Arial"/>
              <a:buChar char="•"/>
            </a:pPr>
            <a:r>
              <a:rPr lang="en-US" sz="3606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Identified gaps and needs for improvement.</a:t>
            </a:r>
          </a:p>
          <a:p>
            <a:pPr algn="l">
              <a:lnSpc>
                <a:spcPts val="5111"/>
              </a:lnSpc>
            </a:pPr>
          </a:p>
          <a:p>
            <a:pPr algn="l" marL="0" indent="0" lvl="0">
              <a:lnSpc>
                <a:spcPts val="511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809790" y="0"/>
            <a:ext cx="4478210" cy="3525572"/>
          </a:xfrm>
          <a:custGeom>
            <a:avLst/>
            <a:gdLst/>
            <a:ahLst/>
            <a:cxnLst/>
            <a:rect r="r" b="b" t="t" l="l"/>
            <a:pathLst>
              <a:path h="3525572" w="4478210">
                <a:moveTo>
                  <a:pt x="4478210" y="0"/>
                </a:moveTo>
                <a:lnTo>
                  <a:pt x="0" y="0"/>
                </a:lnTo>
                <a:lnTo>
                  <a:pt x="0" y="3525572"/>
                </a:lnTo>
                <a:lnTo>
                  <a:pt x="4478210" y="3525572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95350"/>
            <a:ext cx="7010668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Methodology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705551"/>
            <a:ext cx="18580863" cy="634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1"/>
              </a:lnSpc>
            </a:pPr>
          </a:p>
          <a:p>
            <a:pPr algn="l">
              <a:lnSpc>
                <a:spcPts val="6471"/>
              </a:lnSpc>
            </a:pPr>
            <a:r>
              <a:rPr lang="en-US" sz="3806" b="tru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Approach:</a:t>
            </a:r>
            <a:r>
              <a:rPr lang="en-US" sz="3806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Optical character recognition (OCR) combined with image preprocessing.</a:t>
            </a:r>
          </a:p>
          <a:p>
            <a:pPr algn="l">
              <a:lnSpc>
                <a:spcPts val="6471"/>
              </a:lnSpc>
            </a:pPr>
            <a:r>
              <a:rPr lang="en-US" sz="3806" b="tru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Data Collection:</a:t>
            </a:r>
            <a:r>
              <a:rPr lang="en-US" sz="3806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Image dataset of vehicle plates under varied conditions.</a:t>
            </a:r>
          </a:p>
          <a:p>
            <a:pPr algn="l">
              <a:lnSpc>
                <a:spcPts val="6471"/>
              </a:lnSpc>
            </a:pPr>
            <a:r>
              <a:rPr lang="en-US" sz="3806" b="tru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Techniques Used:</a:t>
            </a:r>
            <a:r>
              <a:rPr lang="en-US" sz="3806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Noise reduction, edge detection, and character segmentation.</a:t>
            </a:r>
          </a:p>
          <a:p>
            <a:pPr algn="l">
              <a:lnSpc>
                <a:spcPts val="6471"/>
              </a:lnSpc>
            </a:pPr>
            <a:r>
              <a:rPr lang="en-US" sz="3806" b="tru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Algorithom : </a:t>
            </a:r>
            <a:r>
              <a:rPr lang="en-US" sz="3806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Cascade classified based Viola Jones Algorithom</a:t>
            </a:r>
          </a:p>
          <a:p>
            <a:pPr algn="l">
              <a:lnSpc>
                <a:spcPts val="6131"/>
              </a:lnSpc>
            </a:pPr>
          </a:p>
          <a:p>
            <a:pPr algn="l">
              <a:lnSpc>
                <a:spcPts val="4601"/>
              </a:lnSpc>
            </a:pPr>
          </a:p>
          <a:p>
            <a:pPr algn="l">
              <a:lnSpc>
                <a:spcPts val="4601"/>
              </a:lnSpc>
            </a:pPr>
          </a:p>
          <a:p>
            <a:pPr algn="l" marL="0" indent="0" lvl="0">
              <a:lnSpc>
                <a:spcPts val="460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99605" y="2402439"/>
            <a:ext cx="7549138" cy="7484956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5162029" y="-772416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5" y="0"/>
                </a:lnTo>
                <a:lnTo>
                  <a:pt x="3700205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48615"/>
            <a:ext cx="7571652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Results &amp; Limitations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81997" y="4606202"/>
            <a:ext cx="10606003" cy="3913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6158" indent="-398079" lvl="1">
              <a:lnSpc>
                <a:spcPts val="6268"/>
              </a:lnSpc>
              <a:buFont typeface="Arial"/>
              <a:buChar char="•"/>
            </a:pPr>
            <a:r>
              <a:rPr lang="en-US" sz="3687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The accuracy of Detection 100% and an accuracy of character recognition 99.8% using cascade classifier based viola jones algorithom </a:t>
            </a:r>
          </a:p>
          <a:p>
            <a:pPr algn="l" marL="796158" indent="-398079" lvl="1">
              <a:lnSpc>
                <a:spcPts val="6268"/>
              </a:lnSpc>
              <a:buFont typeface="Arial"/>
              <a:buChar char="•"/>
            </a:pPr>
            <a:r>
              <a:rPr lang="en-US" sz="3687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optical system must be at 1 meter or 2-meter height to get optimal 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23130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0" y="2276155"/>
                </a:moveTo>
                <a:lnTo>
                  <a:pt x="5372897" y="2276155"/>
                </a:lnTo>
                <a:lnTo>
                  <a:pt x="5372897" y="0"/>
                </a:lnTo>
                <a:lnTo>
                  <a:pt x="0" y="0"/>
                </a:lnTo>
                <a:lnTo>
                  <a:pt x="0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915103" y="23731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5372897" y="2276155"/>
                </a:moveTo>
                <a:lnTo>
                  <a:pt x="0" y="2276155"/>
                </a:lnTo>
                <a:lnTo>
                  <a:pt x="0" y="0"/>
                </a:lnTo>
                <a:lnTo>
                  <a:pt x="5372897" y="0"/>
                </a:lnTo>
                <a:lnTo>
                  <a:pt x="5372897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75587" y="355676"/>
            <a:ext cx="11536827" cy="1212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10"/>
              </a:lnSpc>
              <a:spcBef>
                <a:spcPct val="0"/>
              </a:spcBef>
            </a:pPr>
            <a:r>
              <a:rPr lang="en-US" b="true" sz="7150" strike="noStrike" u="none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Conclusion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86448" y="2901858"/>
            <a:ext cx="12915103" cy="3454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9976" indent="-424988" lvl="1">
              <a:lnSpc>
                <a:spcPts val="5511"/>
              </a:lnSpc>
              <a:buFont typeface="Arial"/>
              <a:buChar char="•"/>
            </a:pPr>
            <a:r>
              <a:rPr lang="en-US" sz="3936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High accuracy in controlled settings; some limitations in low light.</a:t>
            </a:r>
          </a:p>
          <a:p>
            <a:pPr algn="l" marL="849976" indent="-424988" lvl="1">
              <a:lnSpc>
                <a:spcPts val="5511"/>
              </a:lnSpc>
              <a:buFont typeface="Arial"/>
              <a:buChar char="•"/>
            </a:pPr>
            <a:r>
              <a:rPr lang="en-US" sz="3936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Improved security, automation in vehicle management.</a:t>
            </a:r>
          </a:p>
          <a:p>
            <a:pPr algn="l" marL="849976" indent="-424988" lvl="1">
              <a:lnSpc>
                <a:spcPts val="5511"/>
              </a:lnSpc>
              <a:buFont typeface="Arial"/>
              <a:buChar char="•"/>
            </a:pPr>
            <a:r>
              <a:rPr lang="en-US" sz="3936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Enhancing system reliability for real-world application.</a:t>
            </a:r>
          </a:p>
          <a:p>
            <a:pPr algn="l">
              <a:lnSpc>
                <a:spcPts val="551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0429" y="2693069"/>
            <a:ext cx="7364683" cy="4900862"/>
          </a:xfrm>
          <a:custGeom>
            <a:avLst/>
            <a:gdLst/>
            <a:ahLst/>
            <a:cxnLst/>
            <a:rect r="r" b="b" t="t" l="l"/>
            <a:pathLst>
              <a:path h="4900862" w="7364683">
                <a:moveTo>
                  <a:pt x="0" y="0"/>
                </a:moveTo>
                <a:lnTo>
                  <a:pt x="7364682" y="0"/>
                </a:lnTo>
                <a:lnTo>
                  <a:pt x="7364682" y="4900862"/>
                </a:lnTo>
                <a:lnTo>
                  <a:pt x="0" y="4900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695751" y="1818782"/>
            <a:ext cx="7629066" cy="7439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97"/>
              </a:lnSpc>
            </a:pPr>
            <a:r>
              <a:rPr lang="en-US" sz="185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 Gnanaprakash, "Automatic number plate recognition using deep learning" IOP Conference Series: Materials Science and Engineering, vol. 1084, p. 012027, Aug. 2021. Available: https://iopscience.iop.org/article/10.1088/1757-899X/1084/1/012027/pdf</a:t>
            </a:r>
          </a:p>
          <a:p>
            <a:pPr algn="just">
              <a:lnSpc>
                <a:spcPts val="2597"/>
              </a:lnSpc>
            </a:pPr>
          </a:p>
          <a:p>
            <a:pPr algn="just">
              <a:lnSpc>
                <a:spcPts val="2597"/>
              </a:lnSpc>
            </a:pPr>
            <a:r>
              <a:rPr lang="en-US" sz="185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Abhishek Shah, "Intelligent Car Detection and License Plate Recognition System" International Journal of Research in Engineering, Science and Management (IJRESM), Volume-3, Issue-9, September-2020.Available: https://journal.ijresm.com/index.php/ijresm/article/view/322/297</a:t>
            </a:r>
          </a:p>
          <a:p>
            <a:pPr algn="just">
              <a:lnSpc>
                <a:spcPts val="2597"/>
              </a:lnSpc>
            </a:pPr>
          </a:p>
          <a:p>
            <a:pPr algn="just">
              <a:lnSpc>
                <a:spcPts val="2597"/>
              </a:lnSpc>
            </a:pPr>
          </a:p>
          <a:p>
            <a:pPr algn="just">
              <a:lnSpc>
                <a:spcPts val="2597"/>
              </a:lnSpc>
            </a:pPr>
            <a:r>
              <a:rPr lang="en-US" sz="185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Noor M Hashem, "Optical System to Recognize Car Plate Ownership" Malaysian Journal of Fundamental and Applied Sciences (MJFAS), vol. 19, 2023 Available: https://mjfas.utm.my/index.php/mjfas/article/view/2991/1767</a:t>
            </a:r>
          </a:p>
          <a:p>
            <a:pPr algn="just">
              <a:lnSpc>
                <a:spcPts val="2597"/>
              </a:lnSpc>
            </a:pPr>
          </a:p>
          <a:p>
            <a:pPr algn="just">
              <a:lnSpc>
                <a:spcPts val="2597"/>
              </a:lnSpc>
            </a:pPr>
            <a:r>
              <a:rPr lang="en-US" sz="185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Mr. M. V. Rajesh, "TRAFFIC RULES VIOLATION DETECTION SYSTEM" International Research Journal of Modernization in Engineering, Technology and Science (IRJMETS), vol. 4, issue. 2, Feb. 2022. Available: https://www.irjmets.com/uploadedfiles/paper/issue_2_february_2022/18784/final/fin_irjmets1643879496.pdf</a:t>
            </a:r>
          </a:p>
          <a:p>
            <a:pPr algn="just">
              <a:lnSpc>
                <a:spcPts val="2597"/>
              </a:lnSpc>
            </a:pPr>
          </a:p>
          <a:p>
            <a:pPr algn="just">
              <a:lnSpc>
                <a:spcPts val="259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695751" y="680402"/>
            <a:ext cx="2820353" cy="62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References 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809790" y="0"/>
            <a:ext cx="4478210" cy="3525572"/>
          </a:xfrm>
          <a:custGeom>
            <a:avLst/>
            <a:gdLst/>
            <a:ahLst/>
            <a:cxnLst/>
            <a:rect r="r" b="b" t="t" l="l"/>
            <a:pathLst>
              <a:path h="3525572" w="4478210">
                <a:moveTo>
                  <a:pt x="4478210" y="0"/>
                </a:moveTo>
                <a:lnTo>
                  <a:pt x="0" y="0"/>
                </a:lnTo>
                <a:lnTo>
                  <a:pt x="0" y="3525572"/>
                </a:lnTo>
                <a:lnTo>
                  <a:pt x="4478210" y="3525572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33527" y="1762786"/>
            <a:ext cx="10515597" cy="7003387"/>
          </a:xfrm>
          <a:custGeom>
            <a:avLst/>
            <a:gdLst/>
            <a:ahLst/>
            <a:cxnLst/>
            <a:rect r="r" b="b" t="t" l="l"/>
            <a:pathLst>
              <a:path h="7003387" w="10515597">
                <a:moveTo>
                  <a:pt x="0" y="0"/>
                </a:moveTo>
                <a:lnTo>
                  <a:pt x="10515597" y="0"/>
                </a:lnTo>
                <a:lnTo>
                  <a:pt x="10515597" y="7003388"/>
                </a:lnTo>
                <a:lnTo>
                  <a:pt x="0" y="7003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718751" y="7633619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85175" y="-593603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6707" y="895350"/>
            <a:ext cx="635762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00"/>
              </a:lnSpc>
              <a:spcBef>
                <a:spcPct val="0"/>
              </a:spcBef>
            </a:pPr>
            <a:r>
              <a:rPr lang="en-US" b="true" sz="65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Model’s Used :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04367" y="3605317"/>
            <a:ext cx="842787" cy="84278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36985" y="5959863"/>
            <a:ext cx="842787" cy="84278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02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46046" y="3586409"/>
            <a:ext cx="4438480" cy="189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YOLO Model:</a:t>
            </a:r>
            <a:r>
              <a:rPr lang="en-US" sz="27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Used to detect vehicles in video frames captured by roadside cameras.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18285" y="895350"/>
            <a:ext cx="8811590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00"/>
              </a:lnSpc>
              <a:spcBef>
                <a:spcPct val="0"/>
              </a:spcBef>
            </a:pPr>
            <a:r>
              <a:rPr lang="en-US" b="true" sz="65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Dataset and Training: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6707" y="2505426"/>
            <a:ext cx="46505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Two CNN-based models: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46046" y="5902713"/>
            <a:ext cx="4438480" cy="189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OCR (Optical Character Recognition): </a:t>
            </a:r>
            <a:r>
              <a:rPr lang="en-US" sz="27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Extracts and recognizes characters from the detected license plates</a:t>
            </a:r>
            <a:r>
              <a:rPr lang="en-US" sz="2700" b="tru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890094" y="2505426"/>
            <a:ext cx="413398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Two datasets are used: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211383" y="3605317"/>
            <a:ext cx="842787" cy="84278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144000" y="5959863"/>
            <a:ext cx="842787" cy="84278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02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253062" y="3586409"/>
            <a:ext cx="4438480" cy="1417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Vehicle Dataset: </a:t>
            </a:r>
            <a:r>
              <a:rPr lang="en-US" sz="27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Stanford Cars dataset for vehicle detection.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53062" y="5902713"/>
            <a:ext cx="4438480" cy="189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License Plate Dataset: </a:t>
            </a:r>
            <a:r>
              <a:rPr lang="en-US" sz="27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Custom dataset with Tamil Nadu license plates.</a:t>
            </a:r>
          </a:p>
          <a:p>
            <a:pPr algn="l">
              <a:lnSpc>
                <a:spcPts val="378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952" t="-41219" r="-623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89426" y="3811519"/>
            <a:ext cx="8933498" cy="1866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58"/>
              </a:lnSpc>
              <a:spcBef>
                <a:spcPct val="0"/>
              </a:spcBef>
            </a:pPr>
            <a:r>
              <a:rPr lang="en-US" sz="108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Any Question 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65902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30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83950" y="-207108"/>
            <a:ext cx="9962580" cy="10287000"/>
            <a:chOff x="0" y="0"/>
            <a:chExt cx="1328344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7847" t="0" r="17847" b="0"/>
            <a:stretch>
              <a:fillRect/>
            </a:stretch>
          </p:blipFill>
          <p:spPr>
            <a:xfrm flipH="false" flipV="false">
              <a:off x="0" y="0"/>
              <a:ext cx="13283440" cy="137160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388247" y="441960"/>
            <a:ext cx="8395703" cy="1135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00"/>
              </a:lnSpc>
            </a:pPr>
            <a:r>
              <a:rPr lang="en-US" b="true" sz="720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Literature Review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8247" y="1934881"/>
            <a:ext cx="7654698" cy="7843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5428" indent="-332714" lvl="1">
              <a:lnSpc>
                <a:spcPts val="5239"/>
              </a:lnSpc>
              <a:buFont typeface="Arial"/>
              <a:buChar char="•"/>
            </a:pPr>
            <a:r>
              <a:rPr lang="en-US" b="true" sz="3082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Traditional ANPR:</a:t>
            </a:r>
            <a:r>
              <a:rPr lang="en-US" sz="3082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Used template matching; limited by low accuracy in varied conditions.</a:t>
            </a:r>
          </a:p>
          <a:p>
            <a:pPr algn="l" marL="665428" indent="-332714" lvl="1">
              <a:lnSpc>
                <a:spcPts val="5239"/>
              </a:lnSpc>
              <a:buFont typeface="Arial"/>
              <a:buChar char="•"/>
            </a:pPr>
            <a:r>
              <a:rPr lang="en-US" b="true" sz="3082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Machine Learning:</a:t>
            </a:r>
            <a:r>
              <a:rPr lang="en-US" sz="3082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Edge detection, ANNs; improved but limited.</a:t>
            </a:r>
          </a:p>
          <a:p>
            <a:pPr algn="l" marL="665428" indent="-332714" lvl="1">
              <a:lnSpc>
                <a:spcPts val="5239"/>
              </a:lnSpc>
              <a:buFont typeface="Arial"/>
              <a:buChar char="•"/>
            </a:pPr>
            <a:r>
              <a:rPr lang="en-US" b="true" sz="3082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Deep Learning:</a:t>
            </a:r>
            <a:r>
              <a:rPr lang="en-US" sz="3082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CNNs boosted accuracy.</a:t>
            </a:r>
          </a:p>
          <a:p>
            <a:pPr algn="l" marL="665428" indent="-332714" lvl="1">
              <a:lnSpc>
                <a:spcPts val="5239"/>
              </a:lnSpc>
              <a:buFont typeface="Arial"/>
              <a:buChar char="•"/>
            </a:pPr>
            <a:r>
              <a:rPr lang="en-US" b="true" sz="3082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YOLO + OCR:</a:t>
            </a:r>
            <a:r>
              <a:rPr lang="en-US" sz="3082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Real-time detection; high efficiency.</a:t>
            </a:r>
          </a:p>
          <a:p>
            <a:pPr algn="l" marL="665428" indent="-332714" lvl="1">
              <a:lnSpc>
                <a:spcPts val="5239"/>
              </a:lnSpc>
              <a:buFont typeface="Arial"/>
              <a:buChar char="•"/>
            </a:pPr>
            <a:r>
              <a:rPr lang="en-US" b="true" sz="3082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Challenges:</a:t>
            </a:r>
            <a:r>
              <a:rPr lang="en-US" sz="3082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Plate variety, lighting, real-time in dense traffic.</a:t>
            </a:r>
          </a:p>
          <a:p>
            <a:pPr algn="l" marL="0" indent="0" lvl="0">
              <a:lnSpc>
                <a:spcPts val="52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88247" y="9730642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331905" cy="10287000"/>
            <a:chOff x="0" y="0"/>
            <a:chExt cx="166766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766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67662">
                  <a:moveTo>
                    <a:pt x="0" y="0"/>
                  </a:moveTo>
                  <a:lnTo>
                    <a:pt x="1667662" y="0"/>
                  </a:lnTo>
                  <a:lnTo>
                    <a:pt x="16676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9D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667662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449607"/>
            <a:ext cx="8115300" cy="5150128"/>
            <a:chOff x="0" y="0"/>
            <a:chExt cx="10820400" cy="6866838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880" r="0" b="880"/>
            <a:stretch>
              <a:fillRect/>
            </a:stretch>
          </p:blipFill>
          <p:spPr>
            <a:xfrm flipH="false" flipV="false">
              <a:off x="0" y="0"/>
              <a:ext cx="10820400" cy="6866838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10544695" y="0"/>
            <a:ext cx="6714605" cy="10287000"/>
          </a:xfrm>
          <a:custGeom>
            <a:avLst/>
            <a:gdLst/>
            <a:ahLst/>
            <a:cxnLst/>
            <a:rect r="r" b="b" t="t" l="l"/>
            <a:pathLst>
              <a:path h="10287000" w="6714605">
                <a:moveTo>
                  <a:pt x="0" y="0"/>
                </a:moveTo>
                <a:lnTo>
                  <a:pt x="6714605" y="0"/>
                </a:lnTo>
                <a:lnTo>
                  <a:pt x="671460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28746" y="1000125"/>
            <a:ext cx="5203159" cy="1006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37"/>
              </a:lnSpc>
            </a:pPr>
            <a:r>
              <a:rPr lang="en-US" b="true" sz="6430">
                <a:solidFill>
                  <a:srgbClr val="FFFFFF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Methodology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114644" y="2881421"/>
            <a:ext cx="5812767" cy="693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4589"/>
              </a:lnSpc>
              <a:buFont typeface="Arial"/>
              <a:buChar char="•"/>
            </a:pPr>
            <a:r>
              <a:rPr lang="en-US" b="true" sz="2699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Data Preparation:</a:t>
            </a:r>
            <a:r>
              <a:rPr lang="en-US" sz="26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Collect vehicle and license plate images; annotate with LabelImg."</a:t>
            </a:r>
          </a:p>
          <a:p>
            <a:pPr algn="l" marL="582928" indent="-291464" lvl="1">
              <a:lnSpc>
                <a:spcPts val="4589"/>
              </a:lnSpc>
              <a:buFont typeface="Arial"/>
              <a:buChar char="•"/>
            </a:pPr>
            <a:r>
              <a:rPr lang="en-US" b="true" sz="2699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Vehicle Detection:</a:t>
            </a:r>
            <a:r>
              <a:rPr lang="en-US" sz="26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YOLO model detects vehicles in frames."</a:t>
            </a:r>
          </a:p>
          <a:p>
            <a:pPr algn="l" marL="582928" indent="-291464" lvl="1">
              <a:lnSpc>
                <a:spcPts val="4589"/>
              </a:lnSpc>
              <a:buFont typeface="Arial"/>
              <a:buChar char="•"/>
            </a:pPr>
            <a:r>
              <a:rPr lang="en-US" b="true" sz="2699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License Plate Localization:</a:t>
            </a:r>
            <a:r>
              <a:rPr lang="en-US" sz="26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Identifies and extracts license plates from detected vehicles."</a:t>
            </a:r>
          </a:p>
          <a:p>
            <a:pPr algn="l" marL="582928" indent="-291464" lvl="1">
              <a:lnSpc>
                <a:spcPts val="4589"/>
              </a:lnSpc>
              <a:buFont typeface="Arial"/>
              <a:buChar char="•"/>
            </a:pPr>
            <a:r>
              <a:rPr lang="en-US" b="true" sz="2699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Character Recognition:</a:t>
            </a:r>
            <a:r>
              <a:rPr lang="en-US" sz="26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OCR model reads characters on plates, saving them to a database."</a:t>
            </a:r>
          </a:p>
          <a:p>
            <a:pPr algn="l" marL="0" indent="0" lvl="0">
              <a:lnSpc>
                <a:spcPts val="458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9290" y="2584577"/>
            <a:ext cx="15065578" cy="5098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50"/>
              </a:lnSpc>
              <a:spcBef>
                <a:spcPct val="0"/>
              </a:spcBef>
            </a:pPr>
            <a:r>
              <a:rPr lang="en-US" b="true" sz="4040" strike="noStrike" u="non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Video Processing: </a:t>
            </a:r>
            <a:r>
              <a:rPr lang="en-US" sz="4040" strike="noStrike" u="none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Video footage from CCTV is split into individual frames.</a:t>
            </a:r>
          </a:p>
          <a:p>
            <a:pPr algn="l" marL="0" indent="0" lvl="0">
              <a:lnSpc>
                <a:spcPts val="5050"/>
              </a:lnSpc>
              <a:spcBef>
                <a:spcPct val="0"/>
              </a:spcBef>
            </a:pPr>
            <a:r>
              <a:rPr lang="en-US" b="true" sz="4040" strike="noStrike" u="non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Vehicle Detection: </a:t>
            </a:r>
            <a:r>
              <a:rPr lang="en-US" sz="4040" strike="noStrike" u="none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</a:t>
            </a:r>
            <a:r>
              <a:rPr lang="en-US" b="true" sz="4040" strike="noStrike" u="non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  <a:r>
              <a:rPr lang="en-US" sz="4040" strike="noStrike" u="none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YOLO model detects vehicles in frames.</a:t>
            </a:r>
          </a:p>
          <a:p>
            <a:pPr algn="l" marL="0" indent="0" lvl="0">
              <a:lnSpc>
                <a:spcPts val="5050"/>
              </a:lnSpc>
              <a:spcBef>
                <a:spcPct val="0"/>
              </a:spcBef>
            </a:pPr>
            <a:r>
              <a:rPr lang="en-US" b="true" sz="4040" strike="noStrike" u="non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License Plate Detection:</a:t>
            </a:r>
            <a:r>
              <a:rPr lang="en-US" sz="4040" strike="noStrike" u="none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Detected vehicles are further processed to locate license plates.</a:t>
            </a:r>
          </a:p>
          <a:p>
            <a:pPr algn="l" marL="0" indent="0" lvl="0">
              <a:lnSpc>
                <a:spcPts val="5050"/>
              </a:lnSpc>
              <a:spcBef>
                <a:spcPct val="0"/>
              </a:spcBef>
            </a:pPr>
            <a:r>
              <a:rPr lang="en-US" b="true" sz="4040" strike="noStrike" u="none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Character Recognition: </a:t>
            </a:r>
            <a:r>
              <a:rPr lang="en-US" sz="4040" strike="noStrike" u="none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OCR extracts text from detected license plates, storing data like time, date, and license number in an Excel sheet.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27822" y="-6854779"/>
            <a:ext cx="13066628" cy="10287000"/>
          </a:xfrm>
          <a:custGeom>
            <a:avLst/>
            <a:gdLst/>
            <a:ahLst/>
            <a:cxnLst/>
            <a:rect r="r" b="b" t="t" l="l"/>
            <a:pathLst>
              <a:path h="10287000" w="13066628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53958" y="8750305"/>
            <a:ext cx="18531802" cy="14589582"/>
          </a:xfrm>
          <a:custGeom>
            <a:avLst/>
            <a:gdLst/>
            <a:ahLst/>
            <a:cxnLst/>
            <a:rect r="r" b="b" t="t" l="l"/>
            <a:pathLst>
              <a:path h="14589582" w="18531802">
                <a:moveTo>
                  <a:pt x="18531802" y="0"/>
                </a:moveTo>
                <a:lnTo>
                  <a:pt x="0" y="0"/>
                </a:lnTo>
                <a:lnTo>
                  <a:pt x="0" y="14589582"/>
                </a:lnTo>
                <a:lnTo>
                  <a:pt x="18531802" y="14589582"/>
                </a:lnTo>
                <a:lnTo>
                  <a:pt x="1853180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9290" y="657118"/>
            <a:ext cx="7872481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System Workflow: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88994" y="9374742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5020195" y="7019195"/>
            <a:ext cx="4478210" cy="4478210"/>
          </a:xfrm>
          <a:custGeom>
            <a:avLst/>
            <a:gdLst/>
            <a:ahLst/>
            <a:cxnLst/>
            <a:rect r="r" b="b" t="t" l="l"/>
            <a:pathLst>
              <a:path h="4478210" w="4478210">
                <a:moveTo>
                  <a:pt x="4478210" y="0"/>
                </a:moveTo>
                <a:lnTo>
                  <a:pt x="0" y="0"/>
                </a:lnTo>
                <a:lnTo>
                  <a:pt x="0" y="4478210"/>
                </a:lnTo>
                <a:lnTo>
                  <a:pt x="4478210" y="4478210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463222" y="3140027"/>
          <a:ext cx="15361556" cy="5775991"/>
        </p:xfrm>
        <a:graphic>
          <a:graphicData uri="http://schemas.openxmlformats.org/drawingml/2006/table">
            <a:tbl>
              <a:tblPr/>
              <a:tblGrid>
                <a:gridCol w="4965754"/>
                <a:gridCol w="5612879"/>
                <a:gridCol w="4782923"/>
              </a:tblGrid>
              <a:tr h="15859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Performance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D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Limitations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D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Challenges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9DE4"/>
                    </a:solidFill>
                  </a:tcPr>
                </a:tc>
              </a:tr>
              <a:tr h="41900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Achieved accuracies:</a:t>
                      </a:r>
                      <a:endParaRPr lang="en-US" sz="1100"/>
                    </a:p>
                    <a:p>
                      <a:pPr algn="l" marL="647703" indent="-323852" lvl="1">
                        <a:lnSpc>
                          <a:spcPts val="4200"/>
                        </a:lnSpc>
                        <a:buFont typeface="Arial"/>
                        <a:buChar char="•"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Vehicle Detection: 97%</a:t>
                      </a:r>
                    </a:p>
                    <a:p>
                      <a:pPr algn="l" marL="647703" indent="-323852" lvl="1">
                        <a:lnSpc>
                          <a:spcPts val="4200"/>
                        </a:lnSpc>
                        <a:buFont typeface="Arial"/>
                        <a:buChar char="•"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License Plate Localization: 98%</a:t>
                      </a:r>
                    </a:p>
                    <a:p>
                      <a:pPr algn="l" marL="647703" indent="-323852" lvl="1">
                        <a:lnSpc>
                          <a:spcPts val="4200"/>
                        </a:lnSpc>
                        <a:buFont typeface="Arial"/>
                        <a:buChar char="•"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Character Recognition: 90%</a:t>
                      </a:r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647700" indent="-323850" lvl="1">
                        <a:lnSpc>
                          <a:spcPts val="42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YOLO's limitations in real-time processing, especially in high-density traffic.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</a:p>
                    <a:p>
                      <a:pPr algn="ctr">
                        <a:lnSpc>
                          <a:spcPts val="4200"/>
                        </a:lnSpc>
                      </a:pPr>
                    </a:p>
                    <a:p>
                      <a:pPr algn="ctr">
                        <a:lnSpc>
                          <a:spcPts val="42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F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647700" indent="-323850" lvl="1">
                        <a:lnSpc>
                          <a:spcPts val="42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Variability in license plate standards across regions and different lighting conditions.</a:t>
                      </a:r>
                      <a:endParaRPr lang="en-US" sz="1100"/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38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F3"/>
                    </a:solidFill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-316412" y="-1096127"/>
            <a:ext cx="4478210" cy="3525572"/>
          </a:xfrm>
          <a:custGeom>
            <a:avLst/>
            <a:gdLst/>
            <a:ahLst/>
            <a:cxnLst/>
            <a:rect r="r" b="b" t="t" l="l"/>
            <a:pathLst>
              <a:path h="3525572" w="4478210">
                <a:moveTo>
                  <a:pt x="0" y="0"/>
                </a:moveTo>
                <a:lnTo>
                  <a:pt x="4478209" y="0"/>
                </a:lnTo>
                <a:lnTo>
                  <a:pt x="4478209" y="3525572"/>
                </a:lnTo>
                <a:lnTo>
                  <a:pt x="0" y="35255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25463" y="1520846"/>
            <a:ext cx="13870164" cy="1073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46"/>
              </a:lnSpc>
              <a:spcBef>
                <a:spcPct val="0"/>
              </a:spcBef>
            </a:pPr>
            <a:r>
              <a:rPr lang="en-US" b="true" sz="6319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Performance, Limitations &amp; Challenges 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39774" y="939114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23130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0" y="2276155"/>
                </a:moveTo>
                <a:lnTo>
                  <a:pt x="5372897" y="2276155"/>
                </a:lnTo>
                <a:lnTo>
                  <a:pt x="5372897" y="0"/>
                </a:lnTo>
                <a:lnTo>
                  <a:pt x="0" y="0"/>
                </a:lnTo>
                <a:lnTo>
                  <a:pt x="0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915103" y="23731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5372897" y="2276155"/>
                </a:moveTo>
                <a:lnTo>
                  <a:pt x="0" y="2276155"/>
                </a:lnTo>
                <a:lnTo>
                  <a:pt x="0" y="0"/>
                </a:lnTo>
                <a:lnTo>
                  <a:pt x="5372897" y="0"/>
                </a:lnTo>
                <a:lnTo>
                  <a:pt x="5372897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93045" y="1027857"/>
            <a:ext cx="11536827" cy="1212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10"/>
              </a:lnSpc>
              <a:spcBef>
                <a:spcPct val="0"/>
              </a:spcBef>
            </a:pPr>
            <a:r>
              <a:rPr lang="en-US" b="true" sz="7150" strike="noStrike" u="none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Result and Conclusion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79574" y="3793177"/>
            <a:ext cx="13121978" cy="3508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1" indent="-431796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system achieved high accuracy in detecting and recognizing number plates, suitable for real-time applications.</a:t>
            </a:r>
          </a:p>
          <a:p>
            <a:pPr algn="l" marL="863591" indent="-431796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ImageAI library proved effective in reducing code complexity and increasing performance.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628477"/>
            <a:chOff x="0" y="0"/>
            <a:chExt cx="24384000" cy="483796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35104" r="0" b="35104"/>
            <a:stretch>
              <a:fillRect/>
            </a:stretch>
          </p:blipFill>
          <p:spPr>
            <a:xfrm flipH="false" flipV="false">
              <a:off x="0" y="0"/>
              <a:ext cx="24384000" cy="483796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208388" y="4205675"/>
            <a:ext cx="16230600" cy="5232312"/>
            <a:chOff x="0" y="0"/>
            <a:chExt cx="4274726" cy="13780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1378058"/>
            </a:xfrm>
            <a:custGeom>
              <a:avLst/>
              <a:gdLst/>
              <a:ahLst/>
              <a:cxnLst/>
              <a:rect r="r" b="b" t="t" l="l"/>
              <a:pathLst>
                <a:path h="1378058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378058"/>
                  </a:lnTo>
                  <a:lnTo>
                    <a:pt x="0" y="1378058"/>
                  </a:lnTo>
                  <a:close/>
                </a:path>
              </a:pathLst>
            </a:custGeom>
            <a:solidFill>
              <a:srgbClr val="ECECF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1425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16259" y="4110425"/>
            <a:ext cx="14072577" cy="1649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12"/>
              </a:lnSpc>
              <a:spcBef>
                <a:spcPct val="0"/>
              </a:spcBef>
            </a:pPr>
            <a:r>
              <a:rPr lang="en-US" b="true" sz="4723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Title : Intelligent Car Detection and License Plate Recognition System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36571" y="5601699"/>
            <a:ext cx="15414857" cy="3656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</a:pPr>
            <a:r>
              <a:rPr lang="en-US" sz="2882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paper presents a system that leverages car detection and license plate recognition technology to automate vehicle identification, responding to the rapid growth of transportation systems. This technology is especially beneficial in traffic-heavy environments such as universities, malls, and toll booths, where manual monitoring is challenging and inefficient. By extracting and storing license plate details in a central database, the system supports efficient traffic monitoring, security enhancement, and regulatory enforcement.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DAGWMLsQEcE</dc:identifier>
  <dcterms:modified xsi:type="dcterms:W3CDTF">2011-08-01T06:04:30Z</dcterms:modified>
  <cp:revision>1</cp:revision>
  <dc:title>Research Paper Summary</dc:title>
</cp:coreProperties>
</file>