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83815" y="191135"/>
            <a:ext cx="7701915" cy="1076325"/>
          </a:xfrm>
          <a:prstGeom prst="rect">
            <a:avLst/>
          </a:prstGeom>
          <a:noFill/>
        </p:spPr>
        <p:txBody>
          <a:bodyPr wrap="square" rtlCol="0">
            <a:spAutoFit/>
          </a:bodyPr>
          <a:p>
            <a:pPr algn="ctr"/>
            <a:r>
              <a:rPr lang="en-US" sz="3200" b="1">
                <a:latin typeface="+mj-lt"/>
                <a:cs typeface="+mj-lt"/>
              </a:rPr>
              <a:t>INTERNSHIP PROJECT PRESENTATION </a:t>
            </a:r>
            <a:endParaRPr lang="en-US" sz="3200" b="1">
              <a:latin typeface="+mj-lt"/>
              <a:cs typeface="+mj-lt"/>
            </a:endParaRPr>
          </a:p>
        </p:txBody>
      </p:sp>
      <p:pic>
        <p:nvPicPr>
          <p:cNvPr id="5" name="Content Placeholder 4" descr="Exposys"/>
          <p:cNvPicPr>
            <a:picLocks noChangeAspect="1"/>
          </p:cNvPicPr>
          <p:nvPr>
            <p:ph idx="1"/>
          </p:nvPr>
        </p:nvPicPr>
        <p:blipFill>
          <a:blip r:embed="rId1"/>
          <a:stretch>
            <a:fillRect/>
          </a:stretch>
        </p:blipFill>
        <p:spPr>
          <a:xfrm>
            <a:off x="4267200" y="1600200"/>
            <a:ext cx="3657600" cy="3657600"/>
          </a:xfrm>
          <a:prstGeom prst="rect">
            <a:avLst/>
          </a:prstGeom>
        </p:spPr>
      </p:pic>
      <p:sp>
        <p:nvSpPr>
          <p:cNvPr id="7" name="Text Box 6"/>
          <p:cNvSpPr txBox="1"/>
          <p:nvPr/>
        </p:nvSpPr>
        <p:spPr>
          <a:xfrm>
            <a:off x="6464935" y="5828030"/>
            <a:ext cx="5586730" cy="460375"/>
          </a:xfrm>
          <a:prstGeom prst="rect">
            <a:avLst/>
          </a:prstGeom>
          <a:noFill/>
        </p:spPr>
        <p:txBody>
          <a:bodyPr wrap="square" rtlCol="0">
            <a:spAutoFit/>
          </a:bodyPr>
          <a:p>
            <a:pPr algn="ctr"/>
            <a:r>
              <a:rPr lang="en-US" sz="2400"/>
              <a:t>By- Ahana Drall and Suyash Kumar</a:t>
            </a:r>
            <a:endParaRPr lang="en-US" sz="240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t>CLUSTERING BASED ON AGE, ANNUAL INCOME AND SPENDING SCORE</a:t>
            </a:r>
            <a:endParaRPr lang="en-US" sz="2800" b="1"/>
          </a:p>
        </p:txBody>
      </p:sp>
      <p:sp>
        <p:nvSpPr>
          <p:cNvPr id="8" name="Text Box 7"/>
          <p:cNvSpPr txBox="1"/>
          <p:nvPr/>
        </p:nvSpPr>
        <p:spPr>
          <a:xfrm>
            <a:off x="714375" y="1231900"/>
            <a:ext cx="11002645" cy="460375"/>
          </a:xfrm>
          <a:prstGeom prst="rect">
            <a:avLst/>
          </a:prstGeom>
          <a:noFill/>
        </p:spPr>
        <p:txBody>
          <a:bodyPr wrap="square" rtlCol="0">
            <a:spAutoFit/>
          </a:bodyPr>
          <a:p>
            <a:pPr marL="457200" indent="-457200">
              <a:buFont typeface="Arial" panose="020B0604020202020204" pitchFamily="34" charset="0"/>
              <a:buChar char="•"/>
            </a:pPr>
            <a:r>
              <a:rPr lang="en-US" sz="2400"/>
              <a:t>Applying K-means clustering to age, annual income and spending score</a:t>
            </a:r>
            <a:endParaRPr lang="en-US" sz="2400"/>
          </a:p>
        </p:txBody>
      </p:sp>
      <p:pic>
        <p:nvPicPr>
          <p:cNvPr id="6" name="Content Placeholder 5"/>
          <p:cNvPicPr>
            <a:picLocks noChangeAspect="1"/>
          </p:cNvPicPr>
          <p:nvPr>
            <p:ph sz="half" idx="1"/>
          </p:nvPr>
        </p:nvPicPr>
        <p:blipFill>
          <a:blip r:embed="rId1"/>
          <a:stretch>
            <a:fillRect/>
          </a:stretch>
        </p:blipFill>
        <p:spPr>
          <a:xfrm>
            <a:off x="714375" y="2546350"/>
            <a:ext cx="3158766" cy="1975104"/>
          </a:xfrm>
          <a:prstGeom prst="rect">
            <a:avLst/>
          </a:prstGeom>
        </p:spPr>
      </p:pic>
      <p:pic>
        <p:nvPicPr>
          <p:cNvPr id="7" name="Content Placeholder 6"/>
          <p:cNvPicPr>
            <a:picLocks noChangeAspect="1"/>
          </p:cNvPicPr>
          <p:nvPr>
            <p:ph sz="half" idx="2"/>
          </p:nvPr>
        </p:nvPicPr>
        <p:blipFill>
          <a:blip r:embed="rId2"/>
          <a:stretch>
            <a:fillRect/>
          </a:stretch>
        </p:blipFill>
        <p:spPr>
          <a:xfrm>
            <a:off x="4623435" y="2546350"/>
            <a:ext cx="3183843" cy="1975104"/>
          </a:xfrm>
          <a:prstGeom prst="rect">
            <a:avLst/>
          </a:prstGeom>
        </p:spPr>
      </p:pic>
      <p:pic>
        <p:nvPicPr>
          <p:cNvPr id="9" name="Picture 8"/>
          <p:cNvPicPr>
            <a:picLocks noChangeAspect="1"/>
          </p:cNvPicPr>
          <p:nvPr/>
        </p:nvPicPr>
        <p:blipFill>
          <a:blip r:embed="rId3"/>
          <a:stretch>
            <a:fillRect/>
          </a:stretch>
        </p:blipFill>
        <p:spPr>
          <a:xfrm>
            <a:off x="8706485" y="2546350"/>
            <a:ext cx="3010662" cy="1975104"/>
          </a:xfrm>
          <a:prstGeom prst="rect">
            <a:avLst/>
          </a:prstGeom>
        </p:spPr>
      </p:pic>
      <p:sp>
        <p:nvSpPr>
          <p:cNvPr id="3" name="Text Box 2"/>
          <p:cNvSpPr txBox="1"/>
          <p:nvPr/>
        </p:nvSpPr>
        <p:spPr>
          <a:xfrm>
            <a:off x="609600" y="4788535"/>
            <a:ext cx="10972800" cy="829945"/>
          </a:xfrm>
          <a:prstGeom prst="rect">
            <a:avLst/>
          </a:prstGeom>
          <a:noFill/>
        </p:spPr>
        <p:txBody>
          <a:bodyPr wrap="square" rtlCol="0">
            <a:spAutoFit/>
          </a:bodyPr>
          <a:p>
            <a:pPr marL="342900" indent="-342900">
              <a:buFont typeface="Arial" panose="020B0604020202020204" pitchFamily="34" charset="0"/>
              <a:buChar char="•"/>
            </a:pPr>
            <a:r>
              <a:rPr lang="en-US" sz="2400"/>
              <a:t>The elbow curve shows that the value of k here is 6 and we can clearly see 6 different clusters of customers</a:t>
            </a:r>
            <a:endParaRPr lang="en-US" sz="24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t>CONCLUSION</a:t>
            </a:r>
            <a:endParaRPr lang="en-US" sz="2800" b="1"/>
          </a:p>
        </p:txBody>
      </p:sp>
      <p:sp>
        <p:nvSpPr>
          <p:cNvPr id="5" name="Text Box 4"/>
          <p:cNvSpPr txBox="1"/>
          <p:nvPr/>
        </p:nvSpPr>
        <p:spPr>
          <a:xfrm>
            <a:off x="452755" y="1201420"/>
            <a:ext cx="11496675" cy="2306955"/>
          </a:xfrm>
          <a:prstGeom prst="rect">
            <a:avLst/>
          </a:prstGeom>
          <a:noFill/>
        </p:spPr>
        <p:txBody>
          <a:bodyPr wrap="square" rtlCol="0">
            <a:spAutoFit/>
          </a:bodyPr>
          <a:p>
            <a:pPr marL="342900" indent="-342900">
              <a:buFont typeface="Arial" panose="020B0604020202020204" pitchFamily="34" charset="0"/>
              <a:buChar char="•"/>
            </a:pPr>
            <a:r>
              <a:rPr lang="en-US" sz="2400"/>
              <a:t>The companies should target their customers based on the clusters provided above. They should take care of the customers with high income and high spending scores, and also work towards the interest of the customers with high income, low spending scores and low income, high spending scores. Also, based on this segmentation the companies can provide personalised treatment to each of the segments.</a:t>
            </a:r>
            <a:endParaRPr lang="en-US" sz="2400"/>
          </a:p>
        </p:txBody>
      </p:sp>
      <p:pic>
        <p:nvPicPr>
          <p:cNvPr id="6" name="Content Placeholder 5"/>
          <p:cNvPicPr>
            <a:picLocks noChangeAspect="1"/>
          </p:cNvPicPr>
          <p:nvPr>
            <p:ph idx="1"/>
          </p:nvPr>
        </p:nvPicPr>
        <p:blipFill>
          <a:blip r:embed="rId1"/>
          <a:stretch>
            <a:fillRect/>
          </a:stretch>
        </p:blipFill>
        <p:spPr>
          <a:xfrm>
            <a:off x="2999105" y="3508375"/>
            <a:ext cx="6193790" cy="307213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542415" y="135890"/>
            <a:ext cx="9526905" cy="521970"/>
          </a:xfrm>
          <a:prstGeom prst="rect">
            <a:avLst/>
          </a:prstGeom>
          <a:noFill/>
        </p:spPr>
        <p:txBody>
          <a:bodyPr wrap="square" rtlCol="0">
            <a:spAutoFit/>
          </a:bodyPr>
          <a:p>
            <a:pPr algn="ctr"/>
            <a:r>
              <a:rPr lang="en-US" sz="2800" b="1">
                <a:latin typeface="+mj-lt"/>
                <a:cs typeface="+mj-lt"/>
              </a:rPr>
              <a:t>PROBLEM STATEMENT</a:t>
            </a:r>
            <a:endParaRPr lang="en-US" sz="2800" b="1">
              <a:latin typeface="+mj-lt"/>
              <a:cs typeface="+mj-lt"/>
            </a:endParaRPr>
          </a:p>
        </p:txBody>
      </p:sp>
      <p:sp>
        <p:nvSpPr>
          <p:cNvPr id="10" name="Text Box 9"/>
          <p:cNvSpPr txBox="1"/>
          <p:nvPr/>
        </p:nvSpPr>
        <p:spPr>
          <a:xfrm>
            <a:off x="428625" y="1422400"/>
            <a:ext cx="11543030" cy="829945"/>
          </a:xfrm>
          <a:prstGeom prst="rect">
            <a:avLst/>
          </a:prstGeom>
          <a:noFill/>
        </p:spPr>
        <p:txBody>
          <a:bodyPr wrap="square" rtlCol="0">
            <a:spAutoFit/>
          </a:bodyPr>
          <a:p>
            <a:pPr marL="342900" indent="-342900">
              <a:buFont typeface="Arial" panose="020B0604020202020204" pitchFamily="34" charset="0"/>
              <a:buChar char="•"/>
            </a:pPr>
            <a:r>
              <a:rPr lang="en-US" sz="2400"/>
              <a:t>To apply K-means clustering and visualising age and gender distribution along with analysing the annual income and spending scores.</a:t>
            </a:r>
            <a:endParaRPr lang="en-US" sz="2400"/>
          </a:p>
        </p:txBody>
      </p:sp>
      <p:pic>
        <p:nvPicPr>
          <p:cNvPr id="11" name="Content Placeholder 10"/>
          <p:cNvPicPr>
            <a:picLocks noChangeAspect="1"/>
          </p:cNvPicPr>
          <p:nvPr>
            <p:ph idx="1"/>
          </p:nvPr>
        </p:nvPicPr>
        <p:blipFill>
          <a:blip r:embed="rId1"/>
          <a:stretch>
            <a:fillRect/>
          </a:stretch>
        </p:blipFill>
        <p:spPr>
          <a:xfrm>
            <a:off x="2374900" y="3082290"/>
            <a:ext cx="7442947" cy="274320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52805" y="245745"/>
            <a:ext cx="10795635" cy="521970"/>
          </a:xfrm>
          <a:prstGeom prst="rect">
            <a:avLst/>
          </a:prstGeom>
          <a:noFill/>
        </p:spPr>
        <p:txBody>
          <a:bodyPr wrap="square" rtlCol="0">
            <a:spAutoFit/>
          </a:bodyPr>
          <a:p>
            <a:pPr algn="ctr"/>
            <a:r>
              <a:rPr lang="en-US" sz="2800" b="1">
                <a:latin typeface="+mj-lt"/>
                <a:cs typeface="+mj-lt"/>
              </a:rPr>
              <a:t>LIBRARIES AND THEIR VERSIONS USED</a:t>
            </a:r>
            <a:endParaRPr lang="en-US" sz="2800" b="1">
              <a:latin typeface="+mj-lt"/>
              <a:cs typeface="+mj-lt"/>
            </a:endParaRPr>
          </a:p>
        </p:txBody>
      </p:sp>
      <p:sp>
        <p:nvSpPr>
          <p:cNvPr id="6" name="Text Box 5"/>
          <p:cNvSpPr txBox="1"/>
          <p:nvPr/>
        </p:nvSpPr>
        <p:spPr>
          <a:xfrm>
            <a:off x="663575" y="1555115"/>
            <a:ext cx="11174095" cy="1198880"/>
          </a:xfrm>
          <a:prstGeom prst="rect">
            <a:avLst/>
          </a:prstGeom>
          <a:noFill/>
        </p:spPr>
        <p:txBody>
          <a:bodyPr wrap="square" rtlCol="0">
            <a:spAutoFit/>
          </a:bodyPr>
          <a:p>
            <a:pPr marL="342900" indent="-342900">
              <a:buFont typeface="Arial" panose="020B0604020202020204" pitchFamily="34" charset="0"/>
              <a:buChar char="•"/>
            </a:pPr>
            <a:r>
              <a:rPr lang="en-US" sz="2400"/>
              <a:t>Pandas- version 1.0.1</a:t>
            </a:r>
            <a:endParaRPr lang="en-US" sz="2400"/>
          </a:p>
          <a:p>
            <a:pPr marL="342900" indent="-342900">
              <a:buFont typeface="Arial" panose="020B0604020202020204" pitchFamily="34" charset="0"/>
              <a:buChar char="•"/>
            </a:pPr>
            <a:r>
              <a:rPr lang="en-US" sz="2400"/>
              <a:t>Matplotlib- version 3.1.3</a:t>
            </a:r>
            <a:endParaRPr lang="en-US" sz="2400"/>
          </a:p>
          <a:p>
            <a:pPr marL="342900" indent="-342900">
              <a:buFont typeface="Arial" panose="020B0604020202020204" pitchFamily="34" charset="0"/>
              <a:buChar char="•"/>
            </a:pPr>
            <a:r>
              <a:rPr lang="en-US" sz="2400"/>
              <a:t>Sklearn- version 0.22.1</a:t>
            </a:r>
            <a:endParaRPr lang="en-US" sz="24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14020" y="135890"/>
            <a:ext cx="11363325" cy="521970"/>
          </a:xfrm>
          <a:prstGeom prst="rect">
            <a:avLst/>
          </a:prstGeom>
          <a:noFill/>
        </p:spPr>
        <p:txBody>
          <a:bodyPr wrap="square" rtlCol="0">
            <a:spAutoFit/>
          </a:bodyPr>
          <a:p>
            <a:pPr algn="ctr"/>
            <a:r>
              <a:rPr lang="en-US" sz="2800" b="1">
                <a:latin typeface="+mj-lt"/>
                <a:cs typeface="+mj-lt"/>
              </a:rPr>
              <a:t>AGE v/s GENDER SCATTERPLOT</a:t>
            </a:r>
            <a:endParaRPr lang="en-US" sz="2800" b="1">
              <a:latin typeface="+mj-lt"/>
              <a:cs typeface="+mj-lt"/>
            </a:endParaRPr>
          </a:p>
        </p:txBody>
      </p:sp>
      <p:pic>
        <p:nvPicPr>
          <p:cNvPr id="5" name="Content Placeholder 4"/>
          <p:cNvPicPr>
            <a:picLocks noChangeAspect="1"/>
          </p:cNvPicPr>
          <p:nvPr>
            <p:ph idx="1"/>
          </p:nvPr>
        </p:nvPicPr>
        <p:blipFill>
          <a:blip r:embed="rId1"/>
          <a:stretch>
            <a:fillRect/>
          </a:stretch>
        </p:blipFill>
        <p:spPr>
          <a:xfrm>
            <a:off x="3352800" y="2213610"/>
            <a:ext cx="5486400" cy="3657600"/>
          </a:xfrm>
          <a:prstGeom prst="rect">
            <a:avLst/>
          </a:prstGeom>
        </p:spPr>
      </p:pic>
      <p:sp>
        <p:nvSpPr>
          <p:cNvPr id="2" name="Text Box 1"/>
          <p:cNvSpPr txBox="1"/>
          <p:nvPr/>
        </p:nvSpPr>
        <p:spPr>
          <a:xfrm>
            <a:off x="795020" y="989965"/>
            <a:ext cx="10569575" cy="460375"/>
          </a:xfrm>
          <a:prstGeom prst="rect">
            <a:avLst/>
          </a:prstGeom>
          <a:noFill/>
        </p:spPr>
        <p:txBody>
          <a:bodyPr wrap="square" rtlCol="0">
            <a:spAutoFit/>
          </a:bodyPr>
          <a:p>
            <a:pPr marL="342900" indent="-342900">
              <a:buFont typeface="Arial" panose="020B0604020202020204" pitchFamily="34" charset="0"/>
              <a:buChar char="•"/>
            </a:pPr>
            <a:r>
              <a:rPr lang="en-US" sz="2400"/>
              <a:t>The following diagram shows the scatterplot between age and gender.</a:t>
            </a:r>
            <a:endParaRPr lang="en-US" sz="24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t>ANNUAL INCOME v/s SPENDING SCORE</a:t>
            </a:r>
            <a:endParaRPr lang="en-US" sz="2800" b="1"/>
          </a:p>
        </p:txBody>
      </p:sp>
      <p:pic>
        <p:nvPicPr>
          <p:cNvPr id="4" name="Content Placeholder 3"/>
          <p:cNvPicPr>
            <a:picLocks noChangeAspect="1"/>
          </p:cNvPicPr>
          <p:nvPr>
            <p:ph sz="half" idx="1"/>
          </p:nvPr>
        </p:nvPicPr>
        <p:blipFill>
          <a:blip r:embed="rId1"/>
          <a:stretch>
            <a:fillRect/>
          </a:stretch>
        </p:blipFill>
        <p:spPr>
          <a:xfrm>
            <a:off x="1383030" y="3006090"/>
            <a:ext cx="3817620" cy="2346960"/>
          </a:xfrm>
          <a:prstGeom prst="rect">
            <a:avLst/>
          </a:prstGeom>
        </p:spPr>
      </p:pic>
      <p:pic>
        <p:nvPicPr>
          <p:cNvPr id="5" name="Content Placeholder 4"/>
          <p:cNvPicPr>
            <a:picLocks noChangeAspect="1"/>
          </p:cNvPicPr>
          <p:nvPr>
            <p:ph sz="half" idx="2"/>
          </p:nvPr>
        </p:nvPicPr>
        <p:blipFill>
          <a:blip r:embed="rId2"/>
          <a:stretch>
            <a:fillRect/>
          </a:stretch>
        </p:blipFill>
        <p:spPr>
          <a:xfrm>
            <a:off x="6731000" y="3002915"/>
            <a:ext cx="3740253" cy="2350008"/>
          </a:xfrm>
          <a:prstGeom prst="rect">
            <a:avLst/>
          </a:prstGeom>
        </p:spPr>
      </p:pic>
      <p:sp>
        <p:nvSpPr>
          <p:cNvPr id="6" name="Text Box 5"/>
          <p:cNvSpPr txBox="1"/>
          <p:nvPr/>
        </p:nvSpPr>
        <p:spPr>
          <a:xfrm>
            <a:off x="1359535" y="2360295"/>
            <a:ext cx="3869055" cy="460375"/>
          </a:xfrm>
          <a:prstGeom prst="rect">
            <a:avLst/>
          </a:prstGeom>
          <a:noFill/>
        </p:spPr>
        <p:txBody>
          <a:bodyPr wrap="square" rtlCol="0">
            <a:spAutoFit/>
          </a:bodyPr>
          <a:p>
            <a:pPr algn="ctr"/>
            <a:r>
              <a:rPr lang="en-US" sz="2400"/>
              <a:t>Line Plot</a:t>
            </a:r>
            <a:endParaRPr lang="en-US" sz="2400"/>
          </a:p>
        </p:txBody>
      </p:sp>
      <p:sp>
        <p:nvSpPr>
          <p:cNvPr id="7" name="Text Box 6"/>
          <p:cNvSpPr txBox="1"/>
          <p:nvPr/>
        </p:nvSpPr>
        <p:spPr>
          <a:xfrm>
            <a:off x="6719570" y="2360295"/>
            <a:ext cx="3748405" cy="460375"/>
          </a:xfrm>
          <a:prstGeom prst="rect">
            <a:avLst/>
          </a:prstGeom>
          <a:noFill/>
        </p:spPr>
        <p:txBody>
          <a:bodyPr wrap="square" rtlCol="0">
            <a:spAutoFit/>
          </a:bodyPr>
          <a:p>
            <a:pPr algn="ctr"/>
            <a:r>
              <a:rPr lang="en-US" sz="2400"/>
              <a:t>Scatter Plot</a:t>
            </a:r>
            <a:endParaRPr lang="en-US" sz="2400"/>
          </a:p>
        </p:txBody>
      </p:sp>
      <p:sp>
        <p:nvSpPr>
          <p:cNvPr id="3" name="Text Box 2"/>
          <p:cNvSpPr txBox="1"/>
          <p:nvPr/>
        </p:nvSpPr>
        <p:spPr>
          <a:xfrm>
            <a:off x="609600" y="1050290"/>
            <a:ext cx="10972800" cy="1198880"/>
          </a:xfrm>
          <a:prstGeom prst="rect">
            <a:avLst/>
          </a:prstGeom>
          <a:noFill/>
        </p:spPr>
        <p:txBody>
          <a:bodyPr wrap="square" rtlCol="0">
            <a:spAutoFit/>
          </a:bodyPr>
          <a:p>
            <a:pPr marL="342900" indent="-342900">
              <a:buFont typeface="Arial" panose="020B0604020202020204" pitchFamily="34" charset="0"/>
              <a:buChar char="•"/>
            </a:pPr>
            <a:r>
              <a:rPr lang="en-US" sz="2400"/>
              <a:t>The first plot shows the line plot between annual income and spending score.</a:t>
            </a:r>
            <a:endParaRPr lang="en-US" sz="2400"/>
          </a:p>
          <a:p>
            <a:pPr marL="342900" indent="-342900">
              <a:buFont typeface="Arial" panose="020B0604020202020204" pitchFamily="34" charset="0"/>
              <a:buChar char="•"/>
            </a:pPr>
            <a:r>
              <a:rPr lang="en-US" sz="2400"/>
              <a:t>The second plot shows the scatter plot between annual income and spending score.</a:t>
            </a:r>
            <a:endParaRPr lang="en-US" sz="24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t>AGE v/s ANNUAL INCOME v/s SPENDING SCORE</a:t>
            </a:r>
            <a:endParaRPr lang="en-US" sz="2800" b="1"/>
          </a:p>
        </p:txBody>
      </p:sp>
      <p:pic>
        <p:nvPicPr>
          <p:cNvPr id="5" name="Content Placeholder 4"/>
          <p:cNvPicPr>
            <a:picLocks noChangeAspect="1"/>
          </p:cNvPicPr>
          <p:nvPr>
            <p:ph idx="1"/>
          </p:nvPr>
        </p:nvPicPr>
        <p:blipFill>
          <a:blip r:embed="rId1"/>
          <a:stretch>
            <a:fillRect/>
          </a:stretch>
        </p:blipFill>
        <p:spPr>
          <a:xfrm>
            <a:off x="3093720" y="2220595"/>
            <a:ext cx="6005384" cy="3657600"/>
          </a:xfrm>
          <a:prstGeom prst="rect">
            <a:avLst/>
          </a:prstGeom>
        </p:spPr>
      </p:pic>
      <p:sp>
        <p:nvSpPr>
          <p:cNvPr id="3" name="Text Box 2"/>
          <p:cNvSpPr txBox="1"/>
          <p:nvPr/>
        </p:nvSpPr>
        <p:spPr>
          <a:xfrm>
            <a:off x="609600" y="1170940"/>
            <a:ext cx="10972165" cy="829945"/>
          </a:xfrm>
          <a:prstGeom prst="rect">
            <a:avLst/>
          </a:prstGeom>
          <a:noFill/>
        </p:spPr>
        <p:txBody>
          <a:bodyPr wrap="square" rtlCol="0">
            <a:spAutoFit/>
          </a:bodyPr>
          <a:p>
            <a:pPr marL="342900" indent="-342900">
              <a:buFont typeface="Arial" panose="020B0604020202020204" pitchFamily="34" charset="0"/>
              <a:buChar char="•"/>
            </a:pPr>
            <a:r>
              <a:rPr lang="en-US" sz="2400"/>
              <a:t>This plot shows the 3- Dimensional plot between age, annual income and Spending score</a:t>
            </a:r>
            <a:endParaRPr lang="en-US" sz="240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t>CLUSTERING BASED ON AGE AND SPENDING SCORE</a:t>
            </a:r>
            <a:endParaRPr lang="en-US" sz="2800" b="1"/>
          </a:p>
        </p:txBody>
      </p:sp>
      <p:pic>
        <p:nvPicPr>
          <p:cNvPr id="4" name="Content Placeholder 3"/>
          <p:cNvPicPr>
            <a:picLocks noChangeAspect="1"/>
          </p:cNvPicPr>
          <p:nvPr>
            <p:ph sz="half" idx="1"/>
          </p:nvPr>
        </p:nvPicPr>
        <p:blipFill>
          <a:blip r:embed="rId1"/>
          <a:stretch>
            <a:fillRect/>
          </a:stretch>
        </p:blipFill>
        <p:spPr>
          <a:xfrm>
            <a:off x="609600" y="2440940"/>
            <a:ext cx="3274695" cy="1976755"/>
          </a:xfrm>
          <a:prstGeom prst="rect">
            <a:avLst/>
          </a:prstGeom>
        </p:spPr>
      </p:pic>
      <p:pic>
        <p:nvPicPr>
          <p:cNvPr id="5" name="Content Placeholder 4"/>
          <p:cNvPicPr>
            <a:picLocks noChangeAspect="1"/>
          </p:cNvPicPr>
          <p:nvPr>
            <p:ph sz="half" idx="2"/>
          </p:nvPr>
        </p:nvPicPr>
        <p:blipFill>
          <a:blip r:embed="rId2"/>
          <a:stretch>
            <a:fillRect/>
          </a:stretch>
        </p:blipFill>
        <p:spPr>
          <a:xfrm>
            <a:off x="4350385" y="2440940"/>
            <a:ext cx="3283290" cy="1975104"/>
          </a:xfrm>
          <a:prstGeom prst="rect">
            <a:avLst/>
          </a:prstGeom>
        </p:spPr>
      </p:pic>
      <p:pic>
        <p:nvPicPr>
          <p:cNvPr id="6" name="Picture 5"/>
          <p:cNvPicPr>
            <a:picLocks noChangeAspect="1"/>
          </p:cNvPicPr>
          <p:nvPr/>
        </p:nvPicPr>
        <p:blipFill>
          <a:blip r:embed="rId3"/>
          <a:stretch>
            <a:fillRect/>
          </a:stretch>
        </p:blipFill>
        <p:spPr>
          <a:xfrm>
            <a:off x="8100060" y="2442845"/>
            <a:ext cx="3044465" cy="1975104"/>
          </a:xfrm>
          <a:prstGeom prst="rect">
            <a:avLst/>
          </a:prstGeom>
        </p:spPr>
      </p:pic>
      <p:sp>
        <p:nvSpPr>
          <p:cNvPr id="7" name="Text Box 6"/>
          <p:cNvSpPr txBox="1"/>
          <p:nvPr/>
        </p:nvSpPr>
        <p:spPr>
          <a:xfrm>
            <a:off x="609600" y="1231900"/>
            <a:ext cx="10352405" cy="460375"/>
          </a:xfrm>
          <a:prstGeom prst="rect">
            <a:avLst/>
          </a:prstGeom>
          <a:noFill/>
        </p:spPr>
        <p:txBody>
          <a:bodyPr wrap="square" rtlCol="0">
            <a:spAutoFit/>
          </a:bodyPr>
          <a:p>
            <a:pPr marL="457200" indent="-457200">
              <a:buFont typeface="Arial" panose="020B0604020202020204" pitchFamily="34" charset="0"/>
              <a:buChar char="•"/>
            </a:pPr>
            <a:r>
              <a:rPr lang="en-US" sz="2400"/>
              <a:t>Applying K-means clustering to age and spending score</a:t>
            </a:r>
            <a:endParaRPr lang="en-US" sz="2400"/>
          </a:p>
        </p:txBody>
      </p:sp>
      <p:sp>
        <p:nvSpPr>
          <p:cNvPr id="3" name="Text Box 2"/>
          <p:cNvSpPr txBox="1"/>
          <p:nvPr/>
        </p:nvSpPr>
        <p:spPr>
          <a:xfrm>
            <a:off x="629285" y="4738370"/>
            <a:ext cx="10609580" cy="460375"/>
          </a:xfrm>
          <a:prstGeom prst="rect">
            <a:avLst/>
          </a:prstGeom>
          <a:noFill/>
        </p:spPr>
        <p:txBody>
          <a:bodyPr wrap="square" rtlCol="0">
            <a:spAutoFit/>
          </a:bodyPr>
          <a:p>
            <a:endParaRPr lang="en-US" sz="2400"/>
          </a:p>
        </p:txBody>
      </p:sp>
      <p:sp>
        <p:nvSpPr>
          <p:cNvPr id="8" name="Text Box 7"/>
          <p:cNvSpPr txBox="1"/>
          <p:nvPr/>
        </p:nvSpPr>
        <p:spPr>
          <a:xfrm>
            <a:off x="609600" y="4788535"/>
            <a:ext cx="10973435" cy="829945"/>
          </a:xfrm>
          <a:prstGeom prst="rect">
            <a:avLst/>
          </a:prstGeom>
          <a:noFill/>
        </p:spPr>
        <p:txBody>
          <a:bodyPr wrap="square" rtlCol="0">
            <a:spAutoFit/>
          </a:bodyPr>
          <a:p>
            <a:pPr marL="342900" indent="-342900">
              <a:buFont typeface="Arial" panose="020B0604020202020204" pitchFamily="34" charset="0"/>
              <a:buChar char="•"/>
            </a:pPr>
            <a:r>
              <a:rPr lang="en-US" sz="2400"/>
              <a:t>The elbow curve shows that the value of k here is 4 and hence we have used the information for making the clusters using this value.</a:t>
            </a:r>
            <a:endParaRPr lang="en-US" sz="240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t>CLUSTERING BASED ON GENDER AND SPENDING SCORE</a:t>
            </a:r>
            <a:endParaRPr lang="en-US" sz="2800" b="1"/>
          </a:p>
        </p:txBody>
      </p:sp>
      <p:pic>
        <p:nvPicPr>
          <p:cNvPr id="5" name="Content Placeholder 4"/>
          <p:cNvPicPr>
            <a:picLocks noChangeAspect="1"/>
          </p:cNvPicPr>
          <p:nvPr>
            <p:ph sz="half" idx="1"/>
          </p:nvPr>
        </p:nvPicPr>
        <p:blipFill>
          <a:blip r:embed="rId1"/>
          <a:stretch>
            <a:fillRect/>
          </a:stretch>
        </p:blipFill>
        <p:spPr>
          <a:xfrm>
            <a:off x="609600" y="2549525"/>
            <a:ext cx="3204945" cy="1993392"/>
          </a:xfrm>
          <a:prstGeom prst="rect">
            <a:avLst/>
          </a:prstGeom>
        </p:spPr>
      </p:pic>
      <p:pic>
        <p:nvPicPr>
          <p:cNvPr id="6" name="Content Placeholder 5"/>
          <p:cNvPicPr>
            <a:picLocks noChangeAspect="1"/>
          </p:cNvPicPr>
          <p:nvPr>
            <p:ph sz="half" idx="2"/>
          </p:nvPr>
        </p:nvPicPr>
        <p:blipFill>
          <a:blip r:embed="rId2"/>
          <a:stretch>
            <a:fillRect/>
          </a:stretch>
        </p:blipFill>
        <p:spPr>
          <a:xfrm>
            <a:off x="4439285" y="2567940"/>
            <a:ext cx="3312479" cy="1975104"/>
          </a:xfrm>
          <a:prstGeom prst="rect">
            <a:avLst/>
          </a:prstGeom>
        </p:spPr>
      </p:pic>
      <p:pic>
        <p:nvPicPr>
          <p:cNvPr id="7" name="Picture 6"/>
          <p:cNvPicPr>
            <a:picLocks noChangeAspect="1"/>
          </p:cNvPicPr>
          <p:nvPr/>
        </p:nvPicPr>
        <p:blipFill>
          <a:blip r:embed="rId3"/>
          <a:stretch>
            <a:fillRect/>
          </a:stretch>
        </p:blipFill>
        <p:spPr>
          <a:xfrm>
            <a:off x="8378190" y="2567940"/>
            <a:ext cx="3113198" cy="1975104"/>
          </a:xfrm>
          <a:prstGeom prst="rect">
            <a:avLst/>
          </a:prstGeom>
        </p:spPr>
      </p:pic>
      <p:sp>
        <p:nvSpPr>
          <p:cNvPr id="8" name="Text Box 7"/>
          <p:cNvSpPr txBox="1"/>
          <p:nvPr/>
        </p:nvSpPr>
        <p:spPr>
          <a:xfrm>
            <a:off x="714375" y="1231900"/>
            <a:ext cx="10237470" cy="460375"/>
          </a:xfrm>
          <a:prstGeom prst="rect">
            <a:avLst/>
          </a:prstGeom>
          <a:noFill/>
        </p:spPr>
        <p:txBody>
          <a:bodyPr wrap="square" rtlCol="0">
            <a:spAutoFit/>
          </a:bodyPr>
          <a:p>
            <a:pPr marL="457200" indent="-457200">
              <a:buFont typeface="Arial" panose="020B0604020202020204" pitchFamily="34" charset="0"/>
              <a:buChar char="•"/>
            </a:pPr>
            <a:r>
              <a:rPr lang="en-US" sz="2400"/>
              <a:t>Applying K-means clustering to Gender and spending score</a:t>
            </a:r>
            <a:endParaRPr lang="en-US" sz="2400"/>
          </a:p>
        </p:txBody>
      </p:sp>
      <p:sp>
        <p:nvSpPr>
          <p:cNvPr id="3" name="Text Box 2"/>
          <p:cNvSpPr txBox="1"/>
          <p:nvPr/>
        </p:nvSpPr>
        <p:spPr>
          <a:xfrm>
            <a:off x="609600" y="4788535"/>
            <a:ext cx="10972800" cy="829945"/>
          </a:xfrm>
          <a:prstGeom prst="rect">
            <a:avLst/>
          </a:prstGeom>
          <a:noFill/>
        </p:spPr>
        <p:txBody>
          <a:bodyPr wrap="square" rtlCol="0">
            <a:spAutoFit/>
          </a:bodyPr>
          <a:p>
            <a:pPr marL="342900" indent="-342900">
              <a:buFont typeface="Arial" panose="020B0604020202020204" pitchFamily="34" charset="0"/>
              <a:buChar char="•"/>
            </a:pPr>
            <a:r>
              <a:rPr lang="en-US" sz="2400"/>
              <a:t>The elbow curve shows that the value of k here is 3 and hence we have used the information for making the clusters using this value.</a:t>
            </a:r>
            <a:endParaRPr lang="en-US" sz="240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730" y="190500"/>
            <a:ext cx="11990705" cy="582930"/>
          </a:xfrm>
        </p:spPr>
        <p:txBody>
          <a:bodyPr/>
          <a:p>
            <a:pPr algn="ctr"/>
            <a:r>
              <a:rPr lang="en-US" sz="2800" b="1"/>
              <a:t>CLUSTERING BASED ON ANNUAL INCOME AND SPENDING SCORE</a:t>
            </a:r>
            <a:endParaRPr lang="en-US" sz="2800" b="1"/>
          </a:p>
        </p:txBody>
      </p:sp>
      <p:sp>
        <p:nvSpPr>
          <p:cNvPr id="7" name="Text Box 6"/>
          <p:cNvSpPr txBox="1"/>
          <p:nvPr/>
        </p:nvSpPr>
        <p:spPr>
          <a:xfrm>
            <a:off x="724535" y="1231900"/>
            <a:ext cx="10237470" cy="460375"/>
          </a:xfrm>
          <a:prstGeom prst="rect">
            <a:avLst/>
          </a:prstGeom>
          <a:noFill/>
        </p:spPr>
        <p:txBody>
          <a:bodyPr wrap="square" rtlCol="0">
            <a:spAutoFit/>
          </a:bodyPr>
          <a:p>
            <a:pPr marL="457200" indent="-457200">
              <a:buFont typeface="Arial" panose="020B0604020202020204" pitchFamily="34" charset="0"/>
              <a:buChar char="•"/>
            </a:pPr>
            <a:r>
              <a:rPr lang="en-US" sz="2400"/>
              <a:t>Applying K-means clustering to annual income and spending score</a:t>
            </a:r>
            <a:endParaRPr lang="en-US" sz="2400"/>
          </a:p>
        </p:txBody>
      </p:sp>
      <p:pic>
        <p:nvPicPr>
          <p:cNvPr id="5" name="Content Placeholder 4"/>
          <p:cNvPicPr>
            <a:picLocks noChangeAspect="1"/>
          </p:cNvPicPr>
          <p:nvPr>
            <p:ph sz="half" idx="1"/>
          </p:nvPr>
        </p:nvPicPr>
        <p:blipFill>
          <a:blip r:embed="rId1"/>
          <a:stretch>
            <a:fillRect/>
          </a:stretch>
        </p:blipFill>
        <p:spPr>
          <a:xfrm>
            <a:off x="724535" y="2356485"/>
            <a:ext cx="3035917" cy="1975104"/>
          </a:xfrm>
          <a:prstGeom prst="rect">
            <a:avLst/>
          </a:prstGeom>
        </p:spPr>
      </p:pic>
      <p:pic>
        <p:nvPicPr>
          <p:cNvPr id="6" name="Content Placeholder 5"/>
          <p:cNvPicPr>
            <a:picLocks noChangeAspect="1"/>
          </p:cNvPicPr>
          <p:nvPr>
            <p:ph sz="half" idx="2"/>
          </p:nvPr>
        </p:nvPicPr>
        <p:blipFill>
          <a:blip r:embed="rId2"/>
          <a:stretch>
            <a:fillRect/>
          </a:stretch>
        </p:blipFill>
        <p:spPr>
          <a:xfrm>
            <a:off x="4453890" y="2356485"/>
            <a:ext cx="3283372" cy="1975104"/>
          </a:xfrm>
          <a:prstGeom prst="rect">
            <a:avLst/>
          </a:prstGeom>
        </p:spPr>
      </p:pic>
      <p:pic>
        <p:nvPicPr>
          <p:cNvPr id="8" name="Picture 7"/>
          <p:cNvPicPr>
            <a:picLocks noChangeAspect="1"/>
          </p:cNvPicPr>
          <p:nvPr/>
        </p:nvPicPr>
        <p:blipFill>
          <a:blip r:embed="rId3"/>
          <a:stretch>
            <a:fillRect/>
          </a:stretch>
        </p:blipFill>
        <p:spPr>
          <a:xfrm>
            <a:off x="8430260" y="2356485"/>
            <a:ext cx="2983292" cy="1975104"/>
          </a:xfrm>
          <a:prstGeom prst="rect">
            <a:avLst/>
          </a:prstGeom>
        </p:spPr>
      </p:pic>
      <p:sp>
        <p:nvSpPr>
          <p:cNvPr id="3" name="Text Box 2"/>
          <p:cNvSpPr txBox="1"/>
          <p:nvPr/>
        </p:nvSpPr>
        <p:spPr>
          <a:xfrm>
            <a:off x="609600" y="4788535"/>
            <a:ext cx="11076305" cy="829945"/>
          </a:xfrm>
          <a:prstGeom prst="rect">
            <a:avLst/>
          </a:prstGeom>
          <a:noFill/>
        </p:spPr>
        <p:txBody>
          <a:bodyPr wrap="square" rtlCol="0">
            <a:spAutoFit/>
          </a:bodyPr>
          <a:p>
            <a:pPr marL="342900" indent="-342900">
              <a:buFont typeface="Arial" panose="020B0604020202020204" pitchFamily="34" charset="0"/>
              <a:buChar char="•"/>
            </a:pPr>
            <a:r>
              <a:rPr lang="en-US" sz="2400"/>
              <a:t>The elbow curve shows that the value of k here is 5 and hance we have successfully sugmented the customers in five groups.</a:t>
            </a:r>
            <a:endParaRPr lang="en-US" sz="2400"/>
          </a:p>
        </p:txBody>
      </p:sp>
    </p:spTree>
  </p:cSld>
  <p:clrMapOvr>
    <a:masterClrMapping/>
  </p:clrMapOvr>
  <p:transition>
    <p:fade/>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2079</Words>
  <Application>WPS Presentation</Application>
  <PresentationFormat>Widescreen</PresentationFormat>
  <Paragraphs>59</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Blue Waves</vt:lpstr>
      <vt:lpstr>PowerPoint 演示文稿</vt:lpstr>
      <vt:lpstr>PowerPoint 演示文稿</vt:lpstr>
      <vt:lpstr>PowerPoint 演示文稿</vt:lpstr>
      <vt:lpstr>PowerPoint 演示文稿</vt:lpstr>
      <vt:lpstr>ANNUAL INCOME v/s SPENDING SCORE</vt:lpstr>
      <vt:lpstr>AGE v/s ANNUAL INCOME v/s SPENDING SCORE</vt:lpstr>
      <vt:lpstr>CLUSTERING BASED ON AGE AND SPENDING SCORE</vt:lpstr>
      <vt:lpstr>CLUSTERING BASED ON GENDER AND SPENDING SCORE</vt:lpstr>
      <vt:lpstr>CLUSTERING BASED ON ANNUAL INCOME AND SPENDING SCORE</vt:lpstr>
      <vt:lpstr>CLUSTERING BASED ON AGE, ANNUAL INCOME AND SPENDING SCORE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suyas</cp:lastModifiedBy>
  <cp:revision>8</cp:revision>
  <dcterms:created xsi:type="dcterms:W3CDTF">2020-05-30T11:14:00Z</dcterms:created>
  <dcterms:modified xsi:type="dcterms:W3CDTF">2020-05-31T08:12:23Z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