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68" r:id="rId16"/>
    <p:sldId id="274" r:id="rId17"/>
    <p:sldId id="269" r:id="rId18"/>
    <p:sldId id="270" r:id="rId19"/>
    <p:sldId id="271" r:id="rId20"/>
    <p:sldId id="272" r:id="rId21"/>
    <p:sldId id="273" r:id="rId22"/>
  </p:sldIdLst>
  <p:sldSz cx="18288000" cy="10287000"/>
  <p:notesSz cx="6858000" cy="9144000"/>
  <p:embeddedFontLst>
    <p:embeddedFont>
      <p:font typeface="DM Sans" pitchFamily="2" charset="0"/>
      <p:regular r:id="rId23"/>
      <p:bold r:id="rId24"/>
      <p:italic r:id="rId25"/>
      <p:boldItalic r:id="rId26"/>
    </p:embeddedFont>
    <p:embeddedFont>
      <p:font typeface="DM Sans Bold" charset="0"/>
      <p:regular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Bold" panose="00000800000000000000" charset="0"/>
      <p:regular r:id="rId32"/>
    </p:embeddedFont>
    <p:embeddedFont>
      <p:font typeface="Poppins Semi-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7B0E8-57BC-4A2F-81BD-D13421055BC8}" v="25" dt="2025-08-15T09:08:56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48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aron Shemesh" userId="4e3ba0b8f421610d" providerId="LiveId" clId="{5F07B0E8-57BC-4A2F-81BD-D13421055BC8}"/>
    <pc:docChg chg="undo custSel addSld delSld modSld sldOrd">
      <pc:chgData name="Aharon Shemesh" userId="4e3ba0b8f421610d" providerId="LiveId" clId="{5F07B0E8-57BC-4A2F-81BD-D13421055BC8}" dt="2025-08-15T09:23:14.868" v="1912" actId="20577"/>
      <pc:docMkLst>
        <pc:docMk/>
      </pc:docMkLst>
      <pc:sldChg chg="modSp mod">
        <pc:chgData name="Aharon Shemesh" userId="4e3ba0b8f421610d" providerId="LiveId" clId="{5F07B0E8-57BC-4A2F-81BD-D13421055BC8}" dt="2025-08-15T09:16:51.411" v="1896" actId="115"/>
        <pc:sldMkLst>
          <pc:docMk/>
          <pc:sldMk cId="0" sldId="256"/>
        </pc:sldMkLst>
        <pc:spChg chg="mod">
          <ac:chgData name="Aharon Shemesh" userId="4e3ba0b8f421610d" providerId="LiveId" clId="{5F07B0E8-57BC-4A2F-81BD-D13421055BC8}" dt="2025-08-15T09:16:51.411" v="1896" actId="115"/>
          <ac:spMkLst>
            <pc:docMk/>
            <pc:sldMk cId="0" sldId="256"/>
            <ac:spMk id="6" creationId="{00000000-0000-0000-0000-000000000000}"/>
          </ac:spMkLst>
        </pc:spChg>
        <pc:spChg chg="mod">
          <ac:chgData name="Aharon Shemesh" userId="4e3ba0b8f421610d" providerId="LiveId" clId="{5F07B0E8-57BC-4A2F-81BD-D13421055BC8}" dt="2025-08-14T18:14:14.970" v="64" actId="120"/>
          <ac:spMkLst>
            <pc:docMk/>
            <pc:sldMk cId="0" sldId="256"/>
            <ac:spMk id="7" creationId="{00000000-0000-0000-0000-000000000000}"/>
          </ac:spMkLst>
        </pc:spChg>
        <pc:grpChg chg="mod">
          <ac:chgData name="Aharon Shemesh" userId="4e3ba0b8f421610d" providerId="LiveId" clId="{5F07B0E8-57BC-4A2F-81BD-D13421055BC8}" dt="2025-08-14T18:11:44.800" v="20" actId="1036"/>
          <ac:grpSpMkLst>
            <pc:docMk/>
            <pc:sldMk cId="0" sldId="256"/>
            <ac:grpSpMk id="3" creationId="{00000000-0000-0000-0000-000000000000}"/>
          </ac:grpSpMkLst>
        </pc:grpChg>
      </pc:sldChg>
      <pc:sldChg chg="modSp mod">
        <pc:chgData name="Aharon Shemesh" userId="4e3ba0b8f421610d" providerId="LiveId" clId="{5F07B0E8-57BC-4A2F-81BD-D13421055BC8}" dt="2025-08-15T09:11:48.428" v="1880" actId="6549"/>
        <pc:sldMkLst>
          <pc:docMk/>
          <pc:sldMk cId="0" sldId="257"/>
        </pc:sldMkLst>
        <pc:spChg chg="mod">
          <ac:chgData name="Aharon Shemesh" userId="4e3ba0b8f421610d" providerId="LiveId" clId="{5F07B0E8-57BC-4A2F-81BD-D13421055BC8}" dt="2025-08-15T09:11:48.428" v="1880" actId="6549"/>
          <ac:spMkLst>
            <pc:docMk/>
            <pc:sldMk cId="0" sldId="257"/>
            <ac:spMk id="6" creationId="{00000000-0000-0000-0000-000000000000}"/>
          </ac:spMkLst>
        </pc:spChg>
      </pc:sldChg>
      <pc:sldChg chg="modSp mod">
        <pc:chgData name="Aharon Shemesh" userId="4e3ba0b8f421610d" providerId="LiveId" clId="{5F07B0E8-57BC-4A2F-81BD-D13421055BC8}" dt="2025-08-15T09:09:22.945" v="1876" actId="1035"/>
        <pc:sldMkLst>
          <pc:docMk/>
          <pc:sldMk cId="0" sldId="264"/>
        </pc:sldMkLst>
        <pc:spChg chg="mod">
          <ac:chgData name="Aharon Shemesh" userId="4e3ba0b8f421610d" providerId="LiveId" clId="{5F07B0E8-57BC-4A2F-81BD-D13421055BC8}" dt="2025-08-15T09:08:07.203" v="1853" actId="1076"/>
          <ac:spMkLst>
            <pc:docMk/>
            <pc:sldMk cId="0" sldId="264"/>
            <ac:spMk id="5" creationId="{00000000-0000-0000-0000-000000000000}"/>
          </ac:spMkLst>
        </pc:spChg>
        <pc:spChg chg="mod">
          <ac:chgData name="Aharon Shemesh" userId="4e3ba0b8f421610d" providerId="LiveId" clId="{5F07B0E8-57BC-4A2F-81BD-D13421055BC8}" dt="2025-08-15T09:09:22.945" v="1876" actId="1035"/>
          <ac:spMkLst>
            <pc:docMk/>
            <pc:sldMk cId="0" sldId="264"/>
            <ac:spMk id="6" creationId="{00000000-0000-0000-0000-000000000000}"/>
          </ac:spMkLst>
        </pc:spChg>
      </pc:sldChg>
      <pc:sldChg chg="modSp mod">
        <pc:chgData name="Aharon Shemesh" userId="4e3ba0b8f421610d" providerId="LiveId" clId="{5F07B0E8-57BC-4A2F-81BD-D13421055BC8}" dt="2025-08-15T09:14:28.662" v="1893" actId="20577"/>
        <pc:sldMkLst>
          <pc:docMk/>
          <pc:sldMk cId="0" sldId="267"/>
        </pc:sldMkLst>
        <pc:spChg chg="mod">
          <ac:chgData name="Aharon Shemesh" userId="4e3ba0b8f421610d" providerId="LiveId" clId="{5F07B0E8-57BC-4A2F-81BD-D13421055BC8}" dt="2025-08-15T09:14:28.662" v="1893" actId="20577"/>
          <ac:spMkLst>
            <pc:docMk/>
            <pc:sldMk cId="0" sldId="267"/>
            <ac:spMk id="6" creationId="{00000000-0000-0000-0000-000000000000}"/>
          </ac:spMkLst>
        </pc:spChg>
      </pc:sldChg>
      <pc:sldChg chg="addSp delSp modSp mod ord">
        <pc:chgData name="Aharon Shemesh" userId="4e3ba0b8f421610d" providerId="LiveId" clId="{5F07B0E8-57BC-4A2F-81BD-D13421055BC8}" dt="2025-08-15T09:23:14.868" v="1912" actId="20577"/>
        <pc:sldMkLst>
          <pc:docMk/>
          <pc:sldMk cId="0" sldId="269"/>
        </pc:sldMkLst>
        <pc:spChg chg="del">
          <ac:chgData name="Aharon Shemesh" userId="4e3ba0b8f421610d" providerId="LiveId" clId="{5F07B0E8-57BC-4A2F-81BD-D13421055BC8}" dt="2025-08-14T18:22:45.837" v="195" actId="478"/>
          <ac:spMkLst>
            <pc:docMk/>
            <pc:sldMk cId="0" sldId="269"/>
            <ac:spMk id="5" creationId="{00000000-0000-0000-0000-000000000000}"/>
          </ac:spMkLst>
        </pc:spChg>
        <pc:spChg chg="mod">
          <ac:chgData name="Aharon Shemesh" userId="4e3ba0b8f421610d" providerId="LiveId" clId="{5F07B0E8-57BC-4A2F-81BD-D13421055BC8}" dt="2025-08-15T09:23:14.868" v="1912" actId="20577"/>
          <ac:spMkLst>
            <pc:docMk/>
            <pc:sldMk cId="0" sldId="269"/>
            <ac:spMk id="6" creationId="{00000000-0000-0000-0000-000000000000}"/>
          </ac:spMkLst>
        </pc:spChg>
        <pc:picChg chg="add mod ord">
          <ac:chgData name="Aharon Shemesh" userId="4e3ba0b8f421610d" providerId="LiveId" clId="{5F07B0E8-57BC-4A2F-81BD-D13421055BC8}" dt="2025-08-14T18:23:21.126" v="200" actId="171"/>
          <ac:picMkLst>
            <pc:docMk/>
            <pc:sldMk cId="0" sldId="269"/>
            <ac:picMk id="8" creationId="{D3DD62EC-7D78-3AF2-8321-952155501A28}"/>
          </ac:picMkLst>
        </pc:picChg>
      </pc:sldChg>
      <pc:sldChg chg="addSp delSp modSp add mod">
        <pc:chgData name="Aharon Shemesh" userId="4e3ba0b8f421610d" providerId="LiveId" clId="{5F07B0E8-57BC-4A2F-81BD-D13421055BC8}" dt="2025-08-15T09:23:08.336" v="1905" actId="20577"/>
        <pc:sldMkLst>
          <pc:docMk/>
          <pc:sldMk cId="1286855788" sldId="274"/>
        </pc:sldMkLst>
        <pc:spChg chg="del">
          <ac:chgData name="Aharon Shemesh" userId="4e3ba0b8f421610d" providerId="LiveId" clId="{5F07B0E8-57BC-4A2F-81BD-D13421055BC8}" dt="2025-08-14T18:21:33.762" v="153" actId="478"/>
          <ac:spMkLst>
            <pc:docMk/>
            <pc:sldMk cId="1286855788" sldId="274"/>
            <ac:spMk id="5" creationId="{94EAB90C-1E87-9336-2F20-426B7F632661}"/>
          </ac:spMkLst>
        </pc:spChg>
        <pc:spChg chg="mod">
          <ac:chgData name="Aharon Shemesh" userId="4e3ba0b8f421610d" providerId="LiveId" clId="{5F07B0E8-57BC-4A2F-81BD-D13421055BC8}" dt="2025-08-15T09:23:08.336" v="1905" actId="20577"/>
          <ac:spMkLst>
            <pc:docMk/>
            <pc:sldMk cId="1286855788" sldId="274"/>
            <ac:spMk id="6" creationId="{8788667F-F6BB-EE75-8E4C-1A97013634D5}"/>
          </ac:spMkLst>
        </pc:spChg>
        <pc:picChg chg="add mod ord">
          <ac:chgData name="Aharon Shemesh" userId="4e3ba0b8f421610d" providerId="LiveId" clId="{5F07B0E8-57BC-4A2F-81BD-D13421055BC8}" dt="2025-08-14T18:22:29.452" v="192" actId="1038"/>
          <ac:picMkLst>
            <pc:docMk/>
            <pc:sldMk cId="1286855788" sldId="274"/>
            <ac:picMk id="8" creationId="{228C5434-618F-7D52-0AB9-472AFECEBE19}"/>
          </ac:picMkLst>
        </pc:picChg>
      </pc:sldChg>
      <pc:sldChg chg="modSp add mod">
        <pc:chgData name="Aharon Shemesh" userId="4e3ba0b8f421610d" providerId="LiveId" clId="{5F07B0E8-57BC-4A2F-81BD-D13421055BC8}" dt="2025-08-15T09:01:24.975" v="1775" actId="113"/>
        <pc:sldMkLst>
          <pc:docMk/>
          <pc:sldMk cId="454172407" sldId="275"/>
        </pc:sldMkLst>
        <pc:spChg chg="mod">
          <ac:chgData name="Aharon Shemesh" userId="4e3ba0b8f421610d" providerId="LiveId" clId="{5F07B0E8-57BC-4A2F-81BD-D13421055BC8}" dt="2025-08-15T09:00:32.952" v="1765" actId="1036"/>
          <ac:spMkLst>
            <pc:docMk/>
            <pc:sldMk cId="454172407" sldId="275"/>
            <ac:spMk id="5" creationId="{EBAF3193-874B-06D0-26B8-D725A6662DA7}"/>
          </ac:spMkLst>
        </pc:spChg>
        <pc:spChg chg="mod">
          <ac:chgData name="Aharon Shemesh" userId="4e3ba0b8f421610d" providerId="LiveId" clId="{5F07B0E8-57BC-4A2F-81BD-D13421055BC8}" dt="2025-08-15T09:01:24.975" v="1775" actId="113"/>
          <ac:spMkLst>
            <pc:docMk/>
            <pc:sldMk cId="454172407" sldId="275"/>
            <ac:spMk id="6" creationId="{9F9E5580-CF8D-3152-CF8D-4FB48A1A787B}"/>
          </ac:spMkLst>
        </pc:spChg>
      </pc:sldChg>
      <pc:sldChg chg="modSp add mod ord">
        <pc:chgData name="Aharon Shemesh" userId="4e3ba0b8f421610d" providerId="LiveId" clId="{5F07B0E8-57BC-4A2F-81BD-D13421055BC8}" dt="2025-08-15T09:04:08.844" v="1820" actId="20577"/>
        <pc:sldMkLst>
          <pc:docMk/>
          <pc:sldMk cId="852228719" sldId="276"/>
        </pc:sldMkLst>
        <pc:spChg chg="mod">
          <ac:chgData name="Aharon Shemesh" userId="4e3ba0b8f421610d" providerId="LiveId" clId="{5F07B0E8-57BC-4A2F-81BD-D13421055BC8}" dt="2025-08-15T08:51:57.095" v="1394" actId="122"/>
          <ac:spMkLst>
            <pc:docMk/>
            <pc:sldMk cId="852228719" sldId="276"/>
            <ac:spMk id="5" creationId="{B41B6149-3093-CED4-C763-F07BB17D585B}"/>
          </ac:spMkLst>
        </pc:spChg>
        <pc:spChg chg="mod">
          <ac:chgData name="Aharon Shemesh" userId="4e3ba0b8f421610d" providerId="LiveId" clId="{5F07B0E8-57BC-4A2F-81BD-D13421055BC8}" dt="2025-08-15T09:04:08.844" v="1820" actId="20577"/>
          <ac:spMkLst>
            <pc:docMk/>
            <pc:sldMk cId="852228719" sldId="276"/>
            <ac:spMk id="6" creationId="{93B8A6CB-0BA1-370A-0A47-425029CCEECF}"/>
          </ac:spMkLst>
        </pc:spChg>
      </pc:sldChg>
      <pc:sldChg chg="modSp add del mod">
        <pc:chgData name="Aharon Shemesh" userId="4e3ba0b8f421610d" providerId="LiveId" clId="{5F07B0E8-57BC-4A2F-81BD-D13421055BC8}" dt="2025-08-15T08:48:44.373" v="1340" actId="2696"/>
        <pc:sldMkLst>
          <pc:docMk/>
          <pc:sldMk cId="916659687" sldId="276"/>
        </pc:sldMkLst>
        <pc:spChg chg="mod">
          <ac:chgData name="Aharon Shemesh" userId="4e3ba0b8f421610d" providerId="LiveId" clId="{5F07B0E8-57BC-4A2F-81BD-D13421055BC8}" dt="2025-08-15T08:34:28.159" v="854" actId="20577"/>
          <ac:spMkLst>
            <pc:docMk/>
            <pc:sldMk cId="916659687" sldId="276"/>
            <ac:spMk id="6" creationId="{C3A77873-C7FF-3521-8F1A-DDE6ECF9E8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920602" y="-929413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219200" y="3491698"/>
            <a:ext cx="20878799" cy="27956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sz="12998" b="1" spc="-70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BT-Seg </a:t>
            </a:r>
          </a:p>
          <a:p>
            <a:pPr algn="ctr">
              <a:lnSpc>
                <a:spcPts val="10918"/>
              </a:lnSpc>
            </a:pPr>
            <a:r>
              <a:rPr lang="en-US" sz="9600" b="1" u="sng" spc="-70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</a:t>
            </a:r>
            <a:r>
              <a:rPr lang="en-US" sz="9600" b="1" spc="-70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rain </a:t>
            </a:r>
            <a:r>
              <a:rPr lang="en-US" sz="9600" b="1" u="sng" spc="-70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</a:t>
            </a:r>
            <a:r>
              <a:rPr lang="en-US" sz="9600" b="1" spc="-70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umor </a:t>
            </a:r>
            <a:r>
              <a:rPr lang="en-US" sz="9600" b="1" u="sng" spc="-70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Seg</a:t>
            </a:r>
            <a:r>
              <a:rPr lang="en-US" sz="9600" b="1" spc="-701" dirty="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102" y="9163050"/>
            <a:ext cx="4284492" cy="704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45"/>
              </a:lnSpc>
            </a:pPr>
            <a:r>
              <a:rPr lang="en-US" sz="2745" spc="-54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ARI AHARON SHEMESH </a:t>
            </a:r>
          </a:p>
          <a:p>
            <a:pPr>
              <a:lnSpc>
                <a:spcPts val="2745"/>
              </a:lnSpc>
            </a:pPr>
            <a:r>
              <a:rPr lang="en-US" sz="2745" spc="-54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ITAY ASAEL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ADC0C-730B-5826-8090-FB9781FE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F6B484C-EB97-7858-0C60-596A8458D1A1}"/>
              </a:ext>
            </a:extLst>
          </p:cNvPr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6C7F6AE-E270-0CA7-71DA-FD4512163064}"/>
                </a:ext>
              </a:extLst>
            </p:cNvPr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08CD242-23BE-B9E7-B8AE-56976F183196}"/>
                </a:ext>
              </a:extLst>
            </p:cNvPr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BAF3193-874B-06D0-26B8-D725A6662DA7}"/>
              </a:ext>
            </a:extLst>
          </p:cNvPr>
          <p:cNvSpPr txBox="1"/>
          <p:nvPr/>
        </p:nvSpPr>
        <p:spPr>
          <a:xfrm>
            <a:off x="4528069" y="354319"/>
            <a:ext cx="12054485" cy="136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9"/>
              </a:lnSpc>
            </a:pPr>
            <a:r>
              <a:rPr lang="en-US" sz="538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New</a:t>
            </a:r>
            <a:r>
              <a:rPr lang="en-US" sz="5400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5380" b="1" dirty="0">
                <a:solidFill>
                  <a:srgbClr val="1C2120"/>
                </a:solidFill>
                <a:latin typeface="Poppins Bold"/>
                <a:cs typeface="Poppins Bold"/>
                <a:sym typeface="DM Sans Bold"/>
              </a:rPr>
              <a:t>Contribution: </a:t>
            </a:r>
          </a:p>
          <a:p>
            <a:pPr algn="ctr">
              <a:lnSpc>
                <a:spcPts val="5219"/>
              </a:lnSpc>
            </a:pPr>
            <a:r>
              <a:rPr lang="en-US" sz="5380" b="1" dirty="0" err="1">
                <a:solidFill>
                  <a:srgbClr val="1C2120"/>
                </a:solidFill>
                <a:latin typeface="Poppins Bold"/>
                <a:cs typeface="Poppins Bold"/>
                <a:sym typeface="DM Sans Bold"/>
              </a:rPr>
              <a:t>Hausdorff</a:t>
            </a:r>
            <a:r>
              <a:rPr lang="en-US" sz="5380" b="1" dirty="0">
                <a:solidFill>
                  <a:srgbClr val="1C2120"/>
                </a:solidFill>
                <a:latin typeface="Poppins Bold"/>
                <a:cs typeface="Poppins Bold"/>
                <a:sym typeface="DM Sans Bold"/>
              </a:rPr>
              <a:t> (HD95) Distance</a:t>
            </a:r>
            <a:endParaRPr lang="en-US" sz="5380" b="1" dirty="0">
              <a:solidFill>
                <a:srgbClr val="1C2120"/>
              </a:solidFill>
              <a:latin typeface="Poppins Bold"/>
              <a:cs typeface="Poppins Bold"/>
              <a:sym typeface="Poppins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F9E5580-CF8D-3152-CF8D-4FB48A1A787B}"/>
              </a:ext>
            </a:extLst>
          </p:cNvPr>
          <p:cNvSpPr txBox="1"/>
          <p:nvPr/>
        </p:nvSpPr>
        <p:spPr>
          <a:xfrm>
            <a:off x="3306669" y="1865489"/>
            <a:ext cx="14635708" cy="8307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59" lvl="1" indent="-403430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600" b="1" spc="224" dirty="0">
                <a:solidFill>
                  <a:srgbClr val="000000"/>
                </a:solidFill>
                <a:latin typeface="DM Sans"/>
              </a:rPr>
              <a:t>HD</a:t>
            </a:r>
            <a:r>
              <a:rPr lang="en-US" sz="3600" spc="224" dirty="0">
                <a:solidFill>
                  <a:srgbClr val="000000"/>
                </a:solidFill>
                <a:latin typeface="DM Sans"/>
              </a:rPr>
              <a:t> measures the maximum (over boundary points of one mask) of the minimum distance to the other mask boundary, under the image voxel spacing. </a:t>
            </a:r>
            <a:r>
              <a:rPr lang="en-US" sz="3600" b="1" spc="224" dirty="0">
                <a:solidFill>
                  <a:srgbClr val="000000"/>
                </a:solidFill>
                <a:latin typeface="DM Sans"/>
              </a:rPr>
              <a:t>HD95</a:t>
            </a:r>
            <a:r>
              <a:rPr lang="en-US" sz="3600" spc="224" dirty="0">
                <a:solidFill>
                  <a:srgbClr val="000000"/>
                </a:solidFill>
                <a:latin typeface="DM Sans"/>
              </a:rPr>
              <a:t> uses the </a:t>
            </a:r>
            <a:r>
              <a:rPr lang="en-US" sz="3600" b="1" spc="224" dirty="0">
                <a:solidFill>
                  <a:srgbClr val="000000"/>
                </a:solidFill>
                <a:latin typeface="DM Sans"/>
              </a:rPr>
              <a:t>95th percentile</a:t>
            </a:r>
            <a:r>
              <a:rPr lang="en-US" sz="3600" spc="224" dirty="0">
                <a:solidFill>
                  <a:srgbClr val="000000"/>
                </a:solidFill>
                <a:latin typeface="DM Sans"/>
              </a:rPr>
              <a:t> instead of the absolute max to reduce outlier sensitivity.</a:t>
            </a:r>
          </a:p>
          <a:p>
            <a:pPr marL="806859" lvl="1" indent="-403430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224" dirty="0">
                <a:solidFill>
                  <a:srgbClr val="000000"/>
                </a:solidFill>
                <a:latin typeface="DM Sans"/>
              </a:rPr>
              <a:t>We implemented </a:t>
            </a:r>
            <a:r>
              <a:rPr lang="en-US" sz="4000" dirty="0"/>
              <a:t>nnUNetTrainerV2_HD95 to log </a:t>
            </a:r>
            <a:r>
              <a:rPr lang="en-US" sz="4000" b="1" dirty="0"/>
              <a:t>per-epoch HD95 (mm) </a:t>
            </a:r>
            <a:r>
              <a:rPr lang="en-US" sz="4000" dirty="0"/>
              <a:t>for </a:t>
            </a:r>
            <a:r>
              <a:rPr lang="en-US" sz="4000" dirty="0" err="1"/>
              <a:t>BraTS</a:t>
            </a:r>
            <a:r>
              <a:rPr lang="en-US" sz="4000" dirty="0"/>
              <a:t> composite regions: 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fr-FR" sz="3600" spc="224" dirty="0">
                <a:solidFill>
                  <a:srgbClr val="000000"/>
                </a:solidFill>
                <a:latin typeface="DM Sans"/>
              </a:rPr>
              <a:t>ET (</a:t>
            </a:r>
            <a:r>
              <a:rPr lang="fr-FR" sz="3600" spc="224" dirty="0" err="1">
                <a:solidFill>
                  <a:srgbClr val="000000"/>
                </a:solidFill>
                <a:latin typeface="DM Sans"/>
              </a:rPr>
              <a:t>Enhancing</a:t>
            </a:r>
            <a:r>
              <a:rPr lang="fr-FR" sz="3600" spc="224" dirty="0">
                <a:solidFill>
                  <a:srgbClr val="000000"/>
                </a:solidFill>
                <a:latin typeface="DM Sans"/>
              </a:rPr>
              <a:t> </a:t>
            </a:r>
            <a:r>
              <a:rPr lang="fr-FR" sz="3600" spc="224" dirty="0" err="1">
                <a:solidFill>
                  <a:srgbClr val="000000"/>
                </a:solidFill>
                <a:latin typeface="DM Sans"/>
              </a:rPr>
              <a:t>Tumor</a:t>
            </a:r>
            <a:r>
              <a:rPr lang="fr-FR" sz="3600" spc="224" dirty="0">
                <a:solidFill>
                  <a:srgbClr val="000000"/>
                </a:solidFill>
                <a:latin typeface="DM Sans"/>
              </a:rPr>
              <a:t>) = label 4 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fr-FR" sz="3600" spc="224" dirty="0">
                <a:solidFill>
                  <a:srgbClr val="000000"/>
                </a:solidFill>
                <a:latin typeface="DM Sans"/>
              </a:rPr>
              <a:t>TC (</a:t>
            </a:r>
            <a:r>
              <a:rPr lang="fr-FR" sz="3600" spc="224" dirty="0" err="1">
                <a:solidFill>
                  <a:srgbClr val="000000"/>
                </a:solidFill>
                <a:latin typeface="DM Sans"/>
              </a:rPr>
              <a:t>Tumor</a:t>
            </a:r>
            <a:r>
              <a:rPr lang="fr-FR" sz="3600" spc="224" dirty="0">
                <a:solidFill>
                  <a:srgbClr val="000000"/>
                </a:solidFill>
                <a:latin typeface="DM Sans"/>
              </a:rPr>
              <a:t> </a:t>
            </a:r>
            <a:r>
              <a:rPr lang="fr-FR" sz="3600" spc="224" dirty="0" err="1">
                <a:solidFill>
                  <a:srgbClr val="000000"/>
                </a:solidFill>
                <a:latin typeface="DM Sans"/>
              </a:rPr>
              <a:t>Core</a:t>
            </a:r>
            <a:r>
              <a:rPr lang="fr-FR" sz="3600" spc="224" dirty="0">
                <a:solidFill>
                  <a:srgbClr val="000000"/>
                </a:solidFill>
                <a:latin typeface="DM Sans"/>
              </a:rPr>
              <a:t>) = labels {1,4}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fr-FR" sz="3600" spc="224" dirty="0">
                <a:solidFill>
                  <a:srgbClr val="000000"/>
                </a:solidFill>
                <a:latin typeface="DM Sans"/>
              </a:rPr>
              <a:t>WT (</a:t>
            </a:r>
            <a:r>
              <a:rPr lang="fr-FR" sz="3600" spc="224" dirty="0" err="1">
                <a:solidFill>
                  <a:srgbClr val="000000"/>
                </a:solidFill>
                <a:latin typeface="DM Sans"/>
              </a:rPr>
              <a:t>Whole</a:t>
            </a:r>
            <a:r>
              <a:rPr lang="fr-FR" sz="3600" spc="224" dirty="0">
                <a:solidFill>
                  <a:srgbClr val="000000"/>
                </a:solidFill>
                <a:latin typeface="DM Sans"/>
              </a:rPr>
              <a:t> </a:t>
            </a:r>
            <a:r>
              <a:rPr lang="fr-FR" sz="3600" spc="224" dirty="0" err="1">
                <a:solidFill>
                  <a:srgbClr val="000000"/>
                </a:solidFill>
                <a:latin typeface="DM Sans"/>
              </a:rPr>
              <a:t>Tumor</a:t>
            </a:r>
            <a:r>
              <a:rPr lang="fr-FR" sz="3600" spc="224" dirty="0">
                <a:solidFill>
                  <a:srgbClr val="000000"/>
                </a:solidFill>
                <a:latin typeface="DM Sans"/>
              </a:rPr>
              <a:t>) = labels {1,2,4}</a:t>
            </a:r>
          </a:p>
          <a:p>
            <a:pPr marL="806859" lvl="1" indent="-403430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600" spc="224" dirty="0">
                <a:solidFill>
                  <a:srgbClr val="000000"/>
                </a:solidFill>
                <a:latin typeface="DM Sans"/>
              </a:rPr>
              <a:t>During Validation we convert </a:t>
            </a:r>
            <a:r>
              <a:rPr lang="en-US" sz="3600" spc="224" dirty="0" err="1">
                <a:solidFill>
                  <a:srgbClr val="000000"/>
                </a:solidFill>
                <a:latin typeface="DM Sans"/>
              </a:rPr>
              <a:t>softmax</a:t>
            </a:r>
            <a:r>
              <a:rPr lang="en-US" sz="3600" spc="224" dirty="0">
                <a:solidFill>
                  <a:srgbClr val="000000"/>
                </a:solidFill>
                <a:latin typeface="DM Sans"/>
              </a:rPr>
              <a:t> to hard labels (argmax), read spacing from </a:t>
            </a:r>
            <a:r>
              <a:rPr lang="en-US" sz="3600" spc="224" dirty="0" err="1">
                <a:solidFill>
                  <a:srgbClr val="000000"/>
                </a:solidFill>
                <a:latin typeface="DM Sans"/>
              </a:rPr>
              <a:t>nnU</a:t>
            </a:r>
            <a:r>
              <a:rPr lang="en-US" sz="3600" spc="224" dirty="0">
                <a:solidFill>
                  <a:srgbClr val="000000"/>
                </a:solidFill>
                <a:latin typeface="DM Sans"/>
              </a:rPr>
              <a:t>-Net plans and compute hd95 per case.</a:t>
            </a:r>
            <a:endParaRPr lang="en-US" sz="3600" u="none" spc="22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54172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6A3FE-25E7-57F5-4FFA-9FC581C9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BE9368-9BFF-EDC3-21F9-7AD1509E68A7}"/>
              </a:ext>
            </a:extLst>
          </p:cNvPr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36BC65A-F376-05EE-A1B1-E4553A707907}"/>
                </a:ext>
              </a:extLst>
            </p:cNvPr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E542122-A4E0-E66A-66AF-362208D55DF2}"/>
                </a:ext>
              </a:extLst>
            </p:cNvPr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41B6149-3093-CED4-C763-F07BB17D585B}"/>
              </a:ext>
            </a:extLst>
          </p:cNvPr>
          <p:cNvSpPr txBox="1"/>
          <p:nvPr/>
        </p:nvSpPr>
        <p:spPr>
          <a:xfrm>
            <a:off x="4528069" y="728649"/>
            <a:ext cx="12054485" cy="693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9"/>
              </a:lnSpc>
            </a:pPr>
            <a:r>
              <a:rPr lang="en-US" sz="538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Metrics – Dice vs. HD95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3B8A6CB-0BA1-370A-0A47-425029CCEECF}"/>
              </a:ext>
            </a:extLst>
          </p:cNvPr>
          <p:cNvSpPr txBox="1"/>
          <p:nvPr/>
        </p:nvSpPr>
        <p:spPr>
          <a:xfrm>
            <a:off x="3306669" y="1714500"/>
            <a:ext cx="14635708" cy="831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59" lvl="1" indent="-403430">
              <a:lnSpc>
                <a:spcPts val="5045"/>
              </a:lnSpc>
              <a:buFont typeface="Arial"/>
              <a:buChar char="•"/>
            </a:pPr>
            <a:r>
              <a:rPr lang="en-US" sz="3700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Dice</a:t>
            </a:r>
            <a:r>
              <a:rPr lang="en-US" sz="37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Pros: robust to class imbalance, soft Dice works well for training.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Cons: boundary-insensitive; can be high despite millimeter-scale shifts or ragged margins; unitless.</a:t>
            </a:r>
          </a:p>
          <a:p>
            <a:pPr marL="806859" lvl="1" indent="-403430">
              <a:lnSpc>
                <a:spcPts val="5045"/>
              </a:lnSpc>
              <a:buFont typeface="Arial"/>
              <a:buChar char="•"/>
            </a:pPr>
            <a:r>
              <a:rPr lang="en-US" sz="3700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HD95</a:t>
            </a:r>
            <a:r>
              <a:rPr lang="en-US" sz="37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Pros: boundary‑sensitive and interpretable in mm; highlights spurious islands and missed margins that barely affect Dice; especially informative for small targets (like small metastasis).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Cons: undefined/infinite for empty‑set mismatches (must be handled with </a:t>
            </a:r>
            <a:r>
              <a:rPr lang="en-US" sz="3700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NaN</a:t>
            </a:r>
            <a:r>
              <a:rPr lang="en-US" sz="37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/∞ rules), sensitive to spacing/resampling, not differentiable.</a:t>
            </a:r>
          </a:p>
        </p:txBody>
      </p:sp>
    </p:spTree>
    <p:extLst>
      <p:ext uri="{BB962C8B-B14F-4D97-AF65-F5344CB8AC3E}">
        <p14:creationId xmlns:p14="http://schemas.microsoft.com/office/powerpoint/2010/main" val="852228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822192" y="704538"/>
            <a:ext cx="8948665" cy="829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4"/>
              </a:lnSpc>
            </a:pPr>
            <a:r>
              <a:rPr lang="en-US" sz="58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 Configuration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2905956"/>
            <a:ext cx="14635708" cy="491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270" lvl="1" indent="-392635" algn="l">
              <a:lnSpc>
                <a:spcPts val="4910"/>
              </a:lnSpc>
              <a:buFont typeface="Arial"/>
              <a:buChar char="•"/>
            </a:pPr>
            <a:r>
              <a:rPr lang="en-US" sz="3637" b="1" spc="21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YAML</a:t>
            </a:r>
            <a:r>
              <a:rPr lang="en-US" sz="3637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(de</a:t>
            </a: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coder_only.yaml)</a:t>
            </a:r>
          </a:p>
          <a:p>
            <a:pPr marL="1570540" lvl="2" indent="-523513" algn="l">
              <a:lnSpc>
                <a:spcPts val="4910"/>
              </a:lnSpc>
              <a:buFont typeface="Arial"/>
              <a:buChar char="⚬"/>
            </a:pP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vit_depth = 12, hidden = 768, epochs = 80, batch = 4, AdamW (3 e‑4).</a:t>
            </a:r>
          </a:p>
          <a:p>
            <a:pPr marL="785270" lvl="1" indent="-392635" algn="l">
              <a:lnSpc>
                <a:spcPts val="4910"/>
              </a:lnSpc>
              <a:buFont typeface="Arial"/>
              <a:buChar char="•"/>
            </a:pPr>
            <a:r>
              <a:rPr lang="en-US" sz="3637" b="1" u="none" spc="21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Execution wrapper</a:t>
            </a: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(train.py)</a:t>
            </a:r>
          </a:p>
          <a:p>
            <a:pPr marL="1570540" lvl="2" indent="-523513" algn="l">
              <a:lnSpc>
                <a:spcPts val="4910"/>
              </a:lnSpc>
              <a:buFont typeface="Arial"/>
              <a:buChar char="⚬"/>
            </a:pP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Copies pre‑processed cache from Drive ➜ Colab SSD.</a:t>
            </a:r>
          </a:p>
          <a:p>
            <a:pPr marL="1570540" lvl="2" indent="-523513" algn="l">
              <a:lnSpc>
                <a:spcPts val="4910"/>
              </a:lnSpc>
              <a:spcBef>
                <a:spcPct val="0"/>
              </a:spcBef>
              <a:buFont typeface="Arial"/>
              <a:buChar char="⚬"/>
            </a:pP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Sets CUDA_VISIBLE_DEVICES=0, skips distributed init.</a:t>
            </a:r>
          </a:p>
          <a:p>
            <a:pPr marL="1570540" lvl="2" indent="-523513" algn="l">
              <a:lnSpc>
                <a:spcPts val="4910"/>
              </a:lnSpc>
              <a:spcBef>
                <a:spcPct val="0"/>
              </a:spcBef>
              <a:buFont typeface="Arial"/>
              <a:buChar char="⚬"/>
            </a:pP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Supports mixed precision.</a:t>
            </a:r>
          </a:p>
          <a:p>
            <a:pPr marL="0" lvl="0" indent="0" algn="l">
              <a:lnSpc>
                <a:spcPts val="4775"/>
              </a:lnSpc>
              <a:spcBef>
                <a:spcPct val="0"/>
              </a:spcBef>
            </a:pPr>
            <a:endParaRPr lang="en-US" sz="3637" u="none" spc="218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5744" y="535329"/>
            <a:ext cx="14635708" cy="62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459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Fold 0 Results (208 train / 53 val cases, 80 epochs)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1772481"/>
            <a:ext cx="14635708" cy="8874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59" lvl="1" indent="-403430" algn="l">
              <a:lnSpc>
                <a:spcPts val="5045"/>
              </a:lnSpc>
              <a:buFont typeface="Arial"/>
              <a:buChar char="•"/>
            </a:pPr>
            <a:r>
              <a:rPr lang="en-US" sz="3737" b="1" spc="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</a:t>
            </a:r>
            <a:r>
              <a:rPr lang="en-US" sz="3737" b="1" u="none" spc="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erimental split</a:t>
            </a:r>
            <a:r>
              <a:rPr lang="en-US" sz="3737" u="none" spc="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The five‑fold partition created by nnUNet_split_folds.py assigned 208 subjects to training and 53 to validation for fold 0.</a:t>
            </a:r>
          </a:p>
          <a:p>
            <a:pPr marL="806859" lvl="1" indent="-403430" algn="l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737" b="1" u="none" spc="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Optimizer &amp; schedule</a:t>
            </a:r>
            <a:r>
              <a:rPr lang="en-US" sz="3737" u="none" spc="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AdamW (β = 0.9/0.999, weight‑decay 1e‑2) with cosine‑annealing from 3 × 10⁻⁴ → 1 × 10⁻⁶ across 80 epochs.</a:t>
            </a:r>
          </a:p>
          <a:p>
            <a:pPr marL="806859" lvl="1" indent="-403430" algn="l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737" b="1" u="none" spc="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Convergence profile</a:t>
            </a:r>
            <a:r>
              <a:rPr lang="en-US" sz="3737" u="none" spc="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Loss curves show a rapid drop during the first 10 epochs followed by a smooth glide‑path to convergence.</a:t>
            </a:r>
          </a:p>
          <a:p>
            <a:pPr marL="806859" lvl="1" indent="-403430" algn="l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737" b="1" u="none" spc="2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Generalization</a:t>
            </a:r>
            <a:r>
              <a:rPr lang="en-US" sz="3737" u="none" spc="2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Parallel trajectories of train/val curves and the absence of late‑epoch divergence indicate minimal over‑fitting despite the relatively small validation cohort.</a:t>
            </a:r>
          </a:p>
          <a:p>
            <a:pPr marL="0" lvl="0" indent="0" algn="l">
              <a:lnSpc>
                <a:spcPts val="4775"/>
              </a:lnSpc>
              <a:spcBef>
                <a:spcPct val="0"/>
              </a:spcBef>
            </a:pPr>
            <a:endParaRPr lang="en-US" sz="3737" u="none" spc="22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5744" y="535329"/>
            <a:ext cx="14635708" cy="62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459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Fold 0 Results (208 train / 53 val cases, 80 epochs)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1772481"/>
            <a:ext cx="14635708" cy="8312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59" lvl="1" indent="-403430" algn="l">
              <a:lnSpc>
                <a:spcPts val="5045"/>
              </a:lnSpc>
              <a:buFont typeface="Arial"/>
              <a:buChar char="•"/>
            </a:pPr>
            <a:r>
              <a:rPr lang="en-US" sz="3737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</a:t>
            </a: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est checkpoint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Validation minimum (‑0.50) reached at epoch 65; this checkpoint has been exported to Drive as fold0_ep065_best.pt for downstream inference.</a:t>
            </a:r>
          </a:p>
          <a:p>
            <a:pPr marL="806859" lvl="1" indent="-403430" algn="l">
              <a:lnSpc>
                <a:spcPts val="5045"/>
              </a:lnSpc>
              <a:buFont typeface="Arial"/>
              <a:buChar char="•"/>
            </a:pP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Throughput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</a:p>
          <a:p>
            <a:pPr marL="1613719" lvl="2" indent="-537906" algn="l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Mean epoch wall‑time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17 min on an NVIDIA A100‑40 GB </a:t>
            </a:r>
          </a:p>
          <a:p>
            <a:pPr marL="1613719" lvl="2" indent="-537906" algn="l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GPU memory footprint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≈ 9 GiB (batch = 4, mixed precision)</a:t>
            </a:r>
          </a:p>
          <a:p>
            <a:pPr marL="806859" lvl="1" indent="-403430" algn="l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New validation metric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HD95 (mm) collapses rapidly in the first 10 epochs and flattens around 5-8mm across ET/TC/WT by the end of training – useful signal beyond</a:t>
            </a:r>
            <a:r>
              <a:rPr lang="en-US" sz="3737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Dice for boundary quality.</a:t>
            </a:r>
            <a:endParaRPr lang="en-US" sz="3737" u="none" spc="22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941569" y="1420275"/>
            <a:ext cx="11708809" cy="8532794"/>
          </a:xfrm>
          <a:custGeom>
            <a:avLst/>
            <a:gdLst/>
            <a:ahLst/>
            <a:cxnLst/>
            <a:rect l="l" t="t" r="r" b="b"/>
            <a:pathLst>
              <a:path w="11708809" h="8532794">
                <a:moveTo>
                  <a:pt x="0" y="0"/>
                </a:moveTo>
                <a:lnTo>
                  <a:pt x="11708808" y="0"/>
                </a:lnTo>
                <a:lnTo>
                  <a:pt x="11708808" y="8532794"/>
                </a:lnTo>
                <a:lnTo>
                  <a:pt x="0" y="8532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525744" y="535329"/>
            <a:ext cx="14635708" cy="62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459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Fold 0 Results (208 train / 53 val cases, 80 epochs)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08FF4-3BAE-14ED-C27E-2A442C27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C5434-618F-7D52-0AB9-472AFECE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96" y="1409700"/>
            <a:ext cx="11470604" cy="8671956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63F3E1C6-255D-D071-AD82-A4ECACCDCD0D}"/>
              </a:ext>
            </a:extLst>
          </p:cNvPr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D398A5C-C775-09B3-B14E-A859D55D6956}"/>
                </a:ext>
              </a:extLst>
            </p:cNvPr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910EBC9-B48C-F664-33D0-5CEFD9C69316}"/>
                </a:ext>
              </a:extLst>
            </p:cNvPr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788667F-F6BB-EE75-8E4C-1A97013634D5}"/>
              </a:ext>
            </a:extLst>
          </p:cNvPr>
          <p:cNvSpPr txBox="1"/>
          <p:nvPr/>
        </p:nvSpPr>
        <p:spPr>
          <a:xfrm>
            <a:off x="3525744" y="535329"/>
            <a:ext cx="14635708" cy="59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459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Fold 0 Results (53 validation cases, 80 epochs)</a:t>
            </a:r>
          </a:p>
        </p:txBody>
      </p:sp>
    </p:spTree>
    <p:extLst>
      <p:ext uri="{BB962C8B-B14F-4D97-AF65-F5344CB8AC3E}">
        <p14:creationId xmlns:p14="http://schemas.microsoft.com/office/powerpoint/2010/main" val="128685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3DD62EC-7D78-3AF2-8321-95215550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7300"/>
            <a:ext cx="11382235" cy="89535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525744" y="535329"/>
            <a:ext cx="14635708" cy="591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2"/>
              </a:lnSpc>
            </a:pPr>
            <a:r>
              <a:rPr lang="en-US" sz="459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Fold 0 Results </a:t>
            </a:r>
            <a:r>
              <a:rPr lang="en-US" sz="459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(53 validation </a:t>
            </a:r>
            <a:r>
              <a:rPr lang="en-US" sz="459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cases, 80 epochs)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5744" y="555323"/>
            <a:ext cx="14635708" cy="582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1"/>
              </a:lnSpc>
            </a:pPr>
            <a:r>
              <a:rPr lang="en-US" sz="429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Why do the logged “loss” values end up below  zero?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1277181"/>
            <a:ext cx="14635708" cy="895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3680" lvl="1" indent="-381840" algn="l">
              <a:lnSpc>
                <a:spcPts val="4775"/>
              </a:lnSpc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loss is a composite of two terms with opposite signs</a:t>
            </a: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</a:p>
          <a:p>
            <a:pPr marL="1527361" lvl="2" indent="-509120" algn="l">
              <a:lnSpc>
                <a:spcPts val="4775"/>
              </a:lnSpc>
              <a:buFont typeface="Arial"/>
              <a:buChar char="⚬"/>
            </a:pPr>
            <a:r>
              <a:rPr lang="en-US" sz="3537" b="1" u="none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Soft‑Dice term</a:t>
            </a: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: Range (0…1); In TransUNet code we minimize the negative of the Dice score so that maximizing Dice (towards 1) drives the total loss down.</a:t>
            </a:r>
          </a:p>
          <a:p>
            <a:pPr marL="1527361" lvl="2" indent="-509120" algn="l">
              <a:lnSpc>
                <a:spcPts val="4775"/>
              </a:lnSpc>
              <a:buFont typeface="Arial"/>
              <a:buChar char="⚬"/>
            </a:pPr>
            <a:r>
              <a:rPr lang="en-US" sz="3537" b="1" u="none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Cross‑Entropy (CE)</a:t>
            </a: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term: Range (≥ 0); Penalizes voxel‑wise class mistakes, especially early in training.</a:t>
            </a:r>
          </a:p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combined loss implemented in DC_and_CE_loss and wrapped by MultipleOutputLoss2 is roughly                   </a:t>
            </a:r>
            <a:r>
              <a:rPr lang="en-US" sz="3537" b="1" u="none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loss = (‑soft_dice) + (α · cross_entropy)</a:t>
            </a:r>
          </a:p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 training progresses Dice grows toward 1, so ‑soft_dice approaches –1, while CE shrinks toward 0.</a:t>
            </a:r>
          </a:p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Result: the sum becomes negative once the Dice contribution dominates.</a:t>
            </a:r>
          </a:p>
          <a:p>
            <a:pPr marL="0" lvl="0" indent="0" algn="l">
              <a:lnSpc>
                <a:spcPts val="4505"/>
              </a:lnSpc>
              <a:spcBef>
                <a:spcPct val="0"/>
              </a:spcBef>
            </a:pPr>
            <a:endParaRPr lang="en-US" sz="3537" u="none" spc="21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75786" y="422327"/>
            <a:ext cx="6511169" cy="86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9"/>
              </a:lnSpc>
            </a:pPr>
            <a:r>
              <a:rPr lang="en-US" sz="6298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2180029"/>
            <a:ext cx="14635708" cy="7154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3680" lvl="1" indent="-381840" algn="l">
              <a:lnSpc>
                <a:spcPts val="4775"/>
              </a:lnSpc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End‑to‑end reproducibility achieved</a:t>
            </a:r>
            <a:r>
              <a:rPr lang="en-US" sz="3537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– A complete 3D‑TransUNet pipeline, from BraTS‑2019 data ingestion to checkpoint export, now runs on a single‑GPU Google Colab environment with no manual tweaks thanks to nnU‑Net’s auto‑planning and dataset‑JSON conventions.</a:t>
            </a:r>
          </a:p>
          <a:p>
            <a:pPr marL="763680" lvl="1" indent="-381840" algn="l">
              <a:lnSpc>
                <a:spcPts val="4775"/>
              </a:lnSpc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Stable convergence in the pilot run</a:t>
            </a:r>
            <a:r>
              <a:rPr lang="en-US" sz="3537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– The 80‑epoch experiment on Fold 0 showed a fast initial loss drop and parallel train/val curves, with the best model captured at epoch 65 (loss ≈ ‑0.50), indicating minimal over‑fitting and confirming that the negative composite loss is expected once Dice dominates Cross‑Entropy.</a:t>
            </a:r>
          </a:p>
          <a:p>
            <a:pPr marL="0" lvl="0" indent="0" algn="l">
              <a:lnSpc>
                <a:spcPts val="4505"/>
              </a:lnSpc>
              <a:spcBef>
                <a:spcPct val="0"/>
              </a:spcBef>
            </a:pPr>
            <a:endParaRPr lang="en-US" sz="3537" spc="21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960139" y="637927"/>
            <a:ext cx="8011990" cy="990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7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2111315"/>
            <a:ext cx="14635708" cy="843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1628" lvl="1" indent="-435814" algn="l">
              <a:lnSpc>
                <a:spcPts val="5450"/>
              </a:lnSpc>
              <a:spcBef>
                <a:spcPct val="0"/>
              </a:spcBef>
              <a:buFont typeface="Arial"/>
              <a:buChar char="•"/>
            </a:pPr>
            <a:r>
              <a:rPr lang="en-US" sz="4037" b="1" spc="24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</a:t>
            </a:r>
            <a:r>
              <a:rPr lang="en-US" sz="4037" b="1" u="none" spc="24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ective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build a reproducible end‑to‑end pipeline that segments brain tumors sub‑regions (ET, TC, WT) from multi‑parametric MRI.</a:t>
            </a:r>
          </a:p>
          <a:p>
            <a:pPr marL="871628" lvl="1" indent="-435814" algn="l">
              <a:lnSpc>
                <a:spcPts val="5450"/>
              </a:lnSpc>
              <a:spcBef>
                <a:spcPct val="0"/>
              </a:spcBef>
              <a:buFont typeface="Arial"/>
              <a:buChar char="•"/>
            </a:pPr>
            <a:r>
              <a:rPr lang="en-US" sz="4037" b="1" u="none" spc="24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Core ingredients</a:t>
            </a:r>
          </a:p>
          <a:p>
            <a:pPr marL="1743255" lvl="2" indent="-581085" algn="l">
              <a:lnSpc>
                <a:spcPts val="5450"/>
              </a:lnSpc>
              <a:spcBef>
                <a:spcPct val="0"/>
              </a:spcBef>
              <a:buFont typeface="Arial"/>
              <a:buChar char="⚬"/>
            </a:pPr>
            <a:r>
              <a:rPr lang="en-US" sz="4037" b="1" u="none" spc="24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BraTS‑2019 cohort (uniform 4‑sequence MRI, vetted annotations).</a:t>
            </a:r>
          </a:p>
          <a:p>
            <a:pPr marL="1743255" lvl="2" indent="-581085" algn="l">
              <a:lnSpc>
                <a:spcPts val="5450"/>
              </a:lnSpc>
              <a:spcBef>
                <a:spcPct val="0"/>
              </a:spcBef>
              <a:buFont typeface="Arial"/>
              <a:buChar char="⚬"/>
            </a:pPr>
            <a:r>
              <a:rPr lang="en-US" sz="4037" b="1" u="none" spc="24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Model: 3D‑TransUNet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4037" u="none" spc="242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ViT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 + </a:t>
            </a:r>
            <a:r>
              <a:rPr lang="en-US" sz="4037" u="none" spc="242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UNet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trained with the </a:t>
            </a:r>
            <a:r>
              <a:rPr lang="en-US" sz="4037" u="none" spc="242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nnU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‑Net engine.</a:t>
            </a:r>
          </a:p>
          <a:p>
            <a:pPr marL="1743255" lvl="2" indent="-581085" algn="l">
              <a:lnSpc>
                <a:spcPts val="5450"/>
              </a:lnSpc>
              <a:spcBef>
                <a:spcPct val="0"/>
              </a:spcBef>
              <a:buFont typeface="Arial"/>
              <a:buChar char="⚬"/>
            </a:pPr>
            <a:r>
              <a:rPr lang="en-US" sz="4037" b="1" u="none" spc="242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Execution environment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Google </a:t>
            </a:r>
            <a:r>
              <a:rPr lang="en-US" sz="4037" u="none" spc="242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Colab</a:t>
            </a:r>
            <a:r>
              <a:rPr lang="en-US" sz="4037" u="none" spc="24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 + Drive for storage; single‑GPU, non‑distributed code base.</a:t>
            </a:r>
          </a:p>
          <a:p>
            <a:pPr marL="0" lvl="0" indent="0" algn="l">
              <a:lnSpc>
                <a:spcPts val="5450"/>
              </a:lnSpc>
              <a:spcBef>
                <a:spcPct val="0"/>
              </a:spcBef>
            </a:pPr>
            <a:endParaRPr lang="en-US" sz="4037" u="none" spc="24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75786" y="422327"/>
            <a:ext cx="6511169" cy="869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09"/>
              </a:lnSpc>
            </a:pPr>
            <a:r>
              <a:rPr lang="en-US" sz="6298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2180029"/>
            <a:ext cx="14635708" cy="7754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3680" lvl="1" indent="-381840" algn="l">
              <a:lnSpc>
                <a:spcPts val="4775"/>
              </a:lnSpc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Resource footprint is modest</a:t>
            </a:r>
            <a:r>
              <a:rPr lang="en-US" sz="3537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– Average wall‑time of 17 min / epoch and ≈ 9 GiB GPU memory (batch = 4, mixed precision) demonstrate that state‑of‑the‑art volumetric segmentation can be trained on widely‑available cloud GPUs.</a:t>
            </a:r>
          </a:p>
          <a:p>
            <a:pPr marL="763680" lvl="1" indent="-381840" algn="l">
              <a:lnSpc>
                <a:spcPts val="4775"/>
              </a:lnSpc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Paper‑level performance is within reach</a:t>
            </a:r>
            <a:r>
              <a:rPr lang="en-US" sz="3537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– The published TransUNet BraTS‑2023 scores (WT 93.9 %, TC 92.5 %, ET 88.9 %) were obtained with 1 000 epochs over all folds; extending the training schedule and completing the 5‑fold protocol should close the remaining performance gap.</a:t>
            </a:r>
          </a:p>
          <a:p>
            <a:pPr marL="763680" lvl="1" indent="-381840" algn="l">
              <a:lnSpc>
                <a:spcPts val="4775"/>
              </a:lnSpc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Clear next steps</a:t>
            </a:r>
            <a:r>
              <a:rPr lang="en-US" sz="3537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– Scale to the full 1 000‑epoch, 5‑fold regime.</a:t>
            </a:r>
          </a:p>
          <a:p>
            <a:pPr marL="0" lvl="0" indent="0" algn="l">
              <a:lnSpc>
                <a:spcPts val="4505"/>
              </a:lnSpc>
              <a:spcBef>
                <a:spcPct val="0"/>
              </a:spcBef>
            </a:pPr>
            <a:endParaRPr lang="en-US" sz="3537" spc="21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AD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28069" y="637927"/>
            <a:ext cx="12054485" cy="990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7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MRI Modalities &amp; Labels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1957543"/>
            <a:ext cx="14635708" cy="8381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Modali</a:t>
            </a:r>
            <a:r>
              <a:rPr lang="en-US" sz="3537" b="1" u="none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ties</a:t>
            </a: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(4 channels per subject)</a:t>
            </a:r>
          </a:p>
          <a:p>
            <a:pPr marL="1527361" lvl="2" indent="-509120" algn="l">
              <a:lnSpc>
                <a:spcPts val="4775"/>
              </a:lnSpc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T1 pre‑contrast (structural baseline)</a:t>
            </a:r>
          </a:p>
          <a:p>
            <a:pPr marL="1527361" lvl="2" indent="-509120" algn="l">
              <a:lnSpc>
                <a:spcPts val="4775"/>
              </a:lnSpc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T1 post‑contrast (T1c, captures BBB disruption)</a:t>
            </a:r>
          </a:p>
          <a:p>
            <a:pPr marL="1527361" lvl="2" indent="-509120" algn="l">
              <a:lnSpc>
                <a:spcPts val="4775"/>
              </a:lnSpc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T2‑weighted (T2w, edema / fluid)</a:t>
            </a:r>
          </a:p>
          <a:p>
            <a:pPr marL="1527361" lvl="2" indent="-509120" algn="l">
              <a:lnSpc>
                <a:spcPts val="4775"/>
              </a:lnSpc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T2‑FLAIR (T2f, suppresses CSF to highlight lesions)</a:t>
            </a:r>
          </a:p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b="1" u="none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Segmentation classe</a:t>
            </a: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 (BraTS convention)</a:t>
            </a:r>
          </a:p>
          <a:p>
            <a:pPr marL="1527361" lvl="2" indent="-509120" algn="l">
              <a:lnSpc>
                <a:spcPts val="4775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Label 1: Necrotic &amp; non-enhancing tumor core (NETC)</a:t>
            </a:r>
          </a:p>
          <a:p>
            <a:pPr marL="1527361" lvl="2" indent="-509120" algn="l">
              <a:lnSpc>
                <a:spcPts val="4775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Label 2: Peritumoral edema (ED)</a:t>
            </a:r>
          </a:p>
          <a:p>
            <a:pPr marL="1527361" lvl="2" indent="-509120" algn="l">
              <a:lnSpc>
                <a:spcPts val="4775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Label 4: Enhancing tumor (ET)</a:t>
            </a:r>
          </a:p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b="1" u="none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Three composite regions</a:t>
            </a: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1527361" lvl="2" indent="-509120" algn="l">
              <a:lnSpc>
                <a:spcPts val="4775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Whole Tumor (WT) = labels 1 + 2 + 4</a:t>
            </a:r>
          </a:p>
          <a:p>
            <a:pPr marL="1527361" lvl="2" indent="-509120" algn="l">
              <a:lnSpc>
                <a:spcPts val="4775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Tumor Core (TC) = labels 1 + 4</a:t>
            </a:r>
          </a:p>
          <a:p>
            <a:pPr marL="1527361" lvl="2" indent="-509120" algn="l">
              <a:lnSpc>
                <a:spcPts val="4775"/>
              </a:lnSpc>
              <a:spcBef>
                <a:spcPct val="0"/>
              </a:spcBef>
              <a:buFont typeface="Arial"/>
              <a:buChar char="⚬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Enhancing Tumor (ET) = label 4 only</a:t>
            </a:r>
          </a:p>
          <a:p>
            <a:pPr marL="0" lvl="0" indent="0" algn="l">
              <a:lnSpc>
                <a:spcPts val="4775"/>
              </a:lnSpc>
              <a:spcBef>
                <a:spcPct val="0"/>
              </a:spcBef>
            </a:pPr>
            <a:endParaRPr lang="en-US" sz="3537" u="none" spc="21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706998" y="2047767"/>
            <a:ext cx="14072433" cy="3412565"/>
          </a:xfrm>
          <a:custGeom>
            <a:avLst/>
            <a:gdLst/>
            <a:ahLst/>
            <a:cxnLst/>
            <a:rect l="l" t="t" r="r" b="b"/>
            <a:pathLst>
              <a:path w="14072433" h="3412565">
                <a:moveTo>
                  <a:pt x="0" y="0"/>
                </a:moveTo>
                <a:lnTo>
                  <a:pt x="14072434" y="0"/>
                </a:lnTo>
                <a:lnTo>
                  <a:pt x="14072434" y="3412565"/>
                </a:lnTo>
                <a:lnTo>
                  <a:pt x="0" y="3412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28069" y="735653"/>
            <a:ext cx="12054485" cy="75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9"/>
              </a:lnSpc>
            </a:pPr>
            <a:r>
              <a:rPr lang="en-US" sz="53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nnU‑Net‑Compatible Folder + JSON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06669" y="5869907"/>
            <a:ext cx="14635708" cy="3580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b="1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</a:t>
            </a:r>
            <a:r>
              <a:rPr lang="en-US" sz="3537" b="1" u="none" spc="21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taset.json</a:t>
            </a: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auto‑generated with helper function in the notebook; records modalities, label map, training/test IDs, licence, etc.</a:t>
            </a:r>
          </a:p>
          <a:p>
            <a:pPr marL="763680" lvl="1" indent="-381840" algn="l">
              <a:lnSpc>
                <a:spcPts val="4775"/>
              </a:lnSpc>
              <a:spcBef>
                <a:spcPct val="0"/>
              </a:spcBef>
              <a:buFont typeface="Arial"/>
              <a:buChar char="•"/>
            </a:pPr>
            <a:r>
              <a:rPr lang="en-US" sz="3537" u="none" spc="2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Guarantees that any nnU‑Net version can “see” the dataset without manual tweaks.</a:t>
            </a:r>
          </a:p>
          <a:p>
            <a:pPr marL="0" lvl="0" indent="0" algn="l">
              <a:lnSpc>
                <a:spcPts val="4775"/>
              </a:lnSpc>
              <a:spcBef>
                <a:spcPct val="0"/>
              </a:spcBef>
            </a:pPr>
            <a:endParaRPr lang="en-US" sz="3537" u="none" spc="21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28069" y="637927"/>
            <a:ext cx="12054485" cy="990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7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Pre‑processing Workflow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2905956"/>
            <a:ext cx="14635708" cy="5532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270" lvl="1" indent="-392635" algn="l">
              <a:lnSpc>
                <a:spcPts val="4910"/>
              </a:lnSpc>
              <a:buFont typeface="Arial"/>
              <a:buChar char="•"/>
            </a:pPr>
            <a:r>
              <a:rPr lang="en-US" sz="3637" b="1" spc="21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</a:t>
            </a:r>
            <a:r>
              <a:rPr lang="en-US" sz="3637" b="1" u="none" spc="21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py &amp; rename</a:t>
            </a: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raw </a:t>
            </a:r>
            <a:r>
              <a:rPr lang="en-US" sz="3637" u="none" spc="218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NIfTI</a:t>
            </a: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files ➜ _0000…_0003 pattern.</a:t>
            </a:r>
          </a:p>
          <a:p>
            <a:pPr marL="785270" lvl="1" indent="-392635" algn="l">
              <a:lnSpc>
                <a:spcPts val="4910"/>
              </a:lnSpc>
              <a:buFont typeface="Arial"/>
              <a:buChar char="•"/>
            </a:pPr>
            <a:r>
              <a:rPr lang="en-US" sz="3637" b="1" u="none" spc="21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Compress</a:t>
            </a: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.</a:t>
            </a:r>
            <a:r>
              <a:rPr lang="en-US" sz="3637" u="none" spc="218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nii</a:t>
            </a: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.nii.gz (≈ 70 % space saved).</a:t>
            </a:r>
          </a:p>
          <a:p>
            <a:pPr marL="785270" lvl="1" indent="-392635" algn="l">
              <a:lnSpc>
                <a:spcPts val="4910"/>
              </a:lnSpc>
              <a:buFont typeface="Arial"/>
              <a:buChar char="•"/>
            </a:pP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Run </a:t>
            </a:r>
            <a:r>
              <a:rPr lang="en-US" sz="3637" u="none" spc="218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nnUNet_plan_and_preprocess</a:t>
            </a:r>
            <a:endParaRPr lang="en-US" sz="3637" u="none" spc="21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1570540" lvl="2" indent="-523513" algn="l">
              <a:lnSpc>
                <a:spcPts val="4910"/>
              </a:lnSpc>
              <a:buFont typeface="Arial"/>
              <a:buChar char="⚬"/>
            </a:pP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Spacing normalization (1 mm isotropic)</a:t>
            </a:r>
          </a:p>
          <a:p>
            <a:pPr marL="1570540" lvl="2" indent="-523513" algn="l">
              <a:lnSpc>
                <a:spcPts val="4910"/>
              </a:lnSpc>
              <a:spcBef>
                <a:spcPct val="0"/>
              </a:spcBef>
              <a:buFont typeface="Arial"/>
              <a:buChar char="⚬"/>
            </a:pP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Intensity standardization</a:t>
            </a:r>
          </a:p>
          <a:p>
            <a:pPr marL="1570540" lvl="2" indent="-523513" algn="l">
              <a:lnSpc>
                <a:spcPts val="4910"/>
              </a:lnSpc>
              <a:spcBef>
                <a:spcPct val="0"/>
              </a:spcBef>
              <a:buFont typeface="Arial"/>
              <a:buChar char="⚬"/>
            </a:pP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Patch‑size search (128 × 160 × 112)</a:t>
            </a:r>
          </a:p>
          <a:p>
            <a:pPr marL="785270" lvl="1" indent="-392635" algn="l">
              <a:lnSpc>
                <a:spcPts val="4910"/>
              </a:lnSpc>
              <a:spcBef>
                <a:spcPct val="0"/>
              </a:spcBef>
              <a:buFont typeface="Arial"/>
              <a:buChar char="•"/>
            </a:pP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Quick axial‑slab </a:t>
            </a:r>
            <a:r>
              <a:rPr lang="en-US" sz="3637" b="1" u="none" spc="21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</a:t>
            </a:r>
            <a:r>
              <a:rPr lang="en-US" sz="3637" u="none" spc="218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 (matplotlib) to verify image/label alignment before training.</a:t>
            </a:r>
          </a:p>
          <a:p>
            <a:pPr marL="0" lvl="0" indent="0" algn="l">
              <a:lnSpc>
                <a:spcPts val="4775"/>
              </a:lnSpc>
              <a:spcBef>
                <a:spcPct val="0"/>
              </a:spcBef>
            </a:pPr>
            <a:endParaRPr lang="en-US" sz="3637" u="none" spc="218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379071" y="1767060"/>
            <a:ext cx="14685544" cy="4791159"/>
          </a:xfrm>
          <a:custGeom>
            <a:avLst/>
            <a:gdLst/>
            <a:ahLst/>
            <a:cxnLst/>
            <a:rect l="l" t="t" r="r" b="b"/>
            <a:pathLst>
              <a:path w="14685544" h="4791159">
                <a:moveTo>
                  <a:pt x="0" y="0"/>
                </a:moveTo>
                <a:lnTo>
                  <a:pt x="14685543" y="0"/>
                </a:lnTo>
                <a:lnTo>
                  <a:pt x="14685543" y="4791159"/>
                </a:lnTo>
                <a:lnTo>
                  <a:pt x="0" y="4791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28069" y="757623"/>
            <a:ext cx="12054485" cy="722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51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Data Visualization &amp; Sanity Checks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06669" y="6759096"/>
            <a:ext cx="14635708" cy="367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270" lvl="1" indent="-392635" algn="l">
              <a:lnSpc>
                <a:spcPts val="4910"/>
              </a:lnSpc>
              <a:spcBef>
                <a:spcPct val="0"/>
              </a:spcBef>
              <a:buFont typeface="Arial"/>
              <a:buChar char="•"/>
            </a:pPr>
            <a:r>
              <a:rPr lang="en-US" sz="3637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andom 5‑slice slab shows four MRI channels + corresponding mask; confirms contrast, orientation and label integrity.</a:t>
            </a:r>
          </a:p>
          <a:p>
            <a:pPr marL="785270" lvl="1" indent="-392635" algn="l">
              <a:lnSpc>
                <a:spcPts val="4910"/>
              </a:lnSpc>
              <a:spcBef>
                <a:spcPct val="0"/>
              </a:spcBef>
              <a:buFont typeface="Arial"/>
              <a:buChar char="•"/>
            </a:pPr>
            <a:r>
              <a:rPr lang="en-US" sz="3637" u="none" spc="21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Helps catch flipped axes or empty masks early, avoiding wasted GPU hrs.</a:t>
            </a:r>
          </a:p>
          <a:p>
            <a:pPr marL="0" lvl="0" indent="0" algn="l">
              <a:lnSpc>
                <a:spcPts val="4775"/>
              </a:lnSpc>
              <a:spcBef>
                <a:spcPct val="0"/>
              </a:spcBef>
            </a:pPr>
            <a:endParaRPr lang="en-US" sz="3637" u="none" spc="218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325719" y="2147330"/>
            <a:ext cx="14903873" cy="7004820"/>
          </a:xfrm>
          <a:custGeom>
            <a:avLst/>
            <a:gdLst/>
            <a:ahLst/>
            <a:cxnLst/>
            <a:rect l="l" t="t" r="r" b="b"/>
            <a:pathLst>
              <a:path w="14903873" h="7004820">
                <a:moveTo>
                  <a:pt x="0" y="0"/>
                </a:moveTo>
                <a:lnTo>
                  <a:pt x="14903873" y="0"/>
                </a:lnTo>
                <a:lnTo>
                  <a:pt x="14903873" y="7004820"/>
                </a:lnTo>
                <a:lnTo>
                  <a:pt x="0" y="7004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28069" y="661358"/>
            <a:ext cx="12054485" cy="94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4"/>
              </a:lnSpc>
            </a:pPr>
            <a:r>
              <a:rPr lang="en-US" sz="68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3D‑TransUNet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28069" y="661358"/>
            <a:ext cx="12054485" cy="94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74"/>
              </a:lnSpc>
            </a:pPr>
            <a:r>
              <a:rPr lang="en-US" sz="688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3D‑TransUNet Architecture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06669" y="2905956"/>
            <a:ext cx="14635708" cy="5683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59" lvl="1" indent="-403430" algn="l">
              <a:lnSpc>
                <a:spcPts val="5045"/>
              </a:lnSpc>
              <a:buFont typeface="Arial"/>
              <a:buChar char="•"/>
            </a:pPr>
            <a:r>
              <a:rPr lang="en-US" sz="3737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</a:t>
            </a: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ncoder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CNN stem ➜ flattened patches ➜ 12‑layer </a:t>
            </a:r>
            <a:r>
              <a:rPr lang="en-US" sz="3737" u="none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ViT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(hidden = 768, heads = 12).</a:t>
            </a:r>
          </a:p>
          <a:p>
            <a:pPr marL="806859" lvl="1" indent="-403430" algn="l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Decoder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Coarse‑to‑fine cross‑attention refinement; CNN skip‑connections for spatial detail.</a:t>
            </a:r>
          </a:p>
          <a:p>
            <a:pPr marL="806859" lvl="1" indent="-403430" algn="l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737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Strengths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1613719" lvl="2" indent="-537906" algn="l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Combines </a:t>
            </a:r>
            <a:r>
              <a:rPr lang="en-US" sz="3737" u="none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ViT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global context with </a:t>
            </a:r>
            <a:r>
              <a:rPr lang="en-US" sz="3737" u="none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UNet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locality.</a:t>
            </a:r>
          </a:p>
          <a:p>
            <a:pPr marL="1613719" lvl="2" indent="-537906" algn="l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Out‑performed pure CNN baselines on </a:t>
            </a:r>
            <a:r>
              <a:rPr lang="en-US" sz="3737" u="none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BraTS</a:t>
            </a:r>
            <a:r>
              <a:rPr lang="en-US" sz="3737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‑MET 2023 (Dice↑).</a:t>
            </a:r>
          </a:p>
          <a:p>
            <a:pPr marL="0" lvl="0" indent="0" algn="l">
              <a:lnSpc>
                <a:spcPts val="4775"/>
              </a:lnSpc>
              <a:spcBef>
                <a:spcPct val="0"/>
              </a:spcBef>
            </a:pPr>
            <a:endParaRPr lang="en-US" sz="3737" u="none" spc="224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77024"/>
            <a:ext cx="3773394" cy="10601584"/>
            <a:chOff x="0" y="0"/>
            <a:chExt cx="993816" cy="27921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3816" cy="2792187"/>
            </a:xfrm>
            <a:custGeom>
              <a:avLst/>
              <a:gdLst/>
              <a:ahLst/>
              <a:cxnLst/>
              <a:rect l="l" t="t" r="r" b="b"/>
              <a:pathLst>
                <a:path w="993816" h="2792187">
                  <a:moveTo>
                    <a:pt x="0" y="0"/>
                  </a:moveTo>
                  <a:lnTo>
                    <a:pt x="993816" y="0"/>
                  </a:lnTo>
                  <a:lnTo>
                    <a:pt x="993816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3816" cy="2830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14095" y="342900"/>
            <a:ext cx="12054485" cy="75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9"/>
              </a:lnSpc>
            </a:pPr>
            <a:r>
              <a:rPr lang="en-US" sz="538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Custom Trainer: nnUNetTrainerV2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23484" y="1257300"/>
            <a:ext cx="14635708" cy="894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859" lvl="1" indent="-403430">
              <a:lnSpc>
                <a:spcPts val="5045"/>
              </a:lnSpc>
              <a:buFont typeface="Arial"/>
              <a:buChar char="•"/>
            </a:pPr>
            <a:r>
              <a:rPr lang="en-US" sz="3400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Augmentations</a:t>
            </a: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rotations about x/y/z: [-30º,+30º]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Isotropic random scaling: [0.7, 1.4]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horizontal flips</a:t>
            </a:r>
            <a:endParaRPr lang="en-US" sz="3400" b="1" spc="224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806859" lvl="1" indent="-403430" algn="l">
              <a:lnSpc>
                <a:spcPts val="5045"/>
              </a:lnSpc>
              <a:buFont typeface="Arial"/>
              <a:buChar char="•"/>
            </a:pPr>
            <a:r>
              <a:rPr lang="en-US" sz="3400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LR s</a:t>
            </a:r>
            <a:r>
              <a:rPr lang="en-US" sz="3400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chedule</a:t>
            </a: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</a:p>
          <a:p>
            <a:pPr marL="1613719" lvl="2" indent="-537906" algn="l">
              <a:lnSpc>
                <a:spcPts val="5045"/>
              </a:lnSpc>
              <a:buFont typeface="Arial"/>
              <a:buChar char="⚬"/>
            </a:pP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Vanilla </a:t>
            </a:r>
            <a:r>
              <a:rPr lang="en-US" sz="3400" u="none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nnU</a:t>
            </a: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‑Net: Polynomial decay.</a:t>
            </a:r>
          </a:p>
          <a:p>
            <a:pPr marL="1613719" lvl="2" indent="-537906" algn="l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Customized logic: Cosine + warm‑up</a:t>
            </a:r>
          </a:p>
          <a:p>
            <a:pPr marL="806859" lvl="1" indent="-403430" algn="l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400" b="1" u="none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Distributed</a:t>
            </a: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1613719" lvl="2" indent="-537906" algn="l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Vanilla </a:t>
            </a:r>
            <a:r>
              <a:rPr lang="en-US" sz="3400" u="none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nnU</a:t>
            </a: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‑Net: DDP ready.</a:t>
            </a:r>
          </a:p>
          <a:p>
            <a:pPr marL="1613719" lvl="2" indent="-537906" algn="l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Customized logic: Stripped for single‑GPU </a:t>
            </a:r>
            <a:r>
              <a:rPr lang="en-US" sz="3400" u="none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Colab</a:t>
            </a:r>
            <a:r>
              <a:rPr lang="en-US" sz="3400" u="none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806859" lvl="1" indent="-403430">
              <a:lnSpc>
                <a:spcPts val="5045"/>
              </a:lnSpc>
              <a:spcBef>
                <a:spcPct val="0"/>
              </a:spcBef>
              <a:buFont typeface="Arial"/>
              <a:buChar char="•"/>
            </a:pPr>
            <a:r>
              <a:rPr lang="en-US" sz="3400" b="1" spc="224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Loss</a:t>
            </a: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Vanilla </a:t>
            </a:r>
            <a:r>
              <a:rPr lang="en-US" sz="3400" spc="224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nnU</a:t>
            </a: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‑Net: Dice + CE.</a:t>
            </a:r>
          </a:p>
          <a:p>
            <a:pPr marL="1613719" lvl="2" indent="-537906">
              <a:lnSpc>
                <a:spcPts val="5045"/>
              </a:lnSpc>
              <a:spcBef>
                <a:spcPct val="0"/>
              </a:spcBef>
              <a:buFont typeface="Arial"/>
              <a:buChar char="⚬"/>
            </a:pPr>
            <a:r>
              <a:rPr lang="en-US" sz="3400" spc="224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Customized logic: Multi‑output loss, DS weights (multiple outputs at progressively lower resolutions).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1478</Words>
  <Application>Microsoft Office PowerPoint</Application>
  <PresentationFormat>Custom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Poppins Bold</vt:lpstr>
      <vt:lpstr>DM Sans Bold</vt:lpstr>
      <vt:lpstr>Poppins</vt:lpstr>
      <vt:lpstr>Calibri</vt:lpstr>
      <vt:lpstr>Poppins Semi-Bold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 Aharon Shemesh</dc:title>
  <cp:lastModifiedBy>Aharon Shemesh</cp:lastModifiedBy>
  <cp:revision>1</cp:revision>
  <dcterms:created xsi:type="dcterms:W3CDTF">2006-08-16T00:00:00Z</dcterms:created>
  <dcterms:modified xsi:type="dcterms:W3CDTF">2025-08-15T09:23:16Z</dcterms:modified>
  <dc:identifier>DAGtAhMMWQk</dc:identifier>
</cp:coreProperties>
</file>