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7" r:id="rId1"/>
  </p:sldMasterIdLst>
  <p:notesMasterIdLst>
    <p:notesMasterId r:id="rId29"/>
  </p:notesMasterIdLst>
  <p:sldIdLst>
    <p:sldId id="261" r:id="rId2"/>
    <p:sldId id="293" r:id="rId3"/>
    <p:sldId id="297" r:id="rId4"/>
    <p:sldId id="298" r:id="rId5"/>
    <p:sldId id="270" r:id="rId6"/>
    <p:sldId id="304" r:id="rId7"/>
    <p:sldId id="308" r:id="rId8"/>
    <p:sldId id="305" r:id="rId9"/>
    <p:sldId id="306" r:id="rId10"/>
    <p:sldId id="307" r:id="rId11"/>
    <p:sldId id="291" r:id="rId12"/>
    <p:sldId id="294" r:id="rId13"/>
    <p:sldId id="265" r:id="rId14"/>
    <p:sldId id="277" r:id="rId15"/>
    <p:sldId id="262" r:id="rId16"/>
    <p:sldId id="276" r:id="rId17"/>
    <p:sldId id="271" r:id="rId18"/>
    <p:sldId id="272" r:id="rId19"/>
    <p:sldId id="274" r:id="rId20"/>
    <p:sldId id="279" r:id="rId21"/>
    <p:sldId id="301" r:id="rId22"/>
    <p:sldId id="302" r:id="rId23"/>
    <p:sldId id="299" r:id="rId24"/>
    <p:sldId id="280" r:id="rId25"/>
    <p:sldId id="281" r:id="rId26"/>
    <p:sldId id="282" r:id="rId27"/>
    <p:sldId id="26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53C808AB-DC92-4916-BB99-8DBF76C7691B}">
          <p14:sldIdLst>
            <p14:sldId id="261"/>
            <p14:sldId id="293"/>
            <p14:sldId id="297"/>
            <p14:sldId id="298"/>
            <p14:sldId id="270"/>
            <p14:sldId id="304"/>
            <p14:sldId id="308"/>
            <p14:sldId id="305"/>
            <p14:sldId id="306"/>
            <p14:sldId id="307"/>
            <p14:sldId id="291"/>
            <p14:sldId id="294"/>
          </p14:sldIdLst>
        </p14:section>
        <p14:section name="Additional Information" id="{08CA1F05-07C3-4FC4-89C2-F9A275AFDCB6}">
          <p14:sldIdLst>
            <p14:sldId id="265"/>
            <p14:sldId id="277"/>
            <p14:sldId id="262"/>
            <p14:sldId id="276"/>
            <p14:sldId id="271"/>
            <p14:sldId id="272"/>
            <p14:sldId id="274"/>
            <p14:sldId id="279"/>
            <p14:sldId id="301"/>
            <p14:sldId id="302"/>
            <p14:sldId id="299"/>
            <p14:sldId id="280"/>
            <p14:sldId id="281"/>
            <p14:sldId id="282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ril Bannih" initials="KB" lastIdx="1" clrIdx="0">
    <p:extLst>
      <p:ext uri="{19B8F6BF-5375-455C-9EA6-DF929625EA0E}">
        <p15:presenceInfo xmlns:p15="http://schemas.microsoft.com/office/powerpoint/2012/main" userId="d53084060024a2ff" providerId="Windows Live"/>
      </p:ext>
    </p:extLst>
  </p:cmAuthor>
  <p:cmAuthor id="2" name="Aharon Tzur" initials="AT" lastIdx="0" clrIdx="1">
    <p:extLst>
      <p:ext uri="{19B8F6BF-5375-455C-9EA6-DF929625EA0E}">
        <p15:presenceInfo xmlns:p15="http://schemas.microsoft.com/office/powerpoint/2012/main" userId="fe49ebd17ea7b7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B9F1928-E461-420C-8733-5DB25ED3EDEC}" type="datetimeFigureOut">
              <a:rPr lang="he-IL" smtClean="0"/>
              <a:pPr/>
              <a:t>כ"ז/טבת/תשפ"ג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54F27F7-83E5-409C-807B-255C1D81BD23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7544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0298CD5-6C1E-4009-B41F-6DF62E31D3BE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9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7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46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7959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049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00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47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942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6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9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21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6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4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8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9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9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4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432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13.png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dfs.semanticscholar.org/46c9/ea678234510c32a16da479aeb77211a24233.pdf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slide" Target="slide9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9754" y="564841"/>
            <a:ext cx="1005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002060"/>
                </a:solidFill>
                <a:latin typeface="+mj-lt"/>
              </a:rPr>
              <a:t>Dynamic Branch Predictor     Using Machine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27132" y="5533083"/>
            <a:ext cx="1790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Aharon Tzur</a:t>
            </a:r>
          </a:p>
        </p:txBody>
      </p:sp>
      <p:pic>
        <p:nvPicPr>
          <p:cNvPr id="6" name="תמונה 5" descr="תמונה שמכילה טקסט, אדום, מכשיר, מד&#10;&#10;התיאור נוצר באופן אוטומטי">
            <a:extLst>
              <a:ext uri="{FF2B5EF4-FFF2-40B4-BE49-F238E27FC236}">
                <a16:creationId xmlns:a16="http://schemas.microsoft.com/office/drawing/2014/main" id="{86CB7995-ED51-EBBF-4CF4-16771FE1B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41" y="2847279"/>
            <a:ext cx="7743844" cy="3671503"/>
          </a:xfrm>
          <a:prstGeom prst="rect">
            <a:avLst/>
          </a:prstGeom>
        </p:spPr>
      </p:pic>
      <p:sp>
        <p:nvSpPr>
          <p:cNvPr id="9" name="חץ: ימינה מקווקו 8">
            <a:extLst>
              <a:ext uri="{FF2B5EF4-FFF2-40B4-BE49-F238E27FC236}">
                <a16:creationId xmlns:a16="http://schemas.microsoft.com/office/drawing/2014/main" id="{607ABB64-49E3-1A73-89F9-B474A2F912B3}"/>
              </a:ext>
            </a:extLst>
          </p:cNvPr>
          <p:cNvSpPr/>
          <p:nvPr/>
        </p:nvSpPr>
        <p:spPr>
          <a:xfrm rot="5400000">
            <a:off x="5229783" y="4073339"/>
            <a:ext cx="900955" cy="1611407"/>
          </a:xfrm>
          <a:prstGeom prst="striped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59EC9AD-F833-8B2D-3D96-6CB379C702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0783" y="6240969"/>
            <a:ext cx="6096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מציין מיקום של כותרת תחתונה 9">
            <a:extLst>
              <a:ext uri="{FF2B5EF4-FFF2-40B4-BE49-F238E27FC236}">
                <a16:creationId xmlns:a16="http://schemas.microsoft.com/office/drawing/2014/main" id="{2A339E20-136E-D197-2B0C-643FD91272CE}"/>
              </a:ext>
            </a:extLst>
          </p:cNvPr>
          <p:cNvSpPr txBox="1">
            <a:spLocks noGrp="1"/>
          </p:cNvSpPr>
          <p:nvPr/>
        </p:nvSpPr>
        <p:spPr>
          <a:xfrm>
            <a:off x="8115954" y="6314072"/>
            <a:ext cx="3301341" cy="365125"/>
          </a:xfrm>
          <a:prstGeom prst="rect">
            <a:avLst/>
          </a:prstGeom>
          <a:noFill/>
        </p:spPr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he-IL" sz="1600" dirty="0">
                <a:solidFill>
                  <a:prstClr val="black">
                    <a:tint val="75000"/>
                  </a:prstClr>
                </a:solidFill>
              </a:rPr>
              <a:t>שנקר - בי"ס גבוה להנדסה ועיצוב</a:t>
            </a:r>
          </a:p>
        </p:txBody>
      </p:sp>
    </p:spTree>
    <p:extLst>
      <p:ext uri="{BB962C8B-B14F-4D97-AF65-F5344CB8AC3E}">
        <p14:creationId xmlns:p14="http://schemas.microsoft.com/office/powerpoint/2010/main" val="518479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444EDFBB-FBBA-E54B-A735-C841E41AAB38}"/>
              </a:ext>
            </a:extLst>
          </p:cNvPr>
          <p:cNvSpPr txBox="1"/>
          <p:nvPr/>
        </p:nvSpPr>
        <p:spPr>
          <a:xfrm>
            <a:off x="887506" y="385482"/>
            <a:ext cx="10797988" cy="18466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u="sng" dirty="0">
                <a:solidFill>
                  <a:srgbClr val="002060"/>
                </a:solidFill>
                <a:latin typeface="+mj-lt"/>
              </a:rPr>
              <a:t>Validation</a:t>
            </a:r>
          </a:p>
          <a:p>
            <a:pPr algn="ctr"/>
            <a:r>
              <a:rPr lang="en-US" sz="4800" u="sng" dirty="0">
                <a:solidFill>
                  <a:srgbClr val="002060"/>
                </a:solidFill>
                <a:latin typeface="+mj-lt"/>
              </a:rPr>
              <a:t>3. Different size of arrays:</a:t>
            </a:r>
          </a:p>
          <a:p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4E1F5488-465D-040C-F8E0-97F0C81FD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26" y="2232141"/>
            <a:ext cx="10423871" cy="368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6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96053FE-CACB-1638-0512-874B98BDDF64}"/>
              </a:ext>
            </a:extLst>
          </p:cNvPr>
          <p:cNvSpPr txBox="1"/>
          <p:nvPr/>
        </p:nvSpPr>
        <p:spPr>
          <a:xfrm>
            <a:off x="833718" y="328563"/>
            <a:ext cx="110534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u="sng" dirty="0">
                <a:solidFill>
                  <a:srgbClr val="002060"/>
                </a:solidFill>
                <a:latin typeface="+mj-lt"/>
              </a:rPr>
              <a:t>Issues and their solutions</a:t>
            </a:r>
          </a:p>
        </p:txBody>
      </p:sp>
      <p:sp>
        <p:nvSpPr>
          <p:cNvPr id="4" name="Прямоугольник 2">
            <a:extLst>
              <a:ext uri="{FF2B5EF4-FFF2-40B4-BE49-F238E27FC236}">
                <a16:creationId xmlns:a16="http://schemas.microsoft.com/office/drawing/2014/main" id="{18617C33-9F35-F015-5435-31FAAE84393E}"/>
              </a:ext>
            </a:extLst>
          </p:cNvPr>
          <p:cNvSpPr/>
          <p:nvPr/>
        </p:nvSpPr>
        <p:spPr>
          <a:xfrm>
            <a:off x="956982" y="1411730"/>
            <a:ext cx="1080695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Predication </a:t>
            </a:r>
            <a:r>
              <a:rPr lang="en-US" sz="2400" kern="12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 normal operation</a:t>
            </a: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457200" indent="-457200">
              <a:buAutoNum type="arabicPeriod"/>
            </a:pP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457200" indent="-457200">
              <a:buFontTx/>
              <a:buAutoNum type="arabicPeriod"/>
            </a:pPr>
            <a:r>
              <a:rPr lang="en-US" sz="2400" kern="1200" dirty="0">
                <a:solidFill>
                  <a:schemeClr val="bg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Negative results</a:t>
            </a:r>
            <a:r>
              <a:rPr lang="en-US" sz="2400" dirty="0">
                <a:solidFill>
                  <a:schemeClr val="bg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to success rate</a:t>
            </a: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457200" indent="-457200">
              <a:buFontTx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sz="2400" kern="1200" dirty="0">
                <a:solidFill>
                  <a:schemeClr val="bg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Path </a:t>
            </a:r>
            <a:r>
              <a:rPr lang="en-US" sz="2400" dirty="0">
                <a:solidFill>
                  <a:schemeClr val="bg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lang="en-US" sz="2400" kern="1200" dirty="0">
                <a:solidFill>
                  <a:schemeClr val="bg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olution for wrong prediction </a:t>
            </a: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457200" indent="-457200">
              <a:buFontTx/>
              <a:buAutoNum type="arabicPeriod"/>
            </a:pP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457200" indent="-457200">
              <a:buFontTx/>
              <a:buAutoNum type="arabicPeriod"/>
            </a:pP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457200" indent="-457200">
              <a:buAutoNum type="arabicPeriod"/>
            </a:pP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l" rtl="0"/>
            <a:endParaRPr lang="en-US" sz="24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endParaRPr lang="en-US" sz="2400" dirty="0">
              <a:solidFill>
                <a:srgbClr val="002060"/>
              </a:solidFill>
            </a:endParaRPr>
          </a:p>
          <a:p>
            <a:endParaRPr lang="en-US" sz="2800" dirty="0">
              <a:solidFill>
                <a:srgbClr val="002060"/>
              </a:solidFill>
            </a:endParaRPr>
          </a:p>
          <a:p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69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83D0F96-651A-4119-BB4F-7BA52A8CEBA7}"/>
              </a:ext>
            </a:extLst>
          </p:cNvPr>
          <p:cNvSpPr txBox="1"/>
          <p:nvPr/>
        </p:nvSpPr>
        <p:spPr>
          <a:xfrm>
            <a:off x="1303244" y="3607405"/>
            <a:ext cx="610272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rgbClr val="002060"/>
                </a:solidFill>
              </a:rPr>
              <a:t>Thanks!</a:t>
            </a:r>
          </a:p>
          <a:p>
            <a:r>
              <a:rPr lang="en-US" sz="8000" dirty="0">
                <a:solidFill>
                  <a:srgbClr val="002060"/>
                </a:solidFill>
              </a:rPr>
              <a:t>Any question?</a:t>
            </a:r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val="4056882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B45C6F-0A91-452D-8A18-74E1D852AD1C}"/>
              </a:ext>
            </a:extLst>
          </p:cNvPr>
          <p:cNvSpPr txBox="1"/>
          <p:nvPr/>
        </p:nvSpPr>
        <p:spPr>
          <a:xfrm>
            <a:off x="1328394" y="381934"/>
            <a:ext cx="953521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u="sng" dirty="0">
                <a:solidFill>
                  <a:srgbClr val="002060"/>
                </a:solidFill>
                <a:latin typeface="+mj-lt"/>
              </a:rPr>
              <a:t>Branch Predictor using pipeline:</a:t>
            </a:r>
            <a:endParaRPr lang="he-IL" sz="4800" u="sng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2AE9AC0A-1A98-4BAB-99C4-FA27750D8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43" y="1170384"/>
            <a:ext cx="5149340" cy="4930219"/>
          </a:xfrm>
          <a:prstGeom prst="rect">
            <a:avLst/>
          </a:prstGeom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51151687-BD64-4DDF-9891-23E665E600B1}"/>
              </a:ext>
            </a:extLst>
          </p:cNvPr>
          <p:cNvSpPr/>
          <p:nvPr/>
        </p:nvSpPr>
        <p:spPr>
          <a:xfrm>
            <a:off x="954907" y="5960444"/>
            <a:ext cx="48111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Example of 4-stage pipeline. The colored boxes represent instructions independent of each other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E618B807-8578-406E-B6BA-10104FE0906E}"/>
              </a:ext>
            </a:extLst>
          </p:cNvPr>
          <p:cNvSpPr/>
          <p:nvPr/>
        </p:nvSpPr>
        <p:spPr>
          <a:xfrm>
            <a:off x="5809129" y="133621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u="sng" dirty="0">
                <a:solidFill>
                  <a:schemeClr val="bg1"/>
                </a:solidFill>
              </a:rPr>
              <a:t>Branch Predictor</a:t>
            </a:r>
            <a:r>
              <a:rPr lang="en-US" sz="2400" dirty="0">
                <a:solidFill>
                  <a:schemeClr val="bg1"/>
                </a:solidFill>
              </a:rPr>
              <a:t> - T</a:t>
            </a:r>
            <a:r>
              <a:rPr lang="he-IL" sz="2400" dirty="0" err="1">
                <a:solidFill>
                  <a:schemeClr val="bg1"/>
                </a:solidFill>
              </a:rPr>
              <a:t>he</a:t>
            </a:r>
            <a:r>
              <a:rPr lang="he-IL" sz="2400" dirty="0">
                <a:solidFill>
                  <a:schemeClr val="bg1"/>
                </a:solidFill>
              </a:rPr>
              <a:t> </a:t>
            </a:r>
            <a:r>
              <a:rPr lang="he-IL" sz="2400" dirty="0" err="1">
                <a:solidFill>
                  <a:schemeClr val="bg1"/>
                </a:solidFill>
              </a:rPr>
              <a:t>processor</a:t>
            </a:r>
            <a:r>
              <a:rPr lang="he-IL" sz="2400" dirty="0">
                <a:solidFill>
                  <a:schemeClr val="bg1"/>
                </a:solidFill>
              </a:rPr>
              <a:t> </a:t>
            </a:r>
            <a:r>
              <a:rPr lang="he-IL" sz="2400" dirty="0" err="1">
                <a:solidFill>
                  <a:schemeClr val="bg1"/>
                </a:solidFill>
              </a:rPr>
              <a:t>can</a:t>
            </a:r>
            <a:r>
              <a:rPr lang="he-IL" sz="2400" dirty="0">
                <a:solidFill>
                  <a:schemeClr val="bg1"/>
                </a:solidFill>
              </a:rPr>
              <a:t> </a:t>
            </a:r>
            <a:r>
              <a:rPr lang="he-IL" sz="2400" dirty="0" err="1">
                <a:solidFill>
                  <a:schemeClr val="bg1"/>
                </a:solidFill>
              </a:rPr>
              <a:t>guess</a:t>
            </a:r>
            <a:r>
              <a:rPr lang="he-IL" sz="2400" dirty="0">
                <a:solidFill>
                  <a:schemeClr val="bg1"/>
                </a:solidFill>
              </a:rPr>
              <a:t> </a:t>
            </a:r>
            <a:r>
              <a:rPr lang="he-IL" sz="2400" dirty="0" err="1">
                <a:solidFill>
                  <a:schemeClr val="bg1"/>
                </a:solidFill>
              </a:rPr>
              <a:t>from</a:t>
            </a:r>
            <a:r>
              <a:rPr lang="he-IL" sz="2400" dirty="0">
                <a:solidFill>
                  <a:schemeClr val="bg1"/>
                </a:solidFill>
              </a:rPr>
              <a:t> </a:t>
            </a:r>
            <a:r>
              <a:rPr lang="he-IL" sz="2400" dirty="0" err="1">
                <a:solidFill>
                  <a:schemeClr val="bg1"/>
                </a:solidFill>
              </a:rPr>
              <a:t>which</a:t>
            </a:r>
            <a:r>
              <a:rPr lang="he-IL" sz="2400" dirty="0">
                <a:solidFill>
                  <a:schemeClr val="bg1"/>
                </a:solidFill>
              </a:rPr>
              <a:t> </a:t>
            </a:r>
            <a:r>
              <a:rPr lang="he-IL" sz="2400" dirty="0" err="1">
                <a:solidFill>
                  <a:schemeClr val="bg1"/>
                </a:solidFill>
              </a:rPr>
              <a:t>branching</a:t>
            </a:r>
            <a:r>
              <a:rPr lang="he-IL" sz="2400" dirty="0">
                <a:solidFill>
                  <a:schemeClr val="bg1"/>
                </a:solidFill>
              </a:rPr>
              <a:t> </a:t>
            </a:r>
            <a:r>
              <a:rPr lang="he-IL" sz="2400" dirty="0" err="1">
                <a:solidFill>
                  <a:schemeClr val="bg1"/>
                </a:solidFill>
              </a:rPr>
              <a:t>to</a:t>
            </a:r>
            <a:r>
              <a:rPr lang="he-IL" sz="2400" dirty="0">
                <a:solidFill>
                  <a:schemeClr val="bg1"/>
                </a:solidFill>
              </a:rPr>
              <a:t> </a:t>
            </a:r>
            <a:r>
              <a:rPr lang="he-IL" sz="2400" dirty="0" err="1">
                <a:solidFill>
                  <a:schemeClr val="bg1"/>
                </a:solidFill>
              </a:rPr>
              <a:t>bring</a:t>
            </a:r>
            <a:r>
              <a:rPr lang="he-IL" sz="2400" dirty="0">
                <a:solidFill>
                  <a:schemeClr val="bg1"/>
                </a:solidFill>
              </a:rPr>
              <a:t> </a:t>
            </a:r>
            <a:r>
              <a:rPr lang="he-IL" sz="2400" dirty="0" err="1">
                <a:solidFill>
                  <a:schemeClr val="bg1"/>
                </a:solidFill>
              </a:rPr>
              <a:t>the</a:t>
            </a:r>
            <a:r>
              <a:rPr lang="he-IL" sz="2400" dirty="0">
                <a:solidFill>
                  <a:schemeClr val="bg1"/>
                </a:solidFill>
              </a:rPr>
              <a:t> </a:t>
            </a:r>
            <a:r>
              <a:rPr lang="he-IL" sz="2400" dirty="0" err="1">
                <a:solidFill>
                  <a:schemeClr val="bg1"/>
                </a:solidFill>
              </a:rPr>
              <a:t>following</a:t>
            </a:r>
            <a:r>
              <a:rPr lang="he-IL" sz="2400" dirty="0">
                <a:solidFill>
                  <a:schemeClr val="bg1"/>
                </a:solidFill>
              </a:rPr>
              <a:t> </a:t>
            </a:r>
            <a:r>
              <a:rPr lang="he-IL" sz="2400" dirty="0" err="1">
                <a:solidFill>
                  <a:schemeClr val="bg1"/>
                </a:solidFill>
              </a:rPr>
              <a:t>instructions</a:t>
            </a:r>
            <a:r>
              <a:rPr lang="he-IL" sz="2400" dirty="0">
                <a:solidFill>
                  <a:schemeClr val="bg1"/>
                </a:solidFill>
              </a:rPr>
              <a:t>. </a:t>
            </a:r>
            <a:r>
              <a:rPr lang="he-IL" sz="2400" dirty="0" err="1">
                <a:solidFill>
                  <a:schemeClr val="bg1"/>
                </a:solidFill>
              </a:rPr>
              <a:t>If</a:t>
            </a:r>
            <a:r>
              <a:rPr lang="he-IL" sz="2400" dirty="0">
                <a:solidFill>
                  <a:schemeClr val="bg1"/>
                </a:solidFill>
              </a:rPr>
              <a:t> </a:t>
            </a:r>
            <a:r>
              <a:rPr lang="he-IL" sz="2400" dirty="0" err="1">
                <a:solidFill>
                  <a:schemeClr val="bg1"/>
                </a:solidFill>
              </a:rPr>
              <a:t>it</a:t>
            </a:r>
            <a:r>
              <a:rPr lang="he-IL" sz="2400" dirty="0">
                <a:solidFill>
                  <a:schemeClr val="bg1"/>
                </a:solidFill>
              </a:rPr>
              <a:t> </a:t>
            </a:r>
            <a:r>
              <a:rPr lang="he-IL" sz="2400" dirty="0" err="1">
                <a:solidFill>
                  <a:schemeClr val="bg1"/>
                </a:solidFill>
              </a:rPr>
              <a:t>turns</a:t>
            </a:r>
            <a:r>
              <a:rPr lang="he-IL" sz="2400" dirty="0">
                <a:solidFill>
                  <a:schemeClr val="bg1"/>
                </a:solidFill>
              </a:rPr>
              <a:t> </a:t>
            </a:r>
            <a:r>
              <a:rPr lang="he-IL" sz="2400" dirty="0" err="1">
                <a:solidFill>
                  <a:schemeClr val="bg1"/>
                </a:solidFill>
              </a:rPr>
              <a:t>out</a:t>
            </a:r>
            <a:r>
              <a:rPr lang="he-IL" sz="2400" dirty="0">
                <a:solidFill>
                  <a:schemeClr val="bg1"/>
                </a:solidFill>
              </a:rPr>
              <a:t> </a:t>
            </a:r>
            <a:r>
              <a:rPr lang="he-IL" sz="2400" dirty="0" err="1">
                <a:solidFill>
                  <a:schemeClr val="bg1"/>
                </a:solidFill>
              </a:rPr>
              <a:t>that</a:t>
            </a:r>
            <a:r>
              <a:rPr lang="he-IL" sz="2400" dirty="0">
                <a:solidFill>
                  <a:schemeClr val="bg1"/>
                </a:solidFill>
              </a:rPr>
              <a:t> </a:t>
            </a:r>
            <a:r>
              <a:rPr lang="he-IL" sz="2400" dirty="0" err="1">
                <a:solidFill>
                  <a:schemeClr val="bg1"/>
                </a:solidFill>
              </a:rPr>
              <a:t>he</a:t>
            </a:r>
            <a:r>
              <a:rPr lang="he-IL" sz="2400" dirty="0">
                <a:solidFill>
                  <a:schemeClr val="bg1"/>
                </a:solidFill>
              </a:rPr>
              <a:t> </a:t>
            </a:r>
            <a:r>
              <a:rPr lang="he-IL" sz="2400" dirty="0" err="1">
                <a:solidFill>
                  <a:schemeClr val="bg1"/>
                </a:solidFill>
              </a:rPr>
              <a:t>chose</a:t>
            </a:r>
            <a:r>
              <a:rPr lang="he-IL" sz="2400" dirty="0">
                <a:solidFill>
                  <a:schemeClr val="bg1"/>
                </a:solidFill>
              </a:rPr>
              <a:t> </a:t>
            </a:r>
            <a:r>
              <a:rPr lang="he-IL" sz="2400" dirty="0" err="1">
                <a:solidFill>
                  <a:schemeClr val="bg1"/>
                </a:solidFill>
              </a:rPr>
              <a:t>wrong</a:t>
            </a:r>
            <a:r>
              <a:rPr lang="he-IL" sz="2400" dirty="0">
                <a:solidFill>
                  <a:schemeClr val="bg1"/>
                </a:solidFill>
              </a:rPr>
              <a:t> </a:t>
            </a:r>
            <a:r>
              <a:rPr lang="he-IL" sz="2400" dirty="0" err="1">
                <a:solidFill>
                  <a:schemeClr val="bg1"/>
                </a:solidFill>
              </a:rPr>
              <a:t>he</a:t>
            </a:r>
            <a:r>
              <a:rPr lang="he-IL" sz="2400" dirty="0">
                <a:solidFill>
                  <a:schemeClr val="bg1"/>
                </a:solidFill>
              </a:rPr>
              <a:t> </a:t>
            </a:r>
            <a:r>
              <a:rPr lang="he-IL" sz="2400" dirty="0" err="1">
                <a:solidFill>
                  <a:schemeClr val="bg1"/>
                </a:solidFill>
              </a:rPr>
              <a:t>cancels</a:t>
            </a:r>
            <a:r>
              <a:rPr lang="he-IL" sz="2400" dirty="0">
                <a:solidFill>
                  <a:schemeClr val="bg1"/>
                </a:solidFill>
              </a:rPr>
              <a:t> </a:t>
            </a:r>
            <a:r>
              <a:rPr lang="he-IL" sz="2400" dirty="0" err="1">
                <a:solidFill>
                  <a:schemeClr val="bg1"/>
                </a:solidFill>
              </a:rPr>
              <a:t>the</a:t>
            </a:r>
            <a:r>
              <a:rPr lang="he-IL" sz="2400" dirty="0">
                <a:solidFill>
                  <a:schemeClr val="bg1"/>
                </a:solidFill>
              </a:rPr>
              <a:t> </a:t>
            </a:r>
            <a:r>
              <a:rPr lang="he-IL" sz="2400" dirty="0" err="1">
                <a:solidFill>
                  <a:schemeClr val="bg1"/>
                </a:solidFill>
              </a:rPr>
              <a:t>unnecessary</a:t>
            </a:r>
            <a:r>
              <a:rPr lang="he-IL" sz="2400" dirty="0">
                <a:solidFill>
                  <a:schemeClr val="bg1"/>
                </a:solidFill>
              </a:rPr>
              <a:t> </a:t>
            </a:r>
            <a:r>
              <a:rPr lang="he-IL" sz="2400" dirty="0" err="1">
                <a:solidFill>
                  <a:schemeClr val="bg1"/>
                </a:solidFill>
              </a:rPr>
              <a:t>calculations</a:t>
            </a:r>
            <a:r>
              <a:rPr lang="he-IL" sz="2400" dirty="0">
                <a:solidFill>
                  <a:schemeClr val="bg1"/>
                </a:solidFill>
              </a:rPr>
              <a:t>. </a:t>
            </a:r>
            <a:r>
              <a:rPr lang="he-IL" sz="2400" dirty="0" err="1">
                <a:solidFill>
                  <a:schemeClr val="bg1"/>
                </a:solidFill>
              </a:rPr>
              <a:t>In</a:t>
            </a:r>
            <a:r>
              <a:rPr lang="he-IL" sz="2400" dirty="0">
                <a:solidFill>
                  <a:schemeClr val="bg1"/>
                </a:solidFill>
              </a:rPr>
              <a:t> </a:t>
            </a:r>
            <a:r>
              <a:rPr lang="he-IL" sz="2400" dirty="0" err="1">
                <a:solidFill>
                  <a:schemeClr val="bg1"/>
                </a:solidFill>
              </a:rPr>
              <a:t>case</a:t>
            </a:r>
            <a:r>
              <a:rPr lang="he-IL" sz="2400" dirty="0">
                <a:solidFill>
                  <a:schemeClr val="bg1"/>
                </a:solidFill>
              </a:rPr>
              <a:t> </a:t>
            </a:r>
            <a:r>
              <a:rPr lang="he-IL" sz="2400" dirty="0" err="1">
                <a:solidFill>
                  <a:schemeClr val="bg1"/>
                </a:solidFill>
              </a:rPr>
              <a:t>of</a:t>
            </a:r>
            <a:r>
              <a:rPr lang="he-IL" sz="2400" dirty="0">
                <a:solidFill>
                  <a:schemeClr val="bg1"/>
                </a:solidFill>
              </a:rPr>
              <a:t> </a:t>
            </a:r>
            <a:r>
              <a:rPr lang="he-IL" sz="2400" dirty="0" err="1">
                <a:solidFill>
                  <a:schemeClr val="bg1"/>
                </a:solidFill>
              </a:rPr>
              <a:t>guessing</a:t>
            </a:r>
            <a:r>
              <a:rPr lang="he-IL" sz="2400" dirty="0">
                <a:solidFill>
                  <a:schemeClr val="bg1"/>
                </a:solidFill>
              </a:rPr>
              <a:t> </a:t>
            </a:r>
            <a:r>
              <a:rPr lang="he-IL" sz="2400" dirty="0" err="1">
                <a:solidFill>
                  <a:schemeClr val="bg1"/>
                </a:solidFill>
              </a:rPr>
              <a:t>true</a:t>
            </a:r>
            <a:r>
              <a:rPr lang="he-IL" sz="2400" dirty="0">
                <a:solidFill>
                  <a:schemeClr val="bg1"/>
                </a:solidFill>
              </a:rPr>
              <a:t> </a:t>
            </a:r>
            <a:r>
              <a:rPr lang="he-IL" sz="2400" dirty="0" err="1">
                <a:solidFill>
                  <a:schemeClr val="bg1"/>
                </a:solidFill>
              </a:rPr>
              <a:t>performance</a:t>
            </a:r>
            <a:r>
              <a:rPr lang="he-IL" sz="2400" dirty="0">
                <a:solidFill>
                  <a:schemeClr val="bg1"/>
                </a:solidFill>
              </a:rPr>
              <a:t> </a:t>
            </a:r>
            <a:r>
              <a:rPr lang="he-IL" sz="2400" dirty="0" err="1">
                <a:solidFill>
                  <a:schemeClr val="bg1"/>
                </a:solidFill>
              </a:rPr>
              <a:t>was</a:t>
            </a:r>
            <a:r>
              <a:rPr lang="he-IL" sz="2400" dirty="0">
                <a:solidFill>
                  <a:schemeClr val="bg1"/>
                </a:solidFill>
              </a:rPr>
              <a:t> </a:t>
            </a:r>
            <a:r>
              <a:rPr lang="he-IL" sz="2400" dirty="0" err="1">
                <a:solidFill>
                  <a:schemeClr val="bg1"/>
                </a:solidFill>
              </a:rPr>
              <a:t>improved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he-IL" sz="2400" dirty="0">
              <a:solidFill>
                <a:schemeClr val="bg1"/>
              </a:solidFill>
            </a:endParaRPr>
          </a:p>
        </p:txBody>
      </p:sp>
      <p:sp>
        <p:nvSpPr>
          <p:cNvPr id="3" name="חץ: שמאלה 2">
            <a:hlinkClick r:id="rId3" action="ppaction://hlinksldjump"/>
            <a:extLst>
              <a:ext uri="{FF2B5EF4-FFF2-40B4-BE49-F238E27FC236}">
                <a16:creationId xmlns:a16="http://schemas.microsoft.com/office/drawing/2014/main" id="{C83137FB-5C49-42CD-534C-DCF44211FE24}"/>
              </a:ext>
            </a:extLst>
          </p:cNvPr>
          <p:cNvSpPr/>
          <p:nvPr/>
        </p:nvSpPr>
        <p:spPr>
          <a:xfrm>
            <a:off x="183776" y="6019800"/>
            <a:ext cx="627530" cy="421341"/>
          </a:xfrm>
          <a:prstGeom prst="lef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BD3E9897-F3D5-731D-AF8F-8BEB05D8C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784" y="3400562"/>
            <a:ext cx="6322601" cy="255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89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08FC676C-060B-4A77-ABAD-C107E93B1F45}"/>
              </a:ext>
            </a:extLst>
          </p:cNvPr>
          <p:cNvSpPr/>
          <p:nvPr/>
        </p:nvSpPr>
        <p:spPr>
          <a:xfrm>
            <a:off x="1302294" y="495387"/>
            <a:ext cx="95874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u="sng" dirty="0">
                <a:solidFill>
                  <a:srgbClr val="002060"/>
                </a:solidFill>
                <a:latin typeface="+mj-lt"/>
              </a:rPr>
              <a:t>Implementations of Various Predictors: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E023A4-4778-4C08-9AC2-8215762001C9}"/>
              </a:ext>
            </a:extLst>
          </p:cNvPr>
          <p:cNvSpPr txBox="1"/>
          <p:nvPr/>
        </p:nvSpPr>
        <p:spPr>
          <a:xfrm>
            <a:off x="1190065" y="1752600"/>
            <a:ext cx="4699748" cy="42473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Perceptron is one basic type of ANN (artificial neural networks) system. A perceptron takes a vector of real valued inputs, calculates a linear combination of these inputs, then outputs 1 if the result is greater than some threshold and 0 otherwise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Prediction with perceptron </a:t>
            </a:r>
            <a:r>
              <a:rPr lang="en-US" dirty="0">
                <a:solidFill>
                  <a:schemeClr val="bg1"/>
                </a:solidFill>
              </a:rPr>
              <a:t>- The perceptron branch predictor keeps a global history shift register that records the outcomes of branches as they are executed.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Prediction with Bit Priority </a:t>
            </a:r>
            <a:r>
              <a:rPr lang="en-US" dirty="0">
                <a:solidFill>
                  <a:schemeClr val="bg1"/>
                </a:solidFill>
              </a:rPr>
              <a:t>– with 2-bit branch prediction accuracy (state machine)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6" name="תמונה 5" descr="תמונה שמכילה טקסט, מפה&#10;&#10;תיאור שנוצר ברמת מהימנות גבוהה מאוד">
            <a:extLst>
              <a:ext uri="{FF2B5EF4-FFF2-40B4-BE49-F238E27FC236}">
                <a16:creationId xmlns:a16="http://schemas.microsoft.com/office/drawing/2014/main" id="{D6C150A6-729C-4CFC-92E0-149A7ACBD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517" y="1622612"/>
            <a:ext cx="3799219" cy="19363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6D36CA-B7C5-451C-B197-235D58414BA0}"/>
              </a:ext>
            </a:extLst>
          </p:cNvPr>
          <p:cNvSpPr txBox="1"/>
          <p:nvPr/>
        </p:nvSpPr>
        <p:spPr>
          <a:xfrm>
            <a:off x="7082117" y="3721997"/>
            <a:ext cx="332590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Perceptron Diagram block Model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08A98493-D737-42F0-8AA3-3D6D2052CBAD}"/>
              </a:ext>
            </a:extLst>
          </p:cNvPr>
          <p:cNvSpPr/>
          <p:nvPr/>
        </p:nvSpPr>
        <p:spPr>
          <a:xfrm>
            <a:off x="7627815" y="6214577"/>
            <a:ext cx="235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Bit priority block Model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AAEE1E6-1DE1-4417-848E-9624627B7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0836" y="4810015"/>
            <a:ext cx="6024282" cy="124155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חץ: שמאלה 7">
            <a:hlinkClick r:id="rId6" action="ppaction://hlinksldjump"/>
            <a:extLst>
              <a:ext uri="{FF2B5EF4-FFF2-40B4-BE49-F238E27FC236}">
                <a16:creationId xmlns:a16="http://schemas.microsoft.com/office/drawing/2014/main" id="{5A51028F-6B0F-12C9-C9C5-BBC87474B5AA}"/>
              </a:ext>
            </a:extLst>
          </p:cNvPr>
          <p:cNvSpPr/>
          <p:nvPr/>
        </p:nvSpPr>
        <p:spPr>
          <a:xfrm>
            <a:off x="300317" y="6051568"/>
            <a:ext cx="627530" cy="421341"/>
          </a:xfrm>
          <a:prstGeom prst="lef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2089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20571" y="370346"/>
            <a:ext cx="5750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>
                <a:solidFill>
                  <a:srgbClr val="002060"/>
                </a:solidFill>
                <a:latin typeface="+mj-lt"/>
              </a:rPr>
              <a:t>Predicted Conclusions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451" y="2623224"/>
            <a:ext cx="4572000" cy="23938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B8C679-FE33-456D-BA5E-42177F72356F}"/>
              </a:ext>
            </a:extLst>
          </p:cNvPr>
          <p:cNvSpPr txBox="1"/>
          <p:nvPr/>
        </p:nvSpPr>
        <p:spPr>
          <a:xfrm>
            <a:off x="1403822" y="5446059"/>
            <a:ext cx="693783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Based on </a:t>
            </a:r>
            <a:r>
              <a:rPr lang="en-US" dirty="0">
                <a:hlinkClick r:id="rId3"/>
              </a:rPr>
              <a:t>Dynamic Branch Prediction Using Machine Learning</a:t>
            </a:r>
            <a:r>
              <a:rPr lang="en-US" dirty="0"/>
              <a:t> by Yu Wang &amp; Lei Chen from Department of Computer Science University of California, Davis </a:t>
            </a:r>
            <a:endParaRPr lang="he-IL" dirty="0"/>
          </a:p>
        </p:txBody>
      </p:sp>
      <p:graphicFrame>
        <p:nvGraphicFramePr>
          <p:cNvPr id="8" name="טבלה 7">
            <a:extLst>
              <a:ext uri="{FF2B5EF4-FFF2-40B4-BE49-F238E27FC236}">
                <a16:creationId xmlns:a16="http://schemas.microsoft.com/office/drawing/2014/main" id="{75BB469E-BBBE-4265-9E2E-949D3E77D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203813"/>
              </p:ext>
            </p:extLst>
          </p:nvPr>
        </p:nvGraphicFramePr>
        <p:xfrm>
          <a:off x="2825752" y="1507227"/>
          <a:ext cx="6540496" cy="87630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508756">
                  <a:extLst>
                    <a:ext uri="{9D8B030D-6E8A-4147-A177-3AD203B41FA5}">
                      <a16:colId xmlns:a16="http://schemas.microsoft.com/office/drawing/2014/main" val="1279445016"/>
                    </a:ext>
                  </a:extLst>
                </a:gridCol>
                <a:gridCol w="508756">
                  <a:extLst>
                    <a:ext uri="{9D8B030D-6E8A-4147-A177-3AD203B41FA5}">
                      <a16:colId xmlns:a16="http://schemas.microsoft.com/office/drawing/2014/main" val="4079421273"/>
                    </a:ext>
                  </a:extLst>
                </a:gridCol>
                <a:gridCol w="508756">
                  <a:extLst>
                    <a:ext uri="{9D8B030D-6E8A-4147-A177-3AD203B41FA5}">
                      <a16:colId xmlns:a16="http://schemas.microsoft.com/office/drawing/2014/main" val="678248109"/>
                    </a:ext>
                  </a:extLst>
                </a:gridCol>
                <a:gridCol w="508756">
                  <a:extLst>
                    <a:ext uri="{9D8B030D-6E8A-4147-A177-3AD203B41FA5}">
                      <a16:colId xmlns:a16="http://schemas.microsoft.com/office/drawing/2014/main" val="1697407957"/>
                    </a:ext>
                  </a:extLst>
                </a:gridCol>
                <a:gridCol w="508756">
                  <a:extLst>
                    <a:ext uri="{9D8B030D-6E8A-4147-A177-3AD203B41FA5}">
                      <a16:colId xmlns:a16="http://schemas.microsoft.com/office/drawing/2014/main" val="3122517431"/>
                    </a:ext>
                  </a:extLst>
                </a:gridCol>
                <a:gridCol w="508756">
                  <a:extLst>
                    <a:ext uri="{9D8B030D-6E8A-4147-A177-3AD203B41FA5}">
                      <a16:colId xmlns:a16="http://schemas.microsoft.com/office/drawing/2014/main" val="3765509266"/>
                    </a:ext>
                  </a:extLst>
                </a:gridCol>
                <a:gridCol w="508756">
                  <a:extLst>
                    <a:ext uri="{9D8B030D-6E8A-4147-A177-3AD203B41FA5}">
                      <a16:colId xmlns:a16="http://schemas.microsoft.com/office/drawing/2014/main" val="1369105986"/>
                    </a:ext>
                  </a:extLst>
                </a:gridCol>
                <a:gridCol w="1420851">
                  <a:extLst>
                    <a:ext uri="{9D8B030D-6E8A-4147-A177-3AD203B41FA5}">
                      <a16:colId xmlns:a16="http://schemas.microsoft.com/office/drawing/2014/main" val="3561858093"/>
                    </a:ext>
                  </a:extLst>
                </a:gridCol>
                <a:gridCol w="1558353">
                  <a:extLst>
                    <a:ext uri="{9D8B030D-6E8A-4147-A177-3AD203B41FA5}">
                      <a16:colId xmlns:a16="http://schemas.microsoft.com/office/drawing/2014/main" val="692715391"/>
                    </a:ext>
                  </a:extLst>
                </a:gridCol>
              </a:tblGrid>
              <a:tr h="175260">
                <a:tc gridSpan="7"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Hit Ratios With Different History Length (%)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benchmark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Predictors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67764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L=10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L=9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L=8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L=7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L=6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L=5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L=4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46346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100" u="none" strike="noStrike">
                          <a:effectLst/>
                        </a:rPr>
                        <a:t>59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100" u="none" strike="noStrike">
                          <a:effectLst/>
                        </a:rPr>
                        <a:t>59.7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100" u="none" strike="noStrike">
                          <a:effectLst/>
                        </a:rPr>
                        <a:t>42.5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100" u="none" strike="noStrike">
                          <a:effectLst/>
                        </a:rPr>
                        <a:t>48.6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100" u="none" strike="noStrike">
                          <a:effectLst/>
                        </a:rPr>
                        <a:t>53.8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100" u="none" strike="noStrike">
                          <a:effectLst/>
                        </a:rPr>
                        <a:t>53.8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100" u="none" strike="noStrike">
                          <a:effectLst/>
                        </a:rPr>
                        <a:t>42.3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Bubble Sort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Perceptron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74198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100" u="none" strike="noStrike" dirty="0">
                          <a:effectLst/>
                        </a:rPr>
                        <a:t>74.6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100" u="none" strike="noStrike">
                          <a:effectLst/>
                        </a:rPr>
                        <a:t>74.6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100" u="none" strike="noStrike">
                          <a:effectLst/>
                        </a:rPr>
                        <a:t>74.8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100" u="none" strike="noStrike">
                          <a:effectLst/>
                        </a:rPr>
                        <a:t>74.6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100" u="none" strike="noStrike">
                          <a:effectLst/>
                        </a:rPr>
                        <a:t>75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100" u="none" strike="noStrike">
                          <a:effectLst/>
                        </a:rPr>
                        <a:t>74.6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100" u="none" strike="noStrike">
                          <a:effectLst/>
                        </a:rPr>
                        <a:t>74.6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Bubble Sort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Path - Based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80392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100" u="none" strike="noStrike">
                          <a:effectLst/>
                        </a:rPr>
                        <a:t>69.3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100" u="none" strike="noStrike">
                          <a:effectLst/>
                        </a:rPr>
                        <a:t>68.2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100" u="none" strike="noStrike">
                          <a:effectLst/>
                        </a:rPr>
                        <a:t>64.4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100" u="none" strike="noStrike">
                          <a:effectLst/>
                        </a:rPr>
                        <a:t>62.3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100" u="none" strike="noStrike">
                          <a:effectLst/>
                        </a:rPr>
                        <a:t>65.1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100" u="none" strike="noStrike">
                          <a:effectLst/>
                        </a:rPr>
                        <a:t>59.1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100" u="none" strike="noStrike">
                          <a:effectLst/>
                        </a:rPr>
                        <a:t>52.9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Bubble Sort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LVQ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382116"/>
                  </a:ext>
                </a:extLst>
              </a:tr>
            </a:tbl>
          </a:graphicData>
        </a:graphic>
      </p:graphicFrame>
      <p:pic>
        <p:nvPicPr>
          <p:cNvPr id="9" name="תמונה 8">
            <a:extLst>
              <a:ext uri="{FF2B5EF4-FFF2-40B4-BE49-F238E27FC236}">
                <a16:creationId xmlns:a16="http://schemas.microsoft.com/office/drawing/2014/main" id="{4F4A52A2-7E6C-4040-8C99-CF269F8E3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197" y="2613211"/>
            <a:ext cx="5555124" cy="2413888"/>
          </a:xfrm>
          <a:prstGeom prst="rect">
            <a:avLst/>
          </a:prstGeom>
        </p:spPr>
      </p:pic>
      <p:sp>
        <p:nvSpPr>
          <p:cNvPr id="7" name="חץ: שמאלה 6">
            <a:hlinkClick r:id="rId5" action="ppaction://hlinksldjump"/>
            <a:extLst>
              <a:ext uri="{FF2B5EF4-FFF2-40B4-BE49-F238E27FC236}">
                <a16:creationId xmlns:a16="http://schemas.microsoft.com/office/drawing/2014/main" id="{5766731E-909B-E776-4DAB-3CE14B45898E}"/>
              </a:ext>
            </a:extLst>
          </p:cNvPr>
          <p:cNvSpPr/>
          <p:nvPr/>
        </p:nvSpPr>
        <p:spPr>
          <a:xfrm>
            <a:off x="183776" y="6019800"/>
            <a:ext cx="627530" cy="421341"/>
          </a:xfrm>
          <a:prstGeom prst="lef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8091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065584" y="139421"/>
            <a:ext cx="38298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u="sng" dirty="0">
                <a:solidFill>
                  <a:srgbClr val="002060"/>
                </a:solidFill>
              </a:rPr>
              <a:t>Assembly code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EDAAFFDB-DC43-4332-9CDD-CAB48F7F4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00" y="1006277"/>
            <a:ext cx="6375086" cy="5785411"/>
          </a:xfrm>
          <a:prstGeom prst="rect">
            <a:avLst/>
          </a:prstGeom>
        </p:spPr>
      </p:pic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B044829A-7DA5-42F7-AEDE-B20D66DF3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576180"/>
              </p:ext>
            </p:extLst>
          </p:nvPr>
        </p:nvGraphicFramePr>
        <p:xfrm>
          <a:off x="7283824" y="977130"/>
          <a:ext cx="4477870" cy="57560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8685">
                  <a:extLst>
                    <a:ext uri="{9D8B030D-6E8A-4147-A177-3AD203B41FA5}">
                      <a16:colId xmlns:a16="http://schemas.microsoft.com/office/drawing/2014/main" val="904634780"/>
                    </a:ext>
                  </a:extLst>
                </a:gridCol>
                <a:gridCol w="713444">
                  <a:extLst>
                    <a:ext uri="{9D8B030D-6E8A-4147-A177-3AD203B41FA5}">
                      <a16:colId xmlns:a16="http://schemas.microsoft.com/office/drawing/2014/main" val="1133058733"/>
                    </a:ext>
                  </a:extLst>
                </a:gridCol>
                <a:gridCol w="2895741">
                  <a:extLst>
                    <a:ext uri="{9D8B030D-6E8A-4147-A177-3AD203B41FA5}">
                      <a16:colId xmlns:a16="http://schemas.microsoft.com/office/drawing/2014/main" val="2258357764"/>
                    </a:ext>
                  </a:extLst>
                </a:gridCol>
              </a:tblGrid>
              <a:tr h="345351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Address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87" marR="33887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Data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87" marR="33887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Comments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87" marR="33887" marT="0" marB="0"/>
                </a:tc>
                <a:extLst>
                  <a:ext uri="{0D108BD9-81ED-4DB2-BD59-A6C34878D82A}">
                    <a16:rowId xmlns:a16="http://schemas.microsoft.com/office/drawing/2014/main" val="1112587851"/>
                  </a:ext>
                </a:extLst>
              </a:tr>
              <a:tr h="405581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87" marR="33887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DEAD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87" marR="33887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This address contains fake data to verify when the address is 0 (for verification only)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87" marR="33887" marT="0" marB="0"/>
                </a:tc>
                <a:extLst>
                  <a:ext uri="{0D108BD9-81ED-4DB2-BD59-A6C34878D82A}">
                    <a16:rowId xmlns:a16="http://schemas.microsoft.com/office/drawing/2014/main" val="3529244752"/>
                  </a:ext>
                </a:extLst>
              </a:tr>
              <a:tr h="268365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0001- 0049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87" marR="33887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XXXX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87" marR="33887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No data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87" marR="33887" marT="0" marB="0"/>
                </a:tc>
                <a:extLst>
                  <a:ext uri="{0D108BD9-81ED-4DB2-BD59-A6C34878D82A}">
                    <a16:rowId xmlns:a16="http://schemas.microsoft.com/office/drawing/2014/main" val="4008668215"/>
                  </a:ext>
                </a:extLst>
              </a:tr>
              <a:tr h="541974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0050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87" marR="33887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0032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87" marR="33887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This address contains the array size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87" marR="33887" marT="0" marB="0"/>
                </a:tc>
                <a:extLst>
                  <a:ext uri="{0D108BD9-81ED-4DB2-BD59-A6C34878D82A}">
                    <a16:rowId xmlns:a16="http://schemas.microsoft.com/office/drawing/2014/main" val="4233514205"/>
                  </a:ext>
                </a:extLst>
              </a:tr>
              <a:tr h="541974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0051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87" marR="33887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0000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87" marR="33887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This address contains the Iteration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87" marR="33887" marT="0" marB="0"/>
                </a:tc>
                <a:extLst>
                  <a:ext uri="{0D108BD9-81ED-4DB2-BD59-A6C34878D82A}">
                    <a16:rowId xmlns:a16="http://schemas.microsoft.com/office/drawing/2014/main" val="109982624"/>
                  </a:ext>
                </a:extLst>
              </a:tr>
              <a:tr h="541974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0052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87" marR="33887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0064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87" marR="33887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This address contains the first address on the array (100)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87" marR="33887" marT="0" marB="0"/>
                </a:tc>
                <a:extLst>
                  <a:ext uri="{0D108BD9-81ED-4DB2-BD59-A6C34878D82A}">
                    <a16:rowId xmlns:a16="http://schemas.microsoft.com/office/drawing/2014/main" val="1137645166"/>
                  </a:ext>
                </a:extLst>
              </a:tr>
              <a:tr h="541974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0053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87" marR="33887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0095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87" marR="33887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This address contains the last address on the array (150)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87" marR="33887" marT="0" marB="0"/>
                </a:tc>
                <a:extLst>
                  <a:ext uri="{0D108BD9-81ED-4DB2-BD59-A6C34878D82A}">
                    <a16:rowId xmlns:a16="http://schemas.microsoft.com/office/drawing/2014/main" val="1219250883"/>
                  </a:ext>
                </a:extLst>
              </a:tr>
              <a:tr h="541974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0054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87" marR="33887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0000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87" marR="33887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This address contains the current address in the array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87" marR="33887" marT="0" marB="0"/>
                </a:tc>
                <a:extLst>
                  <a:ext uri="{0D108BD9-81ED-4DB2-BD59-A6C34878D82A}">
                    <a16:rowId xmlns:a16="http://schemas.microsoft.com/office/drawing/2014/main" val="3709520119"/>
                  </a:ext>
                </a:extLst>
              </a:tr>
              <a:tr h="367145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0055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87" marR="33887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87" marR="33887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894715" algn="l"/>
                        </a:tabLst>
                      </a:pPr>
                      <a:r>
                        <a:rPr lang="en-US" sz="1200">
                          <a:effectLst/>
                        </a:rPr>
                        <a:t>This address contains the next address in the array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87" marR="33887" marT="0" marB="0"/>
                </a:tc>
                <a:extLst>
                  <a:ext uri="{0D108BD9-81ED-4DB2-BD59-A6C34878D82A}">
                    <a16:rowId xmlns:a16="http://schemas.microsoft.com/office/drawing/2014/main" val="2283389682"/>
                  </a:ext>
                </a:extLst>
              </a:tr>
              <a:tr h="268365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0056-0099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87" marR="33887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XXXX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87" marR="33887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No data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87" marR="33887" marT="0" marB="0"/>
                </a:tc>
                <a:extLst>
                  <a:ext uri="{0D108BD9-81ED-4DB2-BD59-A6C34878D82A}">
                    <a16:rowId xmlns:a16="http://schemas.microsoft.com/office/drawing/2014/main" val="944068293"/>
                  </a:ext>
                </a:extLst>
              </a:tr>
              <a:tr h="680018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0100-0149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87" marR="33887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The array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87" marR="33887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These addresses contain the array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87" marR="33887" marT="0" marB="0"/>
                </a:tc>
                <a:extLst>
                  <a:ext uri="{0D108BD9-81ED-4DB2-BD59-A6C34878D82A}">
                    <a16:rowId xmlns:a16="http://schemas.microsoft.com/office/drawing/2014/main" val="2390148854"/>
                  </a:ext>
                </a:extLst>
              </a:tr>
              <a:tr h="313471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0150-FFFE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87" marR="33887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XXXX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87" marR="33887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No data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87" marR="33887" marT="0" marB="0"/>
                </a:tc>
                <a:extLst>
                  <a:ext uri="{0D108BD9-81ED-4DB2-BD59-A6C34878D82A}">
                    <a16:rowId xmlns:a16="http://schemas.microsoft.com/office/drawing/2014/main" val="436613956"/>
                  </a:ext>
                </a:extLst>
              </a:tr>
              <a:tr h="367145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FFFF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87" marR="33887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BEEF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87" marR="33887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This address contains fake data to verify when the address is FFFF (for verification only)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87" marR="33887" marT="0" marB="0"/>
                </a:tc>
                <a:extLst>
                  <a:ext uri="{0D108BD9-81ED-4DB2-BD59-A6C34878D82A}">
                    <a16:rowId xmlns:a16="http://schemas.microsoft.com/office/drawing/2014/main" val="2436192758"/>
                  </a:ext>
                </a:extLst>
              </a:tr>
            </a:tbl>
          </a:graphicData>
        </a:graphic>
      </p:graphicFrame>
      <p:sp>
        <p:nvSpPr>
          <p:cNvPr id="5" name="חץ: שמאלה 4">
            <a:hlinkClick r:id="rId3" action="ppaction://hlinksldjump"/>
            <a:extLst>
              <a:ext uri="{FF2B5EF4-FFF2-40B4-BE49-F238E27FC236}">
                <a16:creationId xmlns:a16="http://schemas.microsoft.com/office/drawing/2014/main" id="{21271E02-B0AF-FA3F-D0B6-366169F23E80}"/>
              </a:ext>
            </a:extLst>
          </p:cNvPr>
          <p:cNvSpPr/>
          <p:nvPr/>
        </p:nvSpPr>
        <p:spPr>
          <a:xfrm>
            <a:off x="269235" y="291745"/>
            <a:ext cx="627530" cy="421341"/>
          </a:xfrm>
          <a:prstGeom prst="lef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929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תמונה שמכילה טקסט, מפה&#10;&#10;התיאור נוצר באופן אוטומטי">
            <a:extLst>
              <a:ext uri="{FF2B5EF4-FFF2-40B4-BE49-F238E27FC236}">
                <a16:creationId xmlns:a16="http://schemas.microsoft.com/office/drawing/2014/main" id="{E60A36E8-2822-4255-A926-D74759CF8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0" y="1295929"/>
            <a:ext cx="5129094" cy="5419420"/>
          </a:xfrm>
          <a:prstGeom prst="rect">
            <a:avLst/>
          </a:prstGeom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A149FBFD-D264-429E-A15A-C3D4AA169C88}"/>
              </a:ext>
            </a:extLst>
          </p:cNvPr>
          <p:cNvSpPr txBox="1"/>
          <p:nvPr/>
        </p:nvSpPr>
        <p:spPr>
          <a:xfrm>
            <a:off x="2754405" y="385482"/>
            <a:ext cx="7442947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u="sng" dirty="0">
                <a:solidFill>
                  <a:srgbClr val="002060"/>
                </a:solidFill>
                <a:latin typeface="+mj-lt"/>
              </a:rPr>
              <a:t>Branch Predictor (Bit Priority):</a:t>
            </a:r>
          </a:p>
          <a:p>
            <a:endParaRPr lang="he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1F2CF372-4CAD-4486-BDE7-6A01AEE0E9AE}"/>
              </a:ext>
            </a:extLst>
          </p:cNvPr>
          <p:cNvSpPr txBox="1"/>
          <p:nvPr/>
        </p:nvSpPr>
        <p:spPr>
          <a:xfrm>
            <a:off x="829235" y="1447800"/>
            <a:ext cx="38862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LUT 1 – scales for each address</a:t>
            </a:r>
          </a:p>
          <a:p>
            <a:r>
              <a:rPr lang="en-US" dirty="0">
                <a:solidFill>
                  <a:schemeClr val="bg1"/>
                </a:solidFill>
              </a:rPr>
              <a:t>LUT 2 – next address base instruction 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" name="חץ: שמאלה 4">
            <a:hlinkClick r:id="rId3" action="ppaction://hlinksldjump"/>
            <a:extLst>
              <a:ext uri="{FF2B5EF4-FFF2-40B4-BE49-F238E27FC236}">
                <a16:creationId xmlns:a16="http://schemas.microsoft.com/office/drawing/2014/main" id="{2AA37187-4418-D8CD-9EB2-3A31BB48631A}"/>
              </a:ext>
            </a:extLst>
          </p:cNvPr>
          <p:cNvSpPr/>
          <p:nvPr/>
        </p:nvSpPr>
        <p:spPr>
          <a:xfrm>
            <a:off x="233376" y="6294008"/>
            <a:ext cx="627530" cy="421341"/>
          </a:xfrm>
          <a:prstGeom prst="lef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8016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A149FBFD-D264-429E-A15A-C3D4AA169C88}"/>
              </a:ext>
            </a:extLst>
          </p:cNvPr>
          <p:cNvSpPr txBox="1"/>
          <p:nvPr/>
        </p:nvSpPr>
        <p:spPr>
          <a:xfrm>
            <a:off x="385253" y="385482"/>
            <a:ext cx="11138876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u="sng" dirty="0">
                <a:solidFill>
                  <a:srgbClr val="002060"/>
                </a:solidFill>
                <a:latin typeface="+mj-lt"/>
              </a:rPr>
              <a:t>Branch Predictor (Perceptron) + Select PC:</a:t>
            </a:r>
          </a:p>
          <a:p>
            <a:endParaRPr lang="he-IL" dirty="0"/>
          </a:p>
        </p:txBody>
      </p:sp>
      <p:pic>
        <p:nvPicPr>
          <p:cNvPr id="5" name="תמונה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D09B0060-E335-4564-B352-7818DD5D7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50" y="1399349"/>
            <a:ext cx="6175803" cy="4573335"/>
          </a:xfrm>
          <a:prstGeom prst="rect">
            <a:avLst/>
          </a:prstGeom>
        </p:spPr>
      </p:pic>
      <p:pic>
        <p:nvPicPr>
          <p:cNvPr id="7" name="תמונה 6" descr="תמונה שמכילה מפה, טקסט&#10;&#10;התיאור נוצר באופן אוטומטי">
            <a:extLst>
              <a:ext uri="{FF2B5EF4-FFF2-40B4-BE49-F238E27FC236}">
                <a16:creationId xmlns:a16="http://schemas.microsoft.com/office/drawing/2014/main" id="{02D9AEAB-FED4-4C3A-9D65-40051E071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631" y="2850777"/>
            <a:ext cx="5459616" cy="2385226"/>
          </a:xfrm>
          <a:prstGeom prst="rect">
            <a:avLst/>
          </a:prstGeom>
        </p:spPr>
      </p:pic>
      <p:sp>
        <p:nvSpPr>
          <p:cNvPr id="6" name="חץ: שמאלה 5">
            <a:hlinkClick r:id="rId4" action="ppaction://hlinksldjump"/>
            <a:extLst>
              <a:ext uri="{FF2B5EF4-FFF2-40B4-BE49-F238E27FC236}">
                <a16:creationId xmlns:a16="http://schemas.microsoft.com/office/drawing/2014/main" id="{A5F672A6-5B75-72A6-443A-D0DC0D15D758}"/>
              </a:ext>
            </a:extLst>
          </p:cNvPr>
          <p:cNvSpPr/>
          <p:nvPr/>
        </p:nvSpPr>
        <p:spPr>
          <a:xfrm>
            <a:off x="233376" y="6294008"/>
            <a:ext cx="627530" cy="421341"/>
          </a:xfrm>
          <a:prstGeom prst="lef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6289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22A06B6B-2952-4B16-93A2-F8B52E8FE30C}"/>
              </a:ext>
            </a:extLst>
          </p:cNvPr>
          <p:cNvSpPr/>
          <p:nvPr/>
        </p:nvSpPr>
        <p:spPr>
          <a:xfrm>
            <a:off x="770965" y="402522"/>
            <a:ext cx="108921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u="sng" dirty="0">
                <a:solidFill>
                  <a:srgbClr val="002060"/>
                </a:solidFill>
                <a:latin typeface="+mj-lt"/>
              </a:rPr>
              <a:t>Flowchart + Instruction set architecture (ISA)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85A6EDA2-40B2-4254-847F-0D1E2ACAA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91" y="1290918"/>
            <a:ext cx="4074229" cy="53115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5" name="תמונה 4" descr="תמונה שמכילה טקסט, צילום מסך&#10;&#10;התיאור נוצר באופן אוטומטי">
            <a:extLst>
              <a:ext uri="{FF2B5EF4-FFF2-40B4-BE49-F238E27FC236}">
                <a16:creationId xmlns:a16="http://schemas.microsoft.com/office/drawing/2014/main" id="{1E7A8382-2360-4686-9387-D40131F96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205" y="2347152"/>
            <a:ext cx="5155377" cy="331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1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91987" y="1080247"/>
            <a:ext cx="1085852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b="1" u="sng" dirty="0">
                <a:solidFill>
                  <a:srgbClr val="000000"/>
                </a:solidFill>
                <a:latin typeface="Cambria" panose="02040503050406030204" pitchFamily="18" charset="0"/>
              </a:rPr>
              <a:t>Scope: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Modern CPU architectures utilize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pipeline processing 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by staging every command to be handled in several steps such that the clock frequency can be boosted up, which will shorten the overall execution times of programs.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A branch predictor is required to maximize the successful prediction rate, thus accelerating the program execution.</a:t>
            </a:r>
          </a:p>
          <a:p>
            <a:endParaRPr lang="en-US" sz="24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r>
              <a:rPr lang="en-US" sz="2800" b="1" u="sng" dirty="0">
                <a:solidFill>
                  <a:srgbClr val="000000"/>
                </a:solidFill>
                <a:latin typeface="Cambria" panose="02040503050406030204" pitchFamily="18" charset="0"/>
              </a:rPr>
              <a:t>Description: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Design and implement a pipelined RISC CPU (MIPS Architecture)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Design 2 versions of a branch prediction unit, one of them using machine learning technique (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perceptron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).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Running 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sorting programs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</a:rPr>
              <a:t>(benchmarks) 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and compare the solutions in terms of performance</a:t>
            </a:r>
            <a:endParaRPr lang="en-US" sz="2400" dirty="0">
              <a:solidFill>
                <a:srgbClr val="002060"/>
              </a:solidFill>
            </a:endParaRP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96053FE-CACB-1638-0512-874B98BDDF64}"/>
              </a:ext>
            </a:extLst>
          </p:cNvPr>
          <p:cNvSpPr txBox="1"/>
          <p:nvPr/>
        </p:nvSpPr>
        <p:spPr>
          <a:xfrm>
            <a:off x="1909482" y="328563"/>
            <a:ext cx="8229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rgbClr val="002060"/>
                </a:solidFill>
              </a:rPr>
              <a:t> </a:t>
            </a:r>
            <a:r>
              <a:rPr lang="en-US" sz="4800" u="sng" dirty="0">
                <a:solidFill>
                  <a:srgbClr val="002060"/>
                </a:solidFill>
                <a:latin typeface="+mj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3256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22A06B6B-2952-4B16-93A2-F8B52E8FE30C}"/>
              </a:ext>
            </a:extLst>
          </p:cNvPr>
          <p:cNvSpPr/>
          <p:nvPr/>
        </p:nvSpPr>
        <p:spPr>
          <a:xfrm>
            <a:off x="770965" y="402522"/>
            <a:ext cx="108921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u="sng" dirty="0">
                <a:solidFill>
                  <a:srgbClr val="002060"/>
                </a:solidFill>
                <a:latin typeface="+mj-lt"/>
              </a:rPr>
              <a:t>The registers</a:t>
            </a:r>
          </a:p>
        </p:txBody>
      </p:sp>
      <p:graphicFrame>
        <p:nvGraphicFramePr>
          <p:cNvPr id="4" name="טבלה 5">
            <a:extLst>
              <a:ext uri="{FF2B5EF4-FFF2-40B4-BE49-F238E27FC236}">
                <a16:creationId xmlns:a16="http://schemas.microsoft.com/office/drawing/2014/main" id="{89B3E69C-5A45-445C-9568-501A0296F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826063"/>
              </p:ext>
            </p:extLst>
          </p:nvPr>
        </p:nvGraphicFramePr>
        <p:xfrm>
          <a:off x="1933388" y="2037477"/>
          <a:ext cx="8128000" cy="33324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139330">
                  <a:extLst>
                    <a:ext uri="{9D8B030D-6E8A-4147-A177-3AD203B41FA5}">
                      <a16:colId xmlns:a16="http://schemas.microsoft.com/office/drawing/2014/main" val="4220984628"/>
                    </a:ext>
                  </a:extLst>
                </a:gridCol>
                <a:gridCol w="1988670">
                  <a:extLst>
                    <a:ext uri="{9D8B030D-6E8A-4147-A177-3AD203B41FA5}">
                      <a16:colId xmlns:a16="http://schemas.microsoft.com/office/drawing/2014/main" val="3431105356"/>
                    </a:ext>
                  </a:extLst>
                </a:gridCol>
              </a:tblGrid>
              <a:tr h="365064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Information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Reg Number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685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The data on the current address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25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The data on the next address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69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End address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013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Size of the Array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20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The Next Address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96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The Current address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086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The Address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457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The current iteration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185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201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A149FBFD-D264-429E-A15A-C3D4AA169C88}"/>
              </a:ext>
            </a:extLst>
          </p:cNvPr>
          <p:cNvSpPr txBox="1"/>
          <p:nvPr/>
        </p:nvSpPr>
        <p:spPr>
          <a:xfrm>
            <a:off x="-35859" y="385482"/>
            <a:ext cx="12451977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u="sng" dirty="0">
                <a:solidFill>
                  <a:srgbClr val="002060"/>
                </a:solidFill>
                <a:latin typeface="+mj-lt"/>
              </a:rPr>
              <a:t>Predication to normal operation – with solution</a:t>
            </a:r>
          </a:p>
          <a:p>
            <a:endParaRPr lang="he-IL" dirty="0"/>
          </a:p>
        </p:txBody>
      </p:sp>
      <p:sp>
        <p:nvSpPr>
          <p:cNvPr id="10" name="חץ: שמאלה 9">
            <a:hlinkClick r:id="rId2" action="ppaction://hlinksldjump"/>
            <a:extLst>
              <a:ext uri="{FF2B5EF4-FFF2-40B4-BE49-F238E27FC236}">
                <a16:creationId xmlns:a16="http://schemas.microsoft.com/office/drawing/2014/main" id="{A883CEA7-5A6A-68F7-150E-40090FB832EF}"/>
              </a:ext>
            </a:extLst>
          </p:cNvPr>
          <p:cNvSpPr/>
          <p:nvPr/>
        </p:nvSpPr>
        <p:spPr>
          <a:xfrm>
            <a:off x="259768" y="6051177"/>
            <a:ext cx="627530" cy="421341"/>
          </a:xfrm>
          <a:prstGeom prst="lef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ABCC7C7C-CDEE-D2CA-4F31-AAB48AFE8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246" y="1550895"/>
            <a:ext cx="9492189" cy="4823267"/>
          </a:xfrm>
          <a:prstGeom prst="rect">
            <a:avLst/>
          </a:prstGeom>
        </p:spPr>
      </p:pic>
      <p:sp>
        <p:nvSpPr>
          <p:cNvPr id="101" name="מלבן: פינות מעוגלות 100">
            <a:extLst>
              <a:ext uri="{FF2B5EF4-FFF2-40B4-BE49-F238E27FC236}">
                <a16:creationId xmlns:a16="http://schemas.microsoft.com/office/drawing/2014/main" id="{97EAB6FA-CC9A-C62C-CDC4-87756B001985}"/>
              </a:ext>
            </a:extLst>
          </p:cNvPr>
          <p:cNvSpPr/>
          <p:nvPr/>
        </p:nvSpPr>
        <p:spPr>
          <a:xfrm>
            <a:off x="9529482" y="1591354"/>
            <a:ext cx="739588" cy="100392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8926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A149FBFD-D264-429E-A15A-C3D4AA169C88}"/>
              </a:ext>
            </a:extLst>
          </p:cNvPr>
          <p:cNvSpPr txBox="1"/>
          <p:nvPr/>
        </p:nvSpPr>
        <p:spPr>
          <a:xfrm>
            <a:off x="-35859" y="385482"/>
            <a:ext cx="12451977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u="sng" dirty="0">
                <a:solidFill>
                  <a:srgbClr val="002060"/>
                </a:solidFill>
                <a:latin typeface="+mj-lt"/>
              </a:rPr>
              <a:t>Negative results to success rate</a:t>
            </a:r>
          </a:p>
          <a:p>
            <a:endParaRPr lang="he-IL" dirty="0"/>
          </a:p>
        </p:txBody>
      </p:sp>
      <p:sp>
        <p:nvSpPr>
          <p:cNvPr id="10" name="חץ: שמאלה 9">
            <a:hlinkClick r:id="rId2" action="ppaction://hlinksldjump"/>
            <a:extLst>
              <a:ext uri="{FF2B5EF4-FFF2-40B4-BE49-F238E27FC236}">
                <a16:creationId xmlns:a16="http://schemas.microsoft.com/office/drawing/2014/main" id="{A883CEA7-5A6A-68F7-150E-40090FB832EF}"/>
              </a:ext>
            </a:extLst>
          </p:cNvPr>
          <p:cNvSpPr/>
          <p:nvPr/>
        </p:nvSpPr>
        <p:spPr>
          <a:xfrm>
            <a:off x="259768" y="6051177"/>
            <a:ext cx="627530" cy="421341"/>
          </a:xfrm>
          <a:prstGeom prst="lef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613C08F6-2663-34D1-D665-58F947B8E2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567"/>
          <a:stretch/>
        </p:blipFill>
        <p:spPr>
          <a:xfrm>
            <a:off x="1208554" y="1564341"/>
            <a:ext cx="8603316" cy="1643332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3C5C082D-44CA-8E69-CE61-90439A7A0BCF}"/>
              </a:ext>
            </a:extLst>
          </p:cNvPr>
          <p:cNvSpPr txBox="1"/>
          <p:nvPr/>
        </p:nvSpPr>
        <p:spPr>
          <a:xfrm>
            <a:off x="1003779" y="3429000"/>
            <a:ext cx="9901786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count1 = branch instructions counter;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count2 = flush counter;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count3 = skip instructions counter;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count4 = flush (skip instruction only) counter;</a:t>
            </a:r>
          </a:p>
          <a:p>
            <a:r>
              <a:rPr lang="en-US" sz="2400" dirty="0">
                <a:solidFill>
                  <a:schemeClr val="bg1"/>
                </a:solidFill>
              </a:rPr>
              <a:t>Success Rate of all Branch Instructions = (count1 - count2) * 100 / count1;</a:t>
            </a:r>
          </a:p>
          <a:p>
            <a:r>
              <a:rPr lang="en-US" sz="2400" dirty="0">
                <a:solidFill>
                  <a:schemeClr val="bg1"/>
                </a:solidFill>
              </a:rPr>
              <a:t>Success Rate of all Skip Instructions = (count3 - count4) * 100 / count3</a:t>
            </a:r>
            <a:endParaRPr lang="he-I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276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A149FBFD-D264-429E-A15A-C3D4AA169C88}"/>
              </a:ext>
            </a:extLst>
          </p:cNvPr>
          <p:cNvSpPr txBox="1"/>
          <p:nvPr/>
        </p:nvSpPr>
        <p:spPr>
          <a:xfrm>
            <a:off x="-35859" y="385482"/>
            <a:ext cx="12451977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u="sng" dirty="0">
                <a:solidFill>
                  <a:srgbClr val="002060"/>
                </a:solidFill>
                <a:latin typeface="+mj-lt"/>
              </a:rPr>
              <a:t>Branch Predictor (Bit Priority) – previous versions</a:t>
            </a:r>
          </a:p>
          <a:p>
            <a:endParaRPr lang="he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1F2CF372-4CAD-4486-BDE7-6A01AEE0E9AE}"/>
              </a:ext>
            </a:extLst>
          </p:cNvPr>
          <p:cNvSpPr txBox="1"/>
          <p:nvPr/>
        </p:nvSpPr>
        <p:spPr>
          <a:xfrm>
            <a:off x="1174376" y="1234356"/>
            <a:ext cx="1018838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LUT 1 – scales for each address			</a:t>
            </a:r>
          </a:p>
          <a:p>
            <a:r>
              <a:rPr lang="en-US" dirty="0">
                <a:solidFill>
                  <a:schemeClr val="bg1"/>
                </a:solidFill>
              </a:rPr>
              <a:t>LUT 2 – next address base instruction 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6DA5E613-CD96-1DB1-E7C8-D3D3BDC7A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60" y="2081956"/>
            <a:ext cx="5160468" cy="4560891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CE2FA118-886B-197E-1818-079DEC708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358" y="2081956"/>
            <a:ext cx="4604874" cy="4594549"/>
          </a:xfrm>
          <a:prstGeom prst="rect">
            <a:avLst/>
          </a:prstGeom>
        </p:spPr>
      </p:pic>
      <p:sp>
        <p:nvSpPr>
          <p:cNvPr id="9" name="חץ: ימינה מקווקו 8">
            <a:extLst>
              <a:ext uri="{FF2B5EF4-FFF2-40B4-BE49-F238E27FC236}">
                <a16:creationId xmlns:a16="http://schemas.microsoft.com/office/drawing/2014/main" id="{7AF5F06B-DFFC-D05B-6533-1B6149937198}"/>
              </a:ext>
            </a:extLst>
          </p:cNvPr>
          <p:cNvSpPr/>
          <p:nvPr/>
        </p:nvSpPr>
        <p:spPr>
          <a:xfrm>
            <a:off x="5636557" y="4162985"/>
            <a:ext cx="1441078" cy="1611407"/>
          </a:xfrm>
          <a:prstGeom prst="striped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חץ: שמאלה 9">
            <a:hlinkClick r:id="rId4" action="ppaction://hlinksldjump"/>
            <a:extLst>
              <a:ext uri="{FF2B5EF4-FFF2-40B4-BE49-F238E27FC236}">
                <a16:creationId xmlns:a16="http://schemas.microsoft.com/office/drawing/2014/main" id="{A883CEA7-5A6A-68F7-150E-40090FB832EF}"/>
              </a:ext>
            </a:extLst>
          </p:cNvPr>
          <p:cNvSpPr/>
          <p:nvPr/>
        </p:nvSpPr>
        <p:spPr>
          <a:xfrm>
            <a:off x="259768" y="6051177"/>
            <a:ext cx="627530" cy="421341"/>
          </a:xfrm>
          <a:prstGeom prst="lef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1873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22A06B6B-2952-4B16-93A2-F8B52E8FE30C}"/>
              </a:ext>
            </a:extLst>
          </p:cNvPr>
          <p:cNvSpPr/>
          <p:nvPr/>
        </p:nvSpPr>
        <p:spPr>
          <a:xfrm>
            <a:off x="770965" y="402522"/>
            <a:ext cx="108921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u="sng" dirty="0">
                <a:solidFill>
                  <a:srgbClr val="002060"/>
                </a:solidFill>
                <a:latin typeface="+mj-lt"/>
              </a:rPr>
              <a:t>Data Ram results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4E0C9EE-1528-47B3-B24F-64B51517D5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64" y="1433682"/>
            <a:ext cx="5528539" cy="2095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CAE9E029-308C-46AD-AA36-8C6D3553B3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398" y="1413128"/>
            <a:ext cx="5339938" cy="2188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DD9B00E5-CCC6-4824-895C-D1E6572091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532" y="4167245"/>
            <a:ext cx="5274310" cy="215011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EFC81FA-B8C5-42B6-8BBE-7523811EA01E}"/>
              </a:ext>
            </a:extLst>
          </p:cNvPr>
          <p:cNvSpPr txBox="1"/>
          <p:nvPr/>
        </p:nvSpPr>
        <p:spPr>
          <a:xfrm>
            <a:off x="1922661" y="3529173"/>
            <a:ext cx="101901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Start</a:t>
            </a:r>
            <a:endParaRPr lang="he-IL" sz="2400" dirty="0">
              <a:solidFill>
                <a:schemeClr val="bg1"/>
              </a:solidFill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D2FCC756-5D9A-429E-B854-54FF6FBC73C0}"/>
              </a:ext>
            </a:extLst>
          </p:cNvPr>
          <p:cNvSpPr txBox="1"/>
          <p:nvPr/>
        </p:nvSpPr>
        <p:spPr>
          <a:xfrm>
            <a:off x="8956363" y="3593512"/>
            <a:ext cx="144717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Middle</a:t>
            </a:r>
            <a:endParaRPr lang="he-IL" sz="2400" dirty="0">
              <a:solidFill>
                <a:schemeClr val="bg1"/>
              </a:solidFill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11A92479-E71D-4F0C-8ECB-1BFD9E91680F}"/>
              </a:ext>
            </a:extLst>
          </p:cNvPr>
          <p:cNvSpPr txBox="1"/>
          <p:nvPr/>
        </p:nvSpPr>
        <p:spPr>
          <a:xfrm>
            <a:off x="5707514" y="3706024"/>
            <a:ext cx="101901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End</a:t>
            </a:r>
            <a:endParaRPr lang="he-IL" sz="2400" dirty="0">
              <a:solidFill>
                <a:schemeClr val="bg1"/>
              </a:solidFill>
            </a:endParaRPr>
          </a:p>
        </p:txBody>
      </p: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9AF3519A-5350-489E-8829-6DEC4B26BAF9}"/>
              </a:ext>
            </a:extLst>
          </p:cNvPr>
          <p:cNvCxnSpPr>
            <a:cxnSpLocks/>
          </p:cNvCxnSpPr>
          <p:nvPr/>
        </p:nvCxnSpPr>
        <p:spPr>
          <a:xfrm>
            <a:off x="5620871" y="4167245"/>
            <a:ext cx="0" cy="218873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E93CD84A-49C9-4620-A1B4-DA661FCE31BB}"/>
              </a:ext>
            </a:extLst>
          </p:cNvPr>
          <p:cNvCxnSpPr>
            <a:cxnSpLocks/>
          </p:cNvCxnSpPr>
          <p:nvPr/>
        </p:nvCxnSpPr>
        <p:spPr>
          <a:xfrm>
            <a:off x="8490945" y="4312397"/>
            <a:ext cx="0" cy="218873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61CE048F-94BB-4440-A590-0F65E15EB879}"/>
              </a:ext>
            </a:extLst>
          </p:cNvPr>
          <p:cNvCxnSpPr>
            <a:cxnSpLocks/>
          </p:cNvCxnSpPr>
          <p:nvPr/>
        </p:nvCxnSpPr>
        <p:spPr>
          <a:xfrm>
            <a:off x="8956363" y="1412831"/>
            <a:ext cx="0" cy="218873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0CFA25FF-5AC5-43CE-A0D4-AB27935F4555}"/>
              </a:ext>
            </a:extLst>
          </p:cNvPr>
          <p:cNvCxnSpPr>
            <a:cxnSpLocks/>
          </p:cNvCxnSpPr>
          <p:nvPr/>
        </p:nvCxnSpPr>
        <p:spPr>
          <a:xfrm>
            <a:off x="11844630" y="1412831"/>
            <a:ext cx="0" cy="218873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1F37032C-25CF-4CCA-B334-3C6FE8B69337}"/>
              </a:ext>
            </a:extLst>
          </p:cNvPr>
          <p:cNvCxnSpPr>
            <a:cxnSpLocks/>
          </p:cNvCxnSpPr>
          <p:nvPr/>
        </p:nvCxnSpPr>
        <p:spPr>
          <a:xfrm>
            <a:off x="2991723" y="1539682"/>
            <a:ext cx="1" cy="204395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4BFDB1C7-4602-4318-B4B5-A3BECA185A27}"/>
              </a:ext>
            </a:extLst>
          </p:cNvPr>
          <p:cNvCxnSpPr>
            <a:cxnSpLocks/>
          </p:cNvCxnSpPr>
          <p:nvPr/>
        </p:nvCxnSpPr>
        <p:spPr>
          <a:xfrm>
            <a:off x="5753816" y="1485220"/>
            <a:ext cx="0" cy="204395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3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22A06B6B-2952-4B16-93A2-F8B52E8FE30C}"/>
              </a:ext>
            </a:extLst>
          </p:cNvPr>
          <p:cNvSpPr/>
          <p:nvPr/>
        </p:nvSpPr>
        <p:spPr>
          <a:xfrm>
            <a:off x="770965" y="402522"/>
            <a:ext cx="108921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u="sng" dirty="0">
                <a:solidFill>
                  <a:srgbClr val="002060"/>
                </a:solidFill>
                <a:latin typeface="+mj-lt"/>
              </a:rPr>
              <a:t>End Simulation</a:t>
            </a: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EF40128A-7906-4886-8C1B-F65CE06EC5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620" y="1681256"/>
            <a:ext cx="8196814" cy="4302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7233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22A06B6B-2952-4B16-93A2-F8B52E8FE30C}"/>
              </a:ext>
            </a:extLst>
          </p:cNvPr>
          <p:cNvSpPr/>
          <p:nvPr/>
        </p:nvSpPr>
        <p:spPr>
          <a:xfrm>
            <a:off x="770965" y="402522"/>
            <a:ext cx="108921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u="sng" dirty="0">
                <a:solidFill>
                  <a:srgbClr val="002060"/>
                </a:solidFill>
                <a:latin typeface="+mj-lt"/>
              </a:rPr>
              <a:t>Conclusion results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58187EF-C9D5-414B-8D45-54E5AFD66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108" y="1693910"/>
            <a:ext cx="6883026" cy="1741489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54FCABC-4826-4054-8AC2-5F2D04A8B596}"/>
              </a:ext>
            </a:extLst>
          </p:cNvPr>
          <p:cNvSpPr txBox="1"/>
          <p:nvPr/>
        </p:nvSpPr>
        <p:spPr>
          <a:xfrm>
            <a:off x="1035155" y="3895790"/>
            <a:ext cx="9901786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count1 = branch instructions counter;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count2 = flush counter;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count3 = skip instructions counter;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count4 = flush (skip instruction only) counter;</a:t>
            </a:r>
          </a:p>
          <a:p>
            <a:r>
              <a:rPr lang="en-US" sz="2400" dirty="0">
                <a:solidFill>
                  <a:schemeClr val="bg1"/>
                </a:solidFill>
              </a:rPr>
              <a:t>Success Rate of all Branch Instructions = (count1 - count2) * 100 / count1;</a:t>
            </a:r>
          </a:p>
          <a:p>
            <a:r>
              <a:rPr lang="en-US" sz="2400" dirty="0">
                <a:solidFill>
                  <a:schemeClr val="bg1"/>
                </a:solidFill>
              </a:rPr>
              <a:t>Success Rate of all Skip Instructions = (count3 - count4) * 100 / count3</a:t>
            </a:r>
            <a:endParaRPr lang="he-I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240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243AD1-948A-4C5D-AB08-328D7110516F}"/>
              </a:ext>
            </a:extLst>
          </p:cNvPr>
          <p:cNvSpPr txBox="1"/>
          <p:nvPr/>
        </p:nvSpPr>
        <p:spPr>
          <a:xfrm>
            <a:off x="2754406" y="385482"/>
            <a:ext cx="6683188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u="sng" dirty="0">
                <a:solidFill>
                  <a:srgbClr val="002060"/>
                </a:solidFill>
                <a:latin typeface="+mj-lt"/>
              </a:rPr>
              <a:t>Single Cycle (Architecture)</a:t>
            </a:r>
          </a:p>
          <a:p>
            <a:endParaRPr lang="he-IL" dirty="0"/>
          </a:p>
        </p:txBody>
      </p:sp>
      <p:pic>
        <p:nvPicPr>
          <p:cNvPr id="4" name="תמונה 3" descr="תמונה שמכילה טקסט, מפה&#10;&#10;התיאור נוצר באופן אוטומטי">
            <a:extLst>
              <a:ext uri="{FF2B5EF4-FFF2-40B4-BE49-F238E27FC236}">
                <a16:creationId xmlns:a16="http://schemas.microsoft.com/office/drawing/2014/main" id="{1D151BCD-0235-4C7D-BABE-5E607B397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617" y="1228486"/>
            <a:ext cx="9210812" cy="5436771"/>
          </a:xfrm>
          <a:prstGeom prst="rect">
            <a:avLst/>
          </a:prstGeom>
        </p:spPr>
      </p:pic>
      <p:pic>
        <p:nvPicPr>
          <p:cNvPr id="5" name="גרפיקה 4" descr="מסמך קו מיתאר">
            <a:extLst>
              <a:ext uri="{FF2B5EF4-FFF2-40B4-BE49-F238E27FC236}">
                <a16:creationId xmlns:a16="http://schemas.microsoft.com/office/drawing/2014/main" id="{12B20E21-007B-43BA-9903-699FF210B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40504" y="5923146"/>
            <a:ext cx="600636" cy="600636"/>
          </a:xfrm>
          <a:prstGeom prst="rect">
            <a:avLst/>
          </a:prstGeom>
        </p:spPr>
      </p:pic>
      <p:pic>
        <p:nvPicPr>
          <p:cNvPr id="6" name="גרפיקה 5" descr="מסמך קו מיתאר">
            <a:extLst>
              <a:ext uri="{FF2B5EF4-FFF2-40B4-BE49-F238E27FC236}">
                <a16:creationId xmlns:a16="http://schemas.microsoft.com/office/drawing/2014/main" id="{41CF2A2A-0CD5-4EF6-B97A-B2B9D3E4B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2536" y="5836030"/>
            <a:ext cx="636488" cy="636488"/>
          </a:xfrm>
          <a:prstGeom prst="rect">
            <a:avLst/>
          </a:prstGeom>
        </p:spPr>
      </p:pic>
      <p:sp>
        <p:nvSpPr>
          <p:cNvPr id="10" name="חץ: מכופף למעלה 9">
            <a:extLst>
              <a:ext uri="{FF2B5EF4-FFF2-40B4-BE49-F238E27FC236}">
                <a16:creationId xmlns:a16="http://schemas.microsoft.com/office/drawing/2014/main" id="{A9BF215B-92E9-4E03-8DF7-96BE79BF42CF}"/>
              </a:ext>
            </a:extLst>
          </p:cNvPr>
          <p:cNvSpPr/>
          <p:nvPr/>
        </p:nvSpPr>
        <p:spPr>
          <a:xfrm flipH="1">
            <a:off x="9309841" y="5705753"/>
            <a:ext cx="1872315" cy="676553"/>
          </a:xfrm>
          <a:prstGeom prst="bent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חץ: מכופף למעלה 10">
            <a:extLst>
              <a:ext uri="{FF2B5EF4-FFF2-40B4-BE49-F238E27FC236}">
                <a16:creationId xmlns:a16="http://schemas.microsoft.com/office/drawing/2014/main" id="{0BF929B2-0456-4BC5-8492-EFED4661D844}"/>
              </a:ext>
            </a:extLst>
          </p:cNvPr>
          <p:cNvSpPr/>
          <p:nvPr/>
        </p:nvSpPr>
        <p:spPr>
          <a:xfrm>
            <a:off x="3285565" y="5759401"/>
            <a:ext cx="636488" cy="551330"/>
          </a:xfrm>
          <a:prstGeom prst="bent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9EBC817F-A70D-457A-83A0-0D0232CE555F}"/>
              </a:ext>
            </a:extLst>
          </p:cNvPr>
          <p:cNvSpPr/>
          <p:nvPr/>
        </p:nvSpPr>
        <p:spPr>
          <a:xfrm>
            <a:off x="793376" y="4486835"/>
            <a:ext cx="676836" cy="309283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7C807A60-3B4E-481A-9710-E5300FECD6E0}"/>
              </a:ext>
            </a:extLst>
          </p:cNvPr>
          <p:cNvSpPr/>
          <p:nvPr/>
        </p:nvSpPr>
        <p:spPr>
          <a:xfrm>
            <a:off x="790585" y="3637589"/>
            <a:ext cx="676836" cy="309283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CC5DA3AA-A30F-42BA-AB70-39806322AABF}"/>
              </a:ext>
            </a:extLst>
          </p:cNvPr>
          <p:cNvSpPr txBox="1"/>
          <p:nvPr/>
        </p:nvSpPr>
        <p:spPr>
          <a:xfrm>
            <a:off x="658906" y="3259293"/>
            <a:ext cx="10190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Clock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8950729E-EEC0-4EE1-86C9-DCA0D073C4E7}"/>
              </a:ext>
            </a:extLst>
          </p:cNvPr>
          <p:cNvSpPr txBox="1"/>
          <p:nvPr/>
        </p:nvSpPr>
        <p:spPr>
          <a:xfrm>
            <a:off x="617253" y="4168588"/>
            <a:ext cx="10190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Reset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1060A191-ECF7-47F7-A104-AEBF1920AD25}"/>
              </a:ext>
            </a:extLst>
          </p:cNvPr>
          <p:cNvSpPr txBox="1"/>
          <p:nvPr/>
        </p:nvSpPr>
        <p:spPr>
          <a:xfrm>
            <a:off x="1594617" y="5837127"/>
            <a:ext cx="121450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Instruction file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730C1DB6-A1DE-4302-A307-6CA0D1515F3F}"/>
              </a:ext>
            </a:extLst>
          </p:cNvPr>
          <p:cNvSpPr txBox="1"/>
          <p:nvPr/>
        </p:nvSpPr>
        <p:spPr>
          <a:xfrm>
            <a:off x="10994784" y="5364082"/>
            <a:ext cx="150159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Unsorted Array 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9" name="חץ: ימינה 18">
            <a:extLst>
              <a:ext uri="{FF2B5EF4-FFF2-40B4-BE49-F238E27FC236}">
                <a16:creationId xmlns:a16="http://schemas.microsoft.com/office/drawing/2014/main" id="{0523681C-D007-4655-843E-BFEB8CC3D7E9}"/>
              </a:ext>
            </a:extLst>
          </p:cNvPr>
          <p:cNvSpPr/>
          <p:nvPr/>
        </p:nvSpPr>
        <p:spPr>
          <a:xfrm>
            <a:off x="9920547" y="4827211"/>
            <a:ext cx="1229412" cy="309283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890C4AB7-4DDF-4465-B641-C14EA88B0A20}"/>
              </a:ext>
            </a:extLst>
          </p:cNvPr>
          <p:cNvSpPr txBox="1"/>
          <p:nvPr/>
        </p:nvSpPr>
        <p:spPr>
          <a:xfrm>
            <a:off x="10929834" y="4030088"/>
            <a:ext cx="108921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Sorted Array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21" name="גרפיקה 20" descr="מסמך קו מיתאר">
            <a:extLst>
              <a:ext uri="{FF2B5EF4-FFF2-40B4-BE49-F238E27FC236}">
                <a16:creationId xmlns:a16="http://schemas.microsoft.com/office/drawing/2014/main" id="{2A5CB43E-C002-41EA-9484-A07D5CB19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28914" y="4658206"/>
            <a:ext cx="600636" cy="60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243AD1-948A-4C5D-AB08-328D7110516F}"/>
              </a:ext>
            </a:extLst>
          </p:cNvPr>
          <p:cNvSpPr txBox="1"/>
          <p:nvPr/>
        </p:nvSpPr>
        <p:spPr>
          <a:xfrm>
            <a:off x="2754406" y="385482"/>
            <a:ext cx="6683188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u="sng" dirty="0">
                <a:solidFill>
                  <a:srgbClr val="002060"/>
                </a:solidFill>
                <a:latin typeface="+mj-lt"/>
              </a:rPr>
              <a:t>Use Case</a:t>
            </a:r>
          </a:p>
          <a:p>
            <a:endParaRPr lang="he-IL" dirty="0"/>
          </a:p>
        </p:txBody>
      </p:sp>
      <p:pic>
        <p:nvPicPr>
          <p:cNvPr id="4" name="תמונה 3" descr="תמונה שמכילה טקסט, מכשיר, מד&#10;&#10;התיאור נוצר באופן אוטומטי">
            <a:extLst>
              <a:ext uri="{FF2B5EF4-FFF2-40B4-BE49-F238E27FC236}">
                <a16:creationId xmlns:a16="http://schemas.microsoft.com/office/drawing/2014/main" id="{B58B14CB-DED1-432E-CFDE-C92102D8D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353" y="1153576"/>
            <a:ext cx="8634582" cy="479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5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243AD1-948A-4C5D-AB08-328D7110516F}"/>
              </a:ext>
            </a:extLst>
          </p:cNvPr>
          <p:cNvSpPr txBox="1"/>
          <p:nvPr/>
        </p:nvSpPr>
        <p:spPr>
          <a:xfrm>
            <a:off x="2754406" y="385482"/>
            <a:ext cx="668318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u="sng" dirty="0">
                <a:solidFill>
                  <a:srgbClr val="002060"/>
                </a:solidFill>
                <a:latin typeface="+mj-lt"/>
              </a:rPr>
              <a:t>Engineering design</a:t>
            </a:r>
            <a:endParaRPr lang="he-IL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83D0ACB0-A24C-1CD3-E208-C29866C9C731}"/>
              </a:ext>
            </a:extLst>
          </p:cNvPr>
          <p:cNvSpPr txBox="1"/>
          <p:nvPr/>
        </p:nvSpPr>
        <p:spPr>
          <a:xfrm>
            <a:off x="3686003" y="3438329"/>
            <a:ext cx="323625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Top (CPU) – Verilog language</a:t>
            </a:r>
            <a:endParaRPr lang="he-IL" sz="2000" dirty="0">
              <a:solidFill>
                <a:schemeClr val="bg1"/>
              </a:solidFill>
            </a:endParaRPr>
          </a:p>
        </p:txBody>
      </p:sp>
      <p:pic>
        <p:nvPicPr>
          <p:cNvPr id="25" name="גרפיקה 24" descr="צג קו מיתאר">
            <a:extLst>
              <a:ext uri="{FF2B5EF4-FFF2-40B4-BE49-F238E27FC236}">
                <a16:creationId xmlns:a16="http://schemas.microsoft.com/office/drawing/2014/main" id="{663280E0-7FF3-04F0-FD01-8B3168F6C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9173" y="3390704"/>
            <a:ext cx="2761141" cy="2668151"/>
          </a:xfrm>
          <a:prstGeom prst="rect">
            <a:avLst/>
          </a:prstGeom>
        </p:spPr>
      </p:pic>
      <p:pic>
        <p:nvPicPr>
          <p:cNvPr id="1026" name="Picture 2" descr="ModelSim icon">
            <a:extLst>
              <a:ext uri="{FF2B5EF4-FFF2-40B4-BE49-F238E27FC236}">
                <a16:creationId xmlns:a16="http://schemas.microsoft.com/office/drawing/2014/main" id="{45AE288E-57B6-10A8-2DEE-1ECAC5163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386" y="2159089"/>
            <a:ext cx="524082" cy="52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utoShape 6">
            <a:extLst>
              <a:ext uri="{FF2B5EF4-FFF2-40B4-BE49-F238E27FC236}">
                <a16:creationId xmlns:a16="http://schemas.microsoft.com/office/drawing/2014/main" id="{35C6E5CF-F757-1987-E88B-E7BAEA6BEF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52660" y="226055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036" name="Picture 12" descr="Which is the best IDE for Verilog? - Quora">
            <a:extLst>
              <a:ext uri="{FF2B5EF4-FFF2-40B4-BE49-F238E27FC236}">
                <a16:creationId xmlns:a16="http://schemas.microsoft.com/office/drawing/2014/main" id="{90F95FC5-135A-134B-F970-8E435B1A6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130" y="4074682"/>
            <a:ext cx="1826932" cy="92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מלבן: פינות מעוגלות 39">
            <a:extLst>
              <a:ext uri="{FF2B5EF4-FFF2-40B4-BE49-F238E27FC236}">
                <a16:creationId xmlns:a16="http://schemas.microsoft.com/office/drawing/2014/main" id="{6EF6AB90-F6DD-E8E6-6D70-3793D2AD0113}"/>
              </a:ext>
            </a:extLst>
          </p:cNvPr>
          <p:cNvSpPr/>
          <p:nvPr/>
        </p:nvSpPr>
        <p:spPr>
          <a:xfrm>
            <a:off x="3447413" y="3327167"/>
            <a:ext cx="5058334" cy="347471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700" dirty="0"/>
          </a:p>
        </p:txBody>
      </p:sp>
      <p:sp>
        <p:nvSpPr>
          <p:cNvPr id="52" name="מלבן: פינות מעוגלות 51">
            <a:extLst>
              <a:ext uri="{FF2B5EF4-FFF2-40B4-BE49-F238E27FC236}">
                <a16:creationId xmlns:a16="http://schemas.microsoft.com/office/drawing/2014/main" id="{CE3DC065-0F88-650C-A41B-101E42236F7D}"/>
              </a:ext>
            </a:extLst>
          </p:cNvPr>
          <p:cNvSpPr/>
          <p:nvPr/>
        </p:nvSpPr>
        <p:spPr>
          <a:xfrm>
            <a:off x="3686003" y="3926489"/>
            <a:ext cx="1393503" cy="43703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Ram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5" name="מלבן: פינות מעוגלות 54">
            <a:extLst>
              <a:ext uri="{FF2B5EF4-FFF2-40B4-BE49-F238E27FC236}">
                <a16:creationId xmlns:a16="http://schemas.microsoft.com/office/drawing/2014/main" id="{D356263A-1940-0D30-153D-73807CA89025}"/>
              </a:ext>
            </a:extLst>
          </p:cNvPr>
          <p:cNvSpPr/>
          <p:nvPr/>
        </p:nvSpPr>
        <p:spPr>
          <a:xfrm>
            <a:off x="5210523" y="3926489"/>
            <a:ext cx="1393503" cy="43703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580" dirty="0">
                <a:solidFill>
                  <a:schemeClr val="bg1"/>
                </a:solidFill>
              </a:rPr>
              <a:t>Instruction Ram</a:t>
            </a:r>
            <a:endParaRPr lang="he-IL" sz="1580" dirty="0">
              <a:solidFill>
                <a:schemeClr val="bg1"/>
              </a:solidFill>
            </a:endParaRPr>
          </a:p>
        </p:txBody>
      </p:sp>
      <p:sp>
        <p:nvSpPr>
          <p:cNvPr id="56" name="מלבן: פינות מעוגלות 55">
            <a:extLst>
              <a:ext uri="{FF2B5EF4-FFF2-40B4-BE49-F238E27FC236}">
                <a16:creationId xmlns:a16="http://schemas.microsoft.com/office/drawing/2014/main" id="{F6225AC6-DE70-CB88-ABB9-60EB7FD56297}"/>
              </a:ext>
            </a:extLst>
          </p:cNvPr>
          <p:cNvSpPr/>
          <p:nvPr/>
        </p:nvSpPr>
        <p:spPr>
          <a:xfrm>
            <a:off x="6729242" y="3926489"/>
            <a:ext cx="1393503" cy="43703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Program Counter</a:t>
            </a:r>
            <a:endParaRPr lang="he-IL" sz="1200" dirty="0">
              <a:solidFill>
                <a:schemeClr val="bg1"/>
              </a:solidFill>
            </a:endParaRPr>
          </a:p>
        </p:txBody>
      </p:sp>
      <p:sp>
        <p:nvSpPr>
          <p:cNvPr id="57" name="מלבן: פינות מעוגלות 56">
            <a:extLst>
              <a:ext uri="{FF2B5EF4-FFF2-40B4-BE49-F238E27FC236}">
                <a16:creationId xmlns:a16="http://schemas.microsoft.com/office/drawing/2014/main" id="{26A3DF89-F578-F2B9-26D6-F4C86A583B03}"/>
              </a:ext>
            </a:extLst>
          </p:cNvPr>
          <p:cNvSpPr/>
          <p:nvPr/>
        </p:nvSpPr>
        <p:spPr>
          <a:xfrm>
            <a:off x="3645691" y="5685629"/>
            <a:ext cx="4538316" cy="92458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8" name="מלבן: פינות מעוגלות 57">
            <a:extLst>
              <a:ext uri="{FF2B5EF4-FFF2-40B4-BE49-F238E27FC236}">
                <a16:creationId xmlns:a16="http://schemas.microsoft.com/office/drawing/2014/main" id="{643EBD5F-2094-E477-BB5E-55C8187A665D}"/>
              </a:ext>
            </a:extLst>
          </p:cNvPr>
          <p:cNvSpPr/>
          <p:nvPr/>
        </p:nvSpPr>
        <p:spPr>
          <a:xfrm>
            <a:off x="3686003" y="4467447"/>
            <a:ext cx="1393503" cy="43703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ALU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9" name="מלבן: פינות מעוגלות 58">
            <a:extLst>
              <a:ext uri="{FF2B5EF4-FFF2-40B4-BE49-F238E27FC236}">
                <a16:creationId xmlns:a16="http://schemas.microsoft.com/office/drawing/2014/main" id="{7450866E-4FCB-0FD4-476E-A684AF49E0C8}"/>
              </a:ext>
            </a:extLst>
          </p:cNvPr>
          <p:cNvSpPr/>
          <p:nvPr/>
        </p:nvSpPr>
        <p:spPr>
          <a:xfrm>
            <a:off x="6714005" y="4446341"/>
            <a:ext cx="1393503" cy="43703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Control Unit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60" name="מלבן: פינות מעוגלות 59">
            <a:extLst>
              <a:ext uri="{FF2B5EF4-FFF2-40B4-BE49-F238E27FC236}">
                <a16:creationId xmlns:a16="http://schemas.microsoft.com/office/drawing/2014/main" id="{677685BE-EB5D-8D0F-962C-E85220771E04}"/>
              </a:ext>
            </a:extLst>
          </p:cNvPr>
          <p:cNvSpPr/>
          <p:nvPr/>
        </p:nvSpPr>
        <p:spPr>
          <a:xfrm>
            <a:off x="5218098" y="4467447"/>
            <a:ext cx="1393503" cy="43703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Flush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61" name="מלבן: פינות מעוגלות 60">
            <a:extLst>
              <a:ext uri="{FF2B5EF4-FFF2-40B4-BE49-F238E27FC236}">
                <a16:creationId xmlns:a16="http://schemas.microsoft.com/office/drawing/2014/main" id="{1C0409C0-8BBC-753D-4310-8988D9A2B919}"/>
              </a:ext>
            </a:extLst>
          </p:cNvPr>
          <p:cNvSpPr/>
          <p:nvPr/>
        </p:nvSpPr>
        <p:spPr>
          <a:xfrm>
            <a:off x="3686003" y="5002597"/>
            <a:ext cx="1393503" cy="43703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Register File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68" name="מלבן: פינות מעוגלות 67">
            <a:extLst>
              <a:ext uri="{FF2B5EF4-FFF2-40B4-BE49-F238E27FC236}">
                <a16:creationId xmlns:a16="http://schemas.microsoft.com/office/drawing/2014/main" id="{678363C3-3FFA-BE2A-5358-800C078A1A56}"/>
              </a:ext>
            </a:extLst>
          </p:cNvPr>
          <p:cNvSpPr/>
          <p:nvPr/>
        </p:nvSpPr>
        <p:spPr>
          <a:xfrm>
            <a:off x="9529173" y="2018379"/>
            <a:ext cx="2600073" cy="80550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000" dirty="0" err="1">
                <a:solidFill>
                  <a:schemeClr val="bg1"/>
                </a:solidFill>
              </a:rPr>
              <a:t>Modelsim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</a:rPr>
              <a:t>(Simulator) </a:t>
            </a:r>
            <a:endParaRPr lang="he-IL" sz="2000" dirty="0">
              <a:solidFill>
                <a:schemeClr val="bg1"/>
              </a:solidFill>
            </a:endParaRPr>
          </a:p>
        </p:txBody>
      </p:sp>
      <p:sp>
        <p:nvSpPr>
          <p:cNvPr id="73" name="מלבן: פינות מעוגלות 72">
            <a:extLst>
              <a:ext uri="{FF2B5EF4-FFF2-40B4-BE49-F238E27FC236}">
                <a16:creationId xmlns:a16="http://schemas.microsoft.com/office/drawing/2014/main" id="{E4D01B9F-E243-89B1-7CDC-C7B48F3AF47F}"/>
              </a:ext>
            </a:extLst>
          </p:cNvPr>
          <p:cNvSpPr/>
          <p:nvPr/>
        </p:nvSpPr>
        <p:spPr>
          <a:xfrm>
            <a:off x="9914972" y="149059"/>
            <a:ext cx="1824251" cy="92791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>
                <a:solidFill>
                  <a:schemeClr val="bg1"/>
                </a:solidFill>
              </a:rPr>
              <a:t>Output Program Assembly language 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6" name="תיבת טקסט 75">
            <a:extLst>
              <a:ext uri="{FF2B5EF4-FFF2-40B4-BE49-F238E27FC236}">
                <a16:creationId xmlns:a16="http://schemas.microsoft.com/office/drawing/2014/main" id="{357EBE6F-CA2F-BD5B-9936-9CB367543673}"/>
              </a:ext>
            </a:extLst>
          </p:cNvPr>
          <p:cNvSpPr txBox="1"/>
          <p:nvPr/>
        </p:nvSpPr>
        <p:spPr>
          <a:xfrm>
            <a:off x="3718681" y="5639858"/>
            <a:ext cx="323625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Branch Predictor</a:t>
            </a:r>
            <a:endParaRPr lang="he-IL" sz="2000" dirty="0">
              <a:solidFill>
                <a:srgbClr val="FF0000"/>
              </a:solidFill>
            </a:endParaRPr>
          </a:p>
        </p:txBody>
      </p:sp>
      <p:sp>
        <p:nvSpPr>
          <p:cNvPr id="77" name="מלבן: פינות מעוגלות 76">
            <a:extLst>
              <a:ext uri="{FF2B5EF4-FFF2-40B4-BE49-F238E27FC236}">
                <a16:creationId xmlns:a16="http://schemas.microsoft.com/office/drawing/2014/main" id="{B0AEE036-DB38-7DE2-6770-4F29DC89C462}"/>
              </a:ext>
            </a:extLst>
          </p:cNvPr>
          <p:cNvSpPr/>
          <p:nvPr/>
        </p:nvSpPr>
        <p:spPr>
          <a:xfrm>
            <a:off x="3788506" y="6041661"/>
            <a:ext cx="1393503" cy="43703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Select PC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0" name="מלבן: פינות מעוגלות 79">
            <a:extLst>
              <a:ext uri="{FF2B5EF4-FFF2-40B4-BE49-F238E27FC236}">
                <a16:creationId xmlns:a16="http://schemas.microsoft.com/office/drawing/2014/main" id="{D2BF79BF-203D-A62D-C67D-B60EA4F7EA30}"/>
              </a:ext>
            </a:extLst>
          </p:cNvPr>
          <p:cNvSpPr/>
          <p:nvPr/>
        </p:nvSpPr>
        <p:spPr>
          <a:xfrm>
            <a:off x="5243741" y="6052739"/>
            <a:ext cx="1393503" cy="43703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Learning Unit</a:t>
            </a:r>
            <a:endParaRPr lang="he-IL" sz="1600" dirty="0">
              <a:solidFill>
                <a:srgbClr val="FF0000"/>
              </a:solidFill>
            </a:endParaRPr>
          </a:p>
        </p:txBody>
      </p:sp>
      <p:sp>
        <p:nvSpPr>
          <p:cNvPr id="82" name="מלבן: פינות מעוגלות 81">
            <a:extLst>
              <a:ext uri="{FF2B5EF4-FFF2-40B4-BE49-F238E27FC236}">
                <a16:creationId xmlns:a16="http://schemas.microsoft.com/office/drawing/2014/main" id="{9F544962-D367-1AD6-29C2-2717D35AEB7E}"/>
              </a:ext>
            </a:extLst>
          </p:cNvPr>
          <p:cNvSpPr/>
          <p:nvPr/>
        </p:nvSpPr>
        <p:spPr>
          <a:xfrm>
            <a:off x="6724833" y="6052739"/>
            <a:ext cx="1393503" cy="43703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Prediction Unit</a:t>
            </a:r>
            <a:endParaRPr lang="he-IL" sz="1600" dirty="0">
              <a:solidFill>
                <a:srgbClr val="FF0000"/>
              </a:solidFill>
            </a:endParaRPr>
          </a:p>
        </p:txBody>
      </p:sp>
      <p:sp>
        <p:nvSpPr>
          <p:cNvPr id="83" name="מלבן: פינות מעוגלות 82">
            <a:extLst>
              <a:ext uri="{FF2B5EF4-FFF2-40B4-BE49-F238E27FC236}">
                <a16:creationId xmlns:a16="http://schemas.microsoft.com/office/drawing/2014/main" id="{95606527-6485-9548-789B-176F3B3E0712}"/>
              </a:ext>
            </a:extLst>
          </p:cNvPr>
          <p:cNvSpPr/>
          <p:nvPr/>
        </p:nvSpPr>
        <p:spPr>
          <a:xfrm>
            <a:off x="5204420" y="4976738"/>
            <a:ext cx="1393503" cy="43703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IF/ID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4" name="מלבן: פינות מעוגלות 83">
            <a:extLst>
              <a:ext uri="{FF2B5EF4-FFF2-40B4-BE49-F238E27FC236}">
                <a16:creationId xmlns:a16="http://schemas.microsoft.com/office/drawing/2014/main" id="{3B8E3537-B955-6AB8-EECC-B9FD1023CBC9}"/>
              </a:ext>
            </a:extLst>
          </p:cNvPr>
          <p:cNvSpPr/>
          <p:nvPr/>
        </p:nvSpPr>
        <p:spPr>
          <a:xfrm>
            <a:off x="6724299" y="5002597"/>
            <a:ext cx="1393503" cy="43703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ID/EX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6" name="מלבן: פינות מעוגלות 85">
            <a:extLst>
              <a:ext uri="{FF2B5EF4-FFF2-40B4-BE49-F238E27FC236}">
                <a16:creationId xmlns:a16="http://schemas.microsoft.com/office/drawing/2014/main" id="{6874D87A-E49A-1D0C-F4CE-9D8150913A96}"/>
              </a:ext>
            </a:extLst>
          </p:cNvPr>
          <p:cNvSpPr/>
          <p:nvPr/>
        </p:nvSpPr>
        <p:spPr>
          <a:xfrm>
            <a:off x="231042" y="4024666"/>
            <a:ext cx="1595983" cy="106523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>
                <a:solidFill>
                  <a:schemeClr val="bg1"/>
                </a:solidFill>
              </a:rPr>
              <a:t>Input Program Assembly language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8" name="מלבן: פינות מעוגלות 87">
            <a:extLst>
              <a:ext uri="{FF2B5EF4-FFF2-40B4-BE49-F238E27FC236}">
                <a16:creationId xmlns:a16="http://schemas.microsoft.com/office/drawing/2014/main" id="{EFCA178C-B1CB-D094-286F-4FE652E2C548}"/>
              </a:ext>
            </a:extLst>
          </p:cNvPr>
          <p:cNvSpPr/>
          <p:nvPr/>
        </p:nvSpPr>
        <p:spPr>
          <a:xfrm>
            <a:off x="1937667" y="4032068"/>
            <a:ext cx="1325751" cy="107824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>
                <a:solidFill>
                  <a:schemeClr val="bg1"/>
                </a:solidFill>
              </a:rPr>
              <a:t>Instructions Assembly language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52" name="חץ: ימינה 1051">
            <a:extLst>
              <a:ext uri="{FF2B5EF4-FFF2-40B4-BE49-F238E27FC236}">
                <a16:creationId xmlns:a16="http://schemas.microsoft.com/office/drawing/2014/main" id="{D2944A8F-9111-DA12-EAAA-8E3DAD870BCC}"/>
              </a:ext>
            </a:extLst>
          </p:cNvPr>
          <p:cNvSpPr/>
          <p:nvPr/>
        </p:nvSpPr>
        <p:spPr>
          <a:xfrm>
            <a:off x="8517081" y="2087247"/>
            <a:ext cx="1012093" cy="533082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חץ: למעלה 1">
            <a:extLst>
              <a:ext uri="{FF2B5EF4-FFF2-40B4-BE49-F238E27FC236}">
                <a16:creationId xmlns:a16="http://schemas.microsoft.com/office/drawing/2014/main" id="{217C4D5E-D239-1E0E-E078-646248E2D1A1}"/>
              </a:ext>
            </a:extLst>
          </p:cNvPr>
          <p:cNvSpPr/>
          <p:nvPr/>
        </p:nvSpPr>
        <p:spPr>
          <a:xfrm>
            <a:off x="860127" y="2683171"/>
            <a:ext cx="399414" cy="134149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חץ: למעלה 34">
            <a:extLst>
              <a:ext uri="{FF2B5EF4-FFF2-40B4-BE49-F238E27FC236}">
                <a16:creationId xmlns:a16="http://schemas.microsoft.com/office/drawing/2014/main" id="{19775079-A5BB-F0AD-FE11-9398F6495182}"/>
              </a:ext>
            </a:extLst>
          </p:cNvPr>
          <p:cNvSpPr/>
          <p:nvPr/>
        </p:nvSpPr>
        <p:spPr>
          <a:xfrm>
            <a:off x="2354991" y="2683171"/>
            <a:ext cx="399414" cy="134889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חץ: למעלה 35">
            <a:extLst>
              <a:ext uri="{FF2B5EF4-FFF2-40B4-BE49-F238E27FC236}">
                <a16:creationId xmlns:a16="http://schemas.microsoft.com/office/drawing/2014/main" id="{7143B728-E945-1556-124B-3C01FF067254}"/>
              </a:ext>
            </a:extLst>
          </p:cNvPr>
          <p:cNvSpPr/>
          <p:nvPr/>
        </p:nvSpPr>
        <p:spPr>
          <a:xfrm>
            <a:off x="5599026" y="2675630"/>
            <a:ext cx="399414" cy="65153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חץ: למטה 3">
            <a:extLst>
              <a:ext uri="{FF2B5EF4-FFF2-40B4-BE49-F238E27FC236}">
                <a16:creationId xmlns:a16="http://schemas.microsoft.com/office/drawing/2014/main" id="{8C3A0B99-0DD3-40F0-23C7-E22588DE7BCB}"/>
              </a:ext>
            </a:extLst>
          </p:cNvPr>
          <p:cNvSpPr/>
          <p:nvPr/>
        </p:nvSpPr>
        <p:spPr>
          <a:xfrm>
            <a:off x="10548019" y="2834442"/>
            <a:ext cx="562379" cy="92791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תיבת טקסט 38">
            <a:extLst>
              <a:ext uri="{FF2B5EF4-FFF2-40B4-BE49-F238E27FC236}">
                <a16:creationId xmlns:a16="http://schemas.microsoft.com/office/drawing/2014/main" id="{C450D655-72DD-2338-DCCE-C298E09926C9}"/>
              </a:ext>
            </a:extLst>
          </p:cNvPr>
          <p:cNvSpPr txBox="1"/>
          <p:nvPr/>
        </p:nvSpPr>
        <p:spPr>
          <a:xfrm>
            <a:off x="8644479" y="4237672"/>
            <a:ext cx="12276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Simulation results (Monitor)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3" name="חץ: למטה 42">
            <a:extLst>
              <a:ext uri="{FF2B5EF4-FFF2-40B4-BE49-F238E27FC236}">
                <a16:creationId xmlns:a16="http://schemas.microsoft.com/office/drawing/2014/main" id="{5F1767EB-3F73-4CDE-2B62-602AD7D919DD}"/>
              </a:ext>
            </a:extLst>
          </p:cNvPr>
          <p:cNvSpPr/>
          <p:nvPr/>
        </p:nvSpPr>
        <p:spPr>
          <a:xfrm rot="10800000">
            <a:off x="10548019" y="1076972"/>
            <a:ext cx="562379" cy="92791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מלבן: פינות מעוגלות 43">
            <a:extLst>
              <a:ext uri="{FF2B5EF4-FFF2-40B4-BE49-F238E27FC236}">
                <a16:creationId xmlns:a16="http://schemas.microsoft.com/office/drawing/2014/main" id="{46276ECC-5791-944E-E5CD-01C768F90E4F}"/>
              </a:ext>
            </a:extLst>
          </p:cNvPr>
          <p:cNvSpPr/>
          <p:nvPr/>
        </p:nvSpPr>
        <p:spPr>
          <a:xfrm>
            <a:off x="605207" y="1904664"/>
            <a:ext cx="7900540" cy="77681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sv-SE" sz="2800" dirty="0">
                <a:solidFill>
                  <a:schemeClr val="bg1"/>
                </a:solidFill>
              </a:rPr>
              <a:t>Test Bench (Verilog + System Verilog)</a:t>
            </a:r>
          </a:p>
        </p:txBody>
      </p:sp>
    </p:spTree>
    <p:extLst>
      <p:ext uri="{BB962C8B-B14F-4D97-AF65-F5344CB8AC3E}">
        <p14:creationId xmlns:p14="http://schemas.microsoft.com/office/powerpoint/2010/main" val="84767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243AD1-948A-4C5D-AB08-328D7110516F}"/>
              </a:ext>
            </a:extLst>
          </p:cNvPr>
          <p:cNvSpPr txBox="1"/>
          <p:nvPr/>
        </p:nvSpPr>
        <p:spPr>
          <a:xfrm>
            <a:off x="887506" y="385482"/>
            <a:ext cx="10797988" cy="18466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u="sng" dirty="0">
                <a:solidFill>
                  <a:srgbClr val="002060"/>
                </a:solidFill>
                <a:latin typeface="+mj-lt"/>
              </a:rPr>
              <a:t>Pipeline + Branch Predictor (Architecture)</a:t>
            </a:r>
          </a:p>
          <a:p>
            <a:pPr algn="ctr"/>
            <a:endParaRPr lang="en-US" sz="4800" u="sng" dirty="0">
              <a:solidFill>
                <a:srgbClr val="002060"/>
              </a:solidFill>
              <a:latin typeface="+mj-lt"/>
            </a:endParaRPr>
          </a:p>
          <a:p>
            <a:endParaRPr lang="he-IL" dirty="0"/>
          </a:p>
        </p:txBody>
      </p:sp>
      <p:pic>
        <p:nvPicPr>
          <p:cNvPr id="4" name="תמונה 3" descr="תמונה שמכילה טקסט, מפה&#10;&#10;התיאור נוצר באופן אוטומטי">
            <a:extLst>
              <a:ext uri="{FF2B5EF4-FFF2-40B4-BE49-F238E27FC236}">
                <a16:creationId xmlns:a16="http://schemas.microsoft.com/office/drawing/2014/main" id="{8D6F0749-40CD-4CD8-A80E-2C22DA1A5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13" y="1249929"/>
            <a:ext cx="9866478" cy="5608071"/>
          </a:xfrm>
          <a:prstGeom prst="rect">
            <a:avLst/>
          </a:prstGeom>
        </p:spPr>
      </p:pic>
      <p:pic>
        <p:nvPicPr>
          <p:cNvPr id="5" name="גרפיקה 4" descr="מסמך קו מיתאר">
            <a:extLst>
              <a:ext uri="{FF2B5EF4-FFF2-40B4-BE49-F238E27FC236}">
                <a16:creationId xmlns:a16="http://schemas.microsoft.com/office/drawing/2014/main" id="{AB89BA1D-B2B2-A8C3-FD22-EF2BE9D1A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14449" y="4886903"/>
            <a:ext cx="600636" cy="600636"/>
          </a:xfrm>
          <a:prstGeom prst="rect">
            <a:avLst/>
          </a:prstGeom>
        </p:spPr>
      </p:pic>
      <p:pic>
        <p:nvPicPr>
          <p:cNvPr id="6" name="גרפיקה 5" descr="מסמך קו מיתאר">
            <a:extLst>
              <a:ext uri="{FF2B5EF4-FFF2-40B4-BE49-F238E27FC236}">
                <a16:creationId xmlns:a16="http://schemas.microsoft.com/office/drawing/2014/main" id="{7E51DC7D-8B5F-B47C-CB87-67AE8574C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770" y="4934795"/>
            <a:ext cx="636488" cy="636488"/>
          </a:xfrm>
          <a:prstGeom prst="rect">
            <a:avLst/>
          </a:prstGeom>
        </p:spPr>
      </p:pic>
      <p:sp>
        <p:nvSpPr>
          <p:cNvPr id="7" name="חץ: מכופף למעלה 6">
            <a:extLst>
              <a:ext uri="{FF2B5EF4-FFF2-40B4-BE49-F238E27FC236}">
                <a16:creationId xmlns:a16="http://schemas.microsoft.com/office/drawing/2014/main" id="{6E26B523-4A24-BFB8-94D0-84C7BEE8E559}"/>
              </a:ext>
            </a:extLst>
          </p:cNvPr>
          <p:cNvSpPr/>
          <p:nvPr/>
        </p:nvSpPr>
        <p:spPr>
          <a:xfrm flipH="1">
            <a:off x="9585592" y="4722141"/>
            <a:ext cx="1928857" cy="623337"/>
          </a:xfrm>
          <a:prstGeom prst="bent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חץ: מכופף למעלה 7">
            <a:extLst>
              <a:ext uri="{FF2B5EF4-FFF2-40B4-BE49-F238E27FC236}">
                <a16:creationId xmlns:a16="http://schemas.microsoft.com/office/drawing/2014/main" id="{FA86A2D1-846F-D8EF-49C7-C29D2AE1D8DD}"/>
              </a:ext>
            </a:extLst>
          </p:cNvPr>
          <p:cNvSpPr/>
          <p:nvPr/>
        </p:nvSpPr>
        <p:spPr>
          <a:xfrm>
            <a:off x="1091496" y="4722141"/>
            <a:ext cx="2263530" cy="623337"/>
          </a:xfrm>
          <a:prstGeom prst="bent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חץ: ימינה 8">
            <a:extLst>
              <a:ext uri="{FF2B5EF4-FFF2-40B4-BE49-F238E27FC236}">
                <a16:creationId xmlns:a16="http://schemas.microsoft.com/office/drawing/2014/main" id="{9D7025C0-E97F-BEEC-2EB1-B0EC9B07C31C}"/>
              </a:ext>
            </a:extLst>
          </p:cNvPr>
          <p:cNvSpPr/>
          <p:nvPr/>
        </p:nvSpPr>
        <p:spPr>
          <a:xfrm>
            <a:off x="398933" y="4486835"/>
            <a:ext cx="676836" cy="309283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F9D7E14A-ED71-21CC-D987-7EB20002D1CE}"/>
              </a:ext>
            </a:extLst>
          </p:cNvPr>
          <p:cNvSpPr/>
          <p:nvPr/>
        </p:nvSpPr>
        <p:spPr>
          <a:xfrm>
            <a:off x="396142" y="3637589"/>
            <a:ext cx="676836" cy="309283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70E3A8C8-0F40-4645-4508-DAD2274B7791}"/>
              </a:ext>
            </a:extLst>
          </p:cNvPr>
          <p:cNvSpPr txBox="1"/>
          <p:nvPr/>
        </p:nvSpPr>
        <p:spPr>
          <a:xfrm>
            <a:off x="264463" y="3259293"/>
            <a:ext cx="10190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Clock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11929B21-0DC8-97C0-D390-D461D19593AA}"/>
              </a:ext>
            </a:extLst>
          </p:cNvPr>
          <p:cNvSpPr txBox="1"/>
          <p:nvPr/>
        </p:nvSpPr>
        <p:spPr>
          <a:xfrm>
            <a:off x="222810" y="4168588"/>
            <a:ext cx="10190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Reset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E83798F9-37A6-6646-5B26-D5534D80BD27}"/>
              </a:ext>
            </a:extLst>
          </p:cNvPr>
          <p:cNvSpPr txBox="1"/>
          <p:nvPr/>
        </p:nvSpPr>
        <p:spPr>
          <a:xfrm>
            <a:off x="-30744" y="5501803"/>
            <a:ext cx="17539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Instruction file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C53D29EE-1631-0BBF-D3A9-BD2621E010CE}"/>
              </a:ext>
            </a:extLst>
          </p:cNvPr>
          <p:cNvSpPr txBox="1"/>
          <p:nvPr/>
        </p:nvSpPr>
        <p:spPr>
          <a:xfrm>
            <a:off x="11172948" y="5463210"/>
            <a:ext cx="102801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Unsorted Array 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5" name="חץ: ימינה 14">
            <a:extLst>
              <a:ext uri="{FF2B5EF4-FFF2-40B4-BE49-F238E27FC236}">
                <a16:creationId xmlns:a16="http://schemas.microsoft.com/office/drawing/2014/main" id="{054D5E16-3113-3B11-7D85-726D5F3C451E}"/>
              </a:ext>
            </a:extLst>
          </p:cNvPr>
          <p:cNvSpPr/>
          <p:nvPr/>
        </p:nvSpPr>
        <p:spPr>
          <a:xfrm>
            <a:off x="10210796" y="4096150"/>
            <a:ext cx="1229412" cy="309283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0292FEEC-4389-3157-1EEF-56CE69FB3581}"/>
              </a:ext>
            </a:extLst>
          </p:cNvPr>
          <p:cNvSpPr txBox="1"/>
          <p:nvPr/>
        </p:nvSpPr>
        <p:spPr>
          <a:xfrm>
            <a:off x="11382928" y="3259293"/>
            <a:ext cx="108921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Sorted Array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17" name="גרפיקה 16" descr="מסמך קו מיתאר">
            <a:extLst>
              <a:ext uri="{FF2B5EF4-FFF2-40B4-BE49-F238E27FC236}">
                <a16:creationId xmlns:a16="http://schemas.microsoft.com/office/drawing/2014/main" id="{A006C2DA-5031-0431-97F3-B6EA3DF33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58610" y="3804797"/>
            <a:ext cx="600636" cy="60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7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0387DC5C-D43E-8308-012F-A35C61ABEC63}"/>
              </a:ext>
            </a:extLst>
          </p:cNvPr>
          <p:cNvSpPr txBox="1"/>
          <p:nvPr/>
        </p:nvSpPr>
        <p:spPr>
          <a:xfrm>
            <a:off x="887506" y="385482"/>
            <a:ext cx="10797988" cy="18466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u="sng" dirty="0">
                <a:solidFill>
                  <a:srgbClr val="002060"/>
                </a:solidFill>
                <a:latin typeface="+mj-lt"/>
              </a:rPr>
              <a:t>Branch Predictor – Simple (Architecture)</a:t>
            </a:r>
          </a:p>
          <a:p>
            <a:pPr algn="ctr"/>
            <a:endParaRPr lang="en-US" sz="4800" u="sng" dirty="0">
              <a:solidFill>
                <a:srgbClr val="002060"/>
              </a:solidFill>
              <a:latin typeface="+mj-lt"/>
            </a:endParaRPr>
          </a:p>
          <a:p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67E13E9F-4A9C-2F52-A7A7-C7B811532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094" y="1225953"/>
            <a:ext cx="5331808" cy="109884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50A52E60-B422-DCE4-8BDB-9EC8B2005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98" y="1225953"/>
            <a:ext cx="5382762" cy="5040376"/>
          </a:xfrm>
          <a:prstGeom prst="rect">
            <a:avLst/>
          </a:prstGeom>
        </p:spPr>
      </p:pic>
      <p:pic>
        <p:nvPicPr>
          <p:cNvPr id="23" name="תמונה 22">
            <a:extLst>
              <a:ext uri="{FF2B5EF4-FFF2-40B4-BE49-F238E27FC236}">
                <a16:creationId xmlns:a16="http://schemas.microsoft.com/office/drawing/2014/main" id="{2F0E3112-F5A6-672C-C639-3AB7CE63D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194" y="4264958"/>
            <a:ext cx="4191000" cy="1790700"/>
          </a:xfrm>
          <a:prstGeom prst="rect">
            <a:avLst/>
          </a:prstGeom>
        </p:spPr>
      </p:pic>
      <p:pic>
        <p:nvPicPr>
          <p:cNvPr id="24" name="תמונה 23">
            <a:extLst>
              <a:ext uri="{FF2B5EF4-FFF2-40B4-BE49-F238E27FC236}">
                <a16:creationId xmlns:a16="http://schemas.microsoft.com/office/drawing/2014/main" id="{FA4D8B61-DED4-7F8B-63FB-FC600D75C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9194" y="2843309"/>
            <a:ext cx="4191000" cy="106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35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AB75B845-8CBC-7B4C-E3BD-136C2F944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06" y="1308811"/>
            <a:ext cx="7073881" cy="5238383"/>
          </a:xfrm>
          <a:prstGeom prst="rect">
            <a:avLst/>
          </a:prstGeom>
        </p:spPr>
      </p:pic>
      <p:pic>
        <p:nvPicPr>
          <p:cNvPr id="5" name="תמונה 4" descr="תמונה שמכילה טקסט, מפה&#10;&#10;תיאור שנוצר ברמת מהימנות גבוהה מאוד">
            <a:extLst>
              <a:ext uri="{FF2B5EF4-FFF2-40B4-BE49-F238E27FC236}">
                <a16:creationId xmlns:a16="http://schemas.microsoft.com/office/drawing/2014/main" id="{40A79F94-81BF-BA1D-4E6C-14A1AE437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049" y="1308811"/>
            <a:ext cx="3922222" cy="1999068"/>
          </a:xfrm>
          <a:prstGeom prst="rect">
            <a:avLst/>
          </a:prstGeom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0387DC5C-D43E-8308-012F-A35C61ABEC63}"/>
              </a:ext>
            </a:extLst>
          </p:cNvPr>
          <p:cNvSpPr txBox="1"/>
          <p:nvPr/>
        </p:nvSpPr>
        <p:spPr>
          <a:xfrm>
            <a:off x="887506" y="385482"/>
            <a:ext cx="10797988" cy="18466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u="sng" dirty="0">
                <a:solidFill>
                  <a:srgbClr val="002060"/>
                </a:solidFill>
                <a:latin typeface="+mj-lt"/>
              </a:rPr>
              <a:t>Branch Predictor - Perceptron (Architecture)</a:t>
            </a:r>
          </a:p>
          <a:p>
            <a:pPr algn="ctr"/>
            <a:endParaRPr lang="en-US" sz="4800" u="sng" dirty="0">
              <a:solidFill>
                <a:srgbClr val="002060"/>
              </a:solidFill>
              <a:latin typeface="+mj-lt"/>
            </a:endParaRPr>
          </a:p>
          <a:p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4D4D040A-D9B9-3EB3-0A98-AA5E460576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311"/>
          <a:stretch/>
        </p:blipFill>
        <p:spPr>
          <a:xfrm>
            <a:off x="8001939" y="4136552"/>
            <a:ext cx="3879705" cy="1463101"/>
          </a:xfrm>
          <a:prstGeom prst="rect">
            <a:avLst/>
          </a:prstGeom>
        </p:spPr>
      </p:pic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095D1900-445D-9009-758A-86EB2BF25090}"/>
              </a:ext>
            </a:extLst>
          </p:cNvPr>
          <p:cNvSpPr txBox="1"/>
          <p:nvPr/>
        </p:nvSpPr>
        <p:spPr>
          <a:xfrm>
            <a:off x="7938165" y="3365456"/>
            <a:ext cx="393998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Prediction Algorithm 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D4931412-0253-EDAB-0EB9-E53CB0BFE172}"/>
              </a:ext>
            </a:extLst>
          </p:cNvPr>
          <p:cNvSpPr txBox="1"/>
          <p:nvPr/>
        </p:nvSpPr>
        <p:spPr>
          <a:xfrm>
            <a:off x="7947049" y="5599653"/>
            <a:ext cx="393998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Learning Algorithm 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01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CC1C554C-C071-6FA6-A28C-B49368D6F2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52" y="2366458"/>
            <a:ext cx="10339281" cy="27748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516FC408-4998-A531-D8BE-3BB3E2219DCC}"/>
              </a:ext>
            </a:extLst>
          </p:cNvPr>
          <p:cNvSpPr txBox="1"/>
          <p:nvPr/>
        </p:nvSpPr>
        <p:spPr>
          <a:xfrm>
            <a:off x="887506" y="385482"/>
            <a:ext cx="10797988" cy="18466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u="sng" dirty="0">
                <a:solidFill>
                  <a:srgbClr val="002060"/>
                </a:solidFill>
                <a:latin typeface="+mj-lt"/>
              </a:rPr>
              <a:t>Validation</a:t>
            </a:r>
          </a:p>
          <a:p>
            <a:pPr algn="ctr"/>
            <a:r>
              <a:rPr lang="en-US" sz="4800" u="sng" dirty="0">
                <a:solidFill>
                  <a:srgbClr val="002060"/>
                </a:solidFill>
                <a:latin typeface="+mj-lt"/>
              </a:rPr>
              <a:t>1. System integrity:</a:t>
            </a:r>
          </a:p>
          <a:p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A63D7ED-5428-B16C-3B17-6732ACC211E3}"/>
              </a:ext>
            </a:extLst>
          </p:cNvPr>
          <p:cNvSpPr txBox="1"/>
          <p:nvPr/>
        </p:nvSpPr>
        <p:spPr>
          <a:xfrm>
            <a:off x="1007147" y="5921188"/>
            <a:ext cx="984463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*All the results are for Bubble sort but were test also in selection sort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16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1F9D4F2F-6569-DA98-D3D9-232AC5E14941}"/>
              </a:ext>
            </a:extLst>
          </p:cNvPr>
          <p:cNvSpPr txBox="1"/>
          <p:nvPr/>
        </p:nvSpPr>
        <p:spPr>
          <a:xfrm>
            <a:off x="600635" y="385482"/>
            <a:ext cx="11084859" cy="16004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u="sng" dirty="0">
                <a:solidFill>
                  <a:srgbClr val="002060"/>
                </a:solidFill>
                <a:latin typeface="+mj-lt"/>
              </a:rPr>
              <a:t>Validation</a:t>
            </a:r>
          </a:p>
          <a:p>
            <a:pPr algn="ctr"/>
            <a:r>
              <a:rPr lang="en-US" sz="4000" u="sng" dirty="0">
                <a:solidFill>
                  <a:srgbClr val="002060"/>
                </a:solidFill>
                <a:latin typeface="+mj-lt"/>
              </a:rPr>
              <a:t>2. Perceptron Hit Ratios With Different History Length: </a:t>
            </a:r>
          </a:p>
          <a:p>
            <a:endParaRPr lang="he-IL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98F5A8E9-082B-73F9-A331-F81E15FDFB77}"/>
              </a:ext>
            </a:extLst>
          </p:cNvPr>
          <p:cNvSpPr txBox="1"/>
          <p:nvPr/>
        </p:nvSpPr>
        <p:spPr>
          <a:xfrm>
            <a:off x="913279" y="5826187"/>
            <a:ext cx="99295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Expected results are based on </a:t>
            </a:r>
            <a:r>
              <a:rPr lang="en-US" dirty="0">
                <a:solidFill>
                  <a:schemeClr val="bg1"/>
                </a:solidFill>
                <a:hlinkClick r:id="rId2" action="ppaction://hlinksldjump"/>
              </a:rPr>
              <a:t>Dynamic Branch Prediction Using Machine Learning </a:t>
            </a:r>
            <a:r>
              <a:rPr lang="en-US" dirty="0">
                <a:solidFill>
                  <a:schemeClr val="bg1"/>
                </a:solidFill>
              </a:rPr>
              <a:t>by Yu Wang &amp; Lei Chen from Department of Computer Science University of California, Davis 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C3005FB3-0839-2770-F66D-97A7C8361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533" y="1823739"/>
            <a:ext cx="9329631" cy="378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02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מעג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מעגל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מעגל</Template>
  <TotalTime>9815</TotalTime>
  <Words>940</Words>
  <Application>Microsoft Office PowerPoint</Application>
  <PresentationFormat>מסך רחב</PresentationFormat>
  <Paragraphs>209</Paragraphs>
  <Slides>27</Slides>
  <Notes>0</Notes>
  <HiddenSlides>3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</vt:lpstr>
      <vt:lpstr>Tw Cen MT</vt:lpstr>
      <vt:lpstr>מעגל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 Bannih</dc:creator>
  <cp:lastModifiedBy>Aharon Tzur</cp:lastModifiedBy>
  <cp:revision>80</cp:revision>
  <dcterms:created xsi:type="dcterms:W3CDTF">2017-12-22T13:52:49Z</dcterms:created>
  <dcterms:modified xsi:type="dcterms:W3CDTF">2023-01-20T12:30:20Z</dcterms:modified>
</cp:coreProperties>
</file>