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5006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f350062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3" y="1825626"/>
            <a:ext cx="10515599" cy="4351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5" y="-1256504"/>
            <a:ext cx="4351335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5" y="1956596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46" y="1709734"/>
            <a:ext cx="10515599" cy="28527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46" y="4589464"/>
            <a:ext cx="10515599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3" y="1825626"/>
            <a:ext cx="5181602" cy="4351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6"/>
            <a:ext cx="5181602" cy="4351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3" y="1681159"/>
            <a:ext cx="5157782" cy="8239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3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59"/>
            <a:ext cx="5183184" cy="8239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3" y="457200"/>
            <a:ext cx="393224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3" y="987423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3" y="2057400"/>
            <a:ext cx="3932240" cy="3811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3" y="457200"/>
            <a:ext cx="393224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2" type="pic"/>
          </p:nvPr>
        </p:nvSpPr>
        <p:spPr>
          <a:xfrm>
            <a:off x="5183183" y="987423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3" y="2057400"/>
            <a:ext cx="3932240" cy="3811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3" y="365129"/>
            <a:ext cx="10515599" cy="132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3" y="1825626"/>
            <a:ext cx="10515599" cy="4351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3" y="6356351"/>
            <a:ext cx="2743199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jp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386677" y="2212625"/>
            <a:ext cx="6464700" cy="1477200"/>
          </a:xfrm>
          <a:prstGeom prst="rect">
            <a:avLst/>
          </a:prstGeom>
          <a:noFill/>
          <a:ln>
            <a:noFill/>
          </a:ln>
          <a:effectLst>
            <a:outerShdw blurRad="76200" kx="1200000" rotWithShape="0" algn="br" sy="23000" ky="1200000">
              <a:srgbClr val="000000">
                <a:alpha val="20000"/>
              </a:srgbClr>
            </a:outerShdw>
            <a:reflection blurRad="0" dir="0" dist="0" endA="300" endPos="55000" fadeDir="5400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9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SogeYoung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140442" y="123909"/>
            <a:ext cx="11957774" cy="6449804"/>
            <a:chOff x="140442" y="123909"/>
            <a:chExt cx="11957774" cy="6449804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319775" y="827120"/>
              <a:ext cx="6287852" cy="5551909"/>
              <a:chOff x="178260" y="282831"/>
              <a:chExt cx="5361587" cy="4654509"/>
            </a:xfrm>
          </p:grpSpPr>
          <p:grpSp>
            <p:nvGrpSpPr>
              <p:cNvPr id="91" name="Google Shape;91;p14"/>
              <p:cNvGrpSpPr/>
              <p:nvPr/>
            </p:nvGrpSpPr>
            <p:grpSpPr>
              <a:xfrm>
                <a:off x="1326969" y="282831"/>
                <a:ext cx="4212878" cy="3178628"/>
                <a:chOff x="1284407" y="0"/>
                <a:chExt cx="5891527" cy="4198619"/>
              </a:xfrm>
            </p:grpSpPr>
            <p:pic>
              <p:nvPicPr>
                <p:cNvPr id="92" name="Google Shape;92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32208" l="12637" r="25935" t="19380"/>
                <a:stretch/>
              </p:blipFill>
              <p:spPr>
                <a:xfrm>
                  <a:off x="1440179" y="175259"/>
                  <a:ext cx="5585461" cy="3185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284407" y="0"/>
                  <a:ext cx="5891527" cy="4198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4" name="Google Shape;94;p14"/>
              <p:cNvGrpSpPr/>
              <p:nvPr/>
            </p:nvGrpSpPr>
            <p:grpSpPr>
              <a:xfrm>
                <a:off x="178260" y="2574274"/>
                <a:ext cx="2885249" cy="1774371"/>
                <a:chOff x="323333" y="1147666"/>
                <a:chExt cx="2885249" cy="1774371"/>
              </a:xfrm>
            </p:grpSpPr>
            <p:pic>
              <p:nvPicPr>
                <p:cNvPr id="95" name="Google Shape;95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23333" y="1147666"/>
                  <a:ext cx="2885249" cy="17743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15339" y="1257299"/>
                  <a:ext cx="2045388" cy="14630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7" name="Google Shape;97;p14"/>
              <p:cNvGrpSpPr/>
              <p:nvPr/>
            </p:nvGrpSpPr>
            <p:grpSpPr>
              <a:xfrm>
                <a:off x="2558486" y="3461459"/>
                <a:ext cx="1627745" cy="1475881"/>
                <a:chOff x="4429125" y="1762125"/>
                <a:chExt cx="3626304" cy="3626304"/>
              </a:xfrm>
            </p:grpSpPr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4429125" y="1762125"/>
                  <a:ext cx="3626304" cy="3626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31908" l="0" r="0" t="52699"/>
                <a:stretch/>
              </p:blipFill>
              <p:spPr>
                <a:xfrm rot="-5400000">
                  <a:off x="4869382" y="3273134"/>
                  <a:ext cx="2790695" cy="6204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0" name="Google Shape;100;p14"/>
            <p:cNvSpPr/>
            <p:nvPr/>
          </p:nvSpPr>
          <p:spPr>
            <a:xfrm>
              <a:off x="7410609" y="1796142"/>
              <a:ext cx="4389505" cy="3722913"/>
            </a:xfrm>
            <a:custGeom>
              <a:rect b="b" l="l" r="r" t="t"/>
              <a:pathLst>
                <a:path extrusionOk="0" h="120000" w="120000">
                  <a:moveTo>
                    <a:pt x="16963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2405" y="119999"/>
                    <a:pt x="103037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7594" y="0"/>
                    <a:pt x="169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lang="en-US" sz="3000">
                  <a:latin typeface="Calibri"/>
                  <a:ea typeface="Calibri"/>
                  <a:cs typeface="Calibri"/>
                  <a:sym typeface="Calibri"/>
                </a:rPr>
                <a:t>Our project is to find the</a:t>
              </a:r>
              <a:r>
                <a:rPr b="1" i="0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quick and </a:t>
              </a:r>
              <a:endParaRPr b="1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i="0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easy way to reach students and attract them as future employees of SGEB</a:t>
              </a:r>
              <a:endParaRPr/>
            </a:p>
          </p:txBody>
        </p:sp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Google Shape;102;p14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130628" y="123909"/>
            <a:ext cx="11967588" cy="6449804"/>
            <a:chOff x="130628" y="123909"/>
            <a:chExt cx="11967588" cy="6449804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628" y="838200"/>
              <a:ext cx="6908799" cy="51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/>
            <p:nvPr/>
          </p:nvSpPr>
          <p:spPr>
            <a:xfrm>
              <a:off x="8010668" y="1110344"/>
              <a:ext cx="4028928" cy="4909456"/>
            </a:xfrm>
            <a:custGeom>
              <a:rect b="b" l="l" r="r" t="t"/>
              <a:pathLst>
                <a:path extrusionOk="0" h="120000" w="12000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3586"/>
                  </a:lnTo>
                  <a:cubicBezTo>
                    <a:pt x="120000" y="112650"/>
                    <a:pt x="111045" y="119999"/>
                    <a:pt x="100000" y="119999"/>
                  </a:cubicBezTo>
                  <a:lnTo>
                    <a:pt x="0" y="119999"/>
                  </a:lnTo>
                  <a:lnTo>
                    <a:pt x="0" y="119999"/>
                  </a:lnTo>
                  <a:cubicBezTo>
                    <a:pt x="0" y="119999"/>
                    <a:pt x="0" y="119998"/>
                    <a:pt x="0" y="119998"/>
                  </a:cubicBezTo>
                  <a:lnTo>
                    <a:pt x="0" y="16413"/>
                  </a:lnTo>
                  <a:lnTo>
                    <a:pt x="0" y="16413"/>
                  </a:lnTo>
                  <a:cubicBezTo>
                    <a:pt x="0" y="7348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t/>
              </a:r>
              <a:endParaRPr b="1" sz="29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Facts:  </a:t>
              </a: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Strong decrease </a:t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the number of </a:t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applicants in </a:t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SGEB (students and </a:t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young professionals).</a:t>
              </a:r>
              <a:endParaRPr sz="29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Last two weeks we </a:t>
              </a:r>
              <a:r>
                <a:rPr lang="en-US" sz="2900">
                  <a:latin typeface="Calibri"/>
                  <a:ea typeface="Calibri"/>
                  <a:cs typeface="Calibri"/>
                  <a:sym typeface="Calibri"/>
                </a:rPr>
                <a:t>explored the biggest obstacles that stop young people from entering the labour market.</a:t>
              </a:r>
              <a:endParaRPr sz="29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2" name="Google Shape;112;p15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/>
          <p:cNvGrpSpPr/>
          <p:nvPr/>
        </p:nvGrpSpPr>
        <p:grpSpPr>
          <a:xfrm>
            <a:off x="140442" y="123909"/>
            <a:ext cx="11957649" cy="6449804"/>
            <a:chOff x="140442" y="123909"/>
            <a:chExt cx="11957649" cy="6449804"/>
          </a:xfrm>
        </p:grpSpPr>
        <p:sp>
          <p:nvSpPr>
            <p:cNvPr id="119" name="Google Shape;119;p16"/>
            <p:cNvSpPr/>
            <p:nvPr/>
          </p:nvSpPr>
          <p:spPr>
            <a:xfrm>
              <a:off x="8010668" y="1110344"/>
              <a:ext cx="4029000" cy="4909500"/>
            </a:xfrm>
            <a:custGeom>
              <a:rect b="b" l="l" r="r" t="t"/>
              <a:pathLst>
                <a:path extrusionOk="0" h="120000" w="12000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3586"/>
                  </a:lnTo>
                  <a:cubicBezTo>
                    <a:pt x="120000" y="112650"/>
                    <a:pt x="111045" y="119999"/>
                    <a:pt x="100000" y="119999"/>
                  </a:cubicBezTo>
                  <a:lnTo>
                    <a:pt x="0" y="119999"/>
                  </a:lnTo>
                  <a:lnTo>
                    <a:pt x="0" y="119999"/>
                  </a:lnTo>
                  <a:cubicBezTo>
                    <a:pt x="0" y="119999"/>
                    <a:pt x="0" y="119998"/>
                    <a:pt x="0" y="119998"/>
                  </a:cubicBezTo>
                  <a:lnTo>
                    <a:pt x="0" y="16413"/>
                  </a:lnTo>
                  <a:lnTo>
                    <a:pt x="0" y="16413"/>
                  </a:lnTo>
                  <a:cubicBezTo>
                    <a:pt x="0" y="7348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90" rotWithShape="0" algn="br" sy="23000" ky="120009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Validated Hypothesis: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Char char="-"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The biggest issues were “Lack of Experience” and “Respect towards the Institution”</a:t>
              </a:r>
              <a:endParaRPr b="1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5091" y="123909"/>
              <a:ext cx="3053400" cy="456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6"/>
            <p:cNvCxnSpPr/>
            <p:nvPr/>
          </p:nvCxnSpPr>
          <p:spPr>
            <a:xfrm>
              <a:off x="140442" y="697522"/>
              <a:ext cx="11943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155091" y="6573713"/>
              <a:ext cx="11943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23" name="Google Shape;123;p16"/>
          <p:cNvSpPr txBox="1"/>
          <p:nvPr/>
        </p:nvSpPr>
        <p:spPr>
          <a:xfrm>
            <a:off x="825125" y="1880200"/>
            <a:ext cx="62628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990000"/>
                </a:solidFill>
              </a:rPr>
              <a:t>70% of the students feel intimidated to get in contact with the employer.</a:t>
            </a:r>
            <a:endParaRPr b="1" i="1" sz="4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/>
          <p:cNvGrpSpPr/>
          <p:nvPr/>
        </p:nvGrpSpPr>
        <p:grpSpPr>
          <a:xfrm>
            <a:off x="140442" y="123909"/>
            <a:ext cx="11957649" cy="6449804"/>
            <a:chOff x="140442" y="123909"/>
            <a:chExt cx="11957649" cy="6449804"/>
          </a:xfrm>
        </p:grpSpPr>
        <p:sp>
          <p:nvSpPr>
            <p:cNvPr id="129" name="Google Shape;129;p17"/>
            <p:cNvSpPr/>
            <p:nvPr/>
          </p:nvSpPr>
          <p:spPr>
            <a:xfrm>
              <a:off x="8010668" y="1110344"/>
              <a:ext cx="4029000" cy="4909500"/>
            </a:xfrm>
            <a:custGeom>
              <a:rect b="b" l="l" r="r" t="t"/>
              <a:pathLst>
                <a:path extrusionOk="0" h="120000" w="120000">
                  <a:moveTo>
                    <a:pt x="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103586"/>
                  </a:lnTo>
                  <a:cubicBezTo>
                    <a:pt x="120000" y="112650"/>
                    <a:pt x="111045" y="119999"/>
                    <a:pt x="100000" y="119999"/>
                  </a:cubicBezTo>
                  <a:lnTo>
                    <a:pt x="0" y="119999"/>
                  </a:lnTo>
                  <a:lnTo>
                    <a:pt x="0" y="119999"/>
                  </a:lnTo>
                  <a:cubicBezTo>
                    <a:pt x="0" y="119999"/>
                    <a:pt x="0" y="119998"/>
                    <a:pt x="0" y="119998"/>
                  </a:cubicBezTo>
                  <a:lnTo>
                    <a:pt x="0" y="16413"/>
                  </a:lnTo>
                  <a:lnTo>
                    <a:pt x="0" y="16413"/>
                  </a:lnTo>
                  <a:cubicBezTo>
                    <a:pt x="0" y="7348"/>
                    <a:pt x="8954" y="0"/>
                    <a:pt x="1999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90" rotWithShape="0" algn="br" sy="23000" ky="120009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Validated Hypothesis:</a:t>
              </a:r>
              <a:endParaRPr b="1" sz="2800">
                <a:latin typeface="Calibri"/>
                <a:ea typeface="Calibri"/>
                <a:cs typeface="Calibri"/>
                <a:sym typeface="Calibri"/>
              </a:endParaRPr>
            </a:p>
            <a:p>
              <a:pPr indent="-406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Char char="-"/>
              </a:pPr>
              <a:r>
                <a:rPr b="1" lang="en-US" sz="2800">
                  <a:latin typeface="Calibri"/>
                  <a:ea typeface="Calibri"/>
                  <a:cs typeface="Calibri"/>
                  <a:sym typeface="Calibri"/>
                </a:rPr>
                <a:t>Other validated issues when applying were “Hard to find the right position” and “The actual process of the interview”</a:t>
              </a:r>
              <a:endParaRPr b="1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5091" y="123909"/>
              <a:ext cx="3053400" cy="456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17"/>
            <p:cNvCxnSpPr/>
            <p:nvPr/>
          </p:nvCxnSpPr>
          <p:spPr>
            <a:xfrm>
              <a:off x="140442" y="697522"/>
              <a:ext cx="11943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155091" y="6573713"/>
              <a:ext cx="11943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3" name="Google Shape;133;p17"/>
          <p:cNvSpPr txBox="1"/>
          <p:nvPr/>
        </p:nvSpPr>
        <p:spPr>
          <a:xfrm>
            <a:off x="825125" y="1880200"/>
            <a:ext cx="62628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990000"/>
                </a:solidFill>
              </a:rPr>
              <a:t>70% of the students feel intimidated to get in contact with the employer.</a:t>
            </a:r>
            <a:endParaRPr b="1" i="1" sz="4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40442" y="123909"/>
            <a:ext cx="11957774" cy="6449804"/>
            <a:chOff x="140442" y="123909"/>
            <a:chExt cx="11957774" cy="6449804"/>
          </a:xfrm>
        </p:grpSpPr>
        <p:pic>
          <p:nvPicPr>
            <p:cNvPr id="139" name="Google Shape;13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6828" y="1469570"/>
              <a:ext cx="3834493" cy="3834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18"/>
            <p:cNvCxnSpPr/>
            <p:nvPr/>
          </p:nvCxnSpPr>
          <p:spPr>
            <a:xfrm rot="10800000">
              <a:off x="2623458" y="2558143"/>
              <a:ext cx="2645229" cy="828674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lg" w="lg" type="triangl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163285" y="1906502"/>
              <a:ext cx="2460171" cy="1303279"/>
            </a:xfrm>
            <a:custGeom>
              <a:rect b="b" l="l" r="r" t="t"/>
              <a:pathLst>
                <a:path extrusionOk="0" h="120000" w="120000">
                  <a:moveTo>
                    <a:pt x="1059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256" y="119999"/>
                    <a:pt x="10940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743" y="0"/>
                    <a:pt x="1059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Career orientation test </a:t>
              </a:r>
              <a:endParaRPr/>
            </a:p>
          </p:txBody>
        </p:sp>
        <p:cxnSp>
          <p:nvCxnSpPr>
            <p:cNvPr id="142" name="Google Shape;142;p18"/>
            <p:cNvCxnSpPr/>
            <p:nvPr/>
          </p:nvCxnSpPr>
          <p:spPr>
            <a:xfrm flipH="1" rot="10800000">
              <a:off x="6487885" y="1469570"/>
              <a:ext cx="2862943" cy="142603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lg" w="lg" type="triangle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9318171" y="861475"/>
              <a:ext cx="2699656" cy="1303279"/>
            </a:xfrm>
            <a:custGeom>
              <a:rect b="b" l="l" r="r" t="t"/>
              <a:pathLst>
                <a:path extrusionOk="0" h="120000" w="120000">
                  <a:moveTo>
                    <a:pt x="965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677" y="119999"/>
                    <a:pt x="11034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322" y="0"/>
                    <a:pt x="96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3000">
                  <a:latin typeface="Calibri"/>
                  <a:ea typeface="Calibri"/>
                  <a:cs typeface="Calibri"/>
                  <a:sym typeface="Calibri"/>
                </a:rPr>
                <a:t>Training interviews with “chat bot”</a:t>
              </a:r>
              <a:endParaRPr/>
            </a:p>
          </p:txBody>
        </p:sp>
        <p:cxnSp>
          <p:nvCxnSpPr>
            <p:cNvPr id="144" name="Google Shape;144;p18"/>
            <p:cNvCxnSpPr/>
            <p:nvPr/>
          </p:nvCxnSpPr>
          <p:spPr>
            <a:xfrm>
              <a:off x="6174919" y="4180114"/>
              <a:ext cx="3069771" cy="1123949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lg" w="lg" type="triangle"/>
            </a:ln>
          </p:spPr>
        </p:cxnSp>
        <p:sp>
          <p:nvSpPr>
            <p:cNvPr id="145" name="Google Shape;145;p18"/>
            <p:cNvSpPr/>
            <p:nvPr/>
          </p:nvSpPr>
          <p:spPr>
            <a:xfrm>
              <a:off x="9244700" y="3841550"/>
              <a:ext cx="2558100" cy="2528700"/>
            </a:xfrm>
            <a:custGeom>
              <a:rect b="b" l="l" r="r" t="t"/>
              <a:pathLst>
                <a:path extrusionOk="0" h="120000" w="120000">
                  <a:moveTo>
                    <a:pt x="10189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438" y="119999"/>
                    <a:pt x="109811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561" y="0"/>
                    <a:pt x="101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600"/>
                <a:t>Testing whether a branded or </a:t>
              </a:r>
              <a:r>
                <a:rPr lang="en-US" sz="2600"/>
                <a:t>unbranded</a:t>
              </a:r>
              <a:r>
                <a:rPr lang="en-US" sz="2600"/>
                <a:t> and more social approach </a:t>
              </a:r>
              <a:r>
                <a:rPr lang="en-US" sz="2600"/>
                <a:t>yields</a:t>
              </a:r>
              <a:r>
                <a:rPr lang="en-US" sz="2600"/>
                <a:t> better results</a:t>
              </a:r>
              <a:endParaRPr sz="2600"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816429" y="727162"/>
              <a:ext cx="6605911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do we aim to do in the next two weeks?</a:t>
              </a:r>
              <a:endParaRPr/>
            </a:p>
          </p:txBody>
        </p:sp>
        <p:cxnSp>
          <p:nvCxnSpPr>
            <p:cNvPr id="147" name="Google Shape;147;p18"/>
            <p:cNvCxnSpPr/>
            <p:nvPr/>
          </p:nvCxnSpPr>
          <p:spPr>
            <a:xfrm flipH="1">
              <a:off x="3309257" y="3386817"/>
              <a:ext cx="2624817" cy="2435538"/>
            </a:xfrm>
            <a:prstGeom prst="bentConnector3">
              <a:avLst>
                <a:gd fmla="val 14749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lg" w="lg" type="triangle"/>
            </a:ln>
          </p:spPr>
        </p:cxnSp>
        <p:sp>
          <p:nvSpPr>
            <p:cNvPr id="148" name="Google Shape;148;p18"/>
            <p:cNvSpPr/>
            <p:nvPr/>
          </p:nvSpPr>
          <p:spPr>
            <a:xfrm>
              <a:off x="859975" y="3760402"/>
              <a:ext cx="2460300" cy="2742900"/>
            </a:xfrm>
            <a:custGeom>
              <a:rect b="b" l="l" r="r" t="t"/>
              <a:pathLst>
                <a:path extrusionOk="0" h="120000" w="120000">
                  <a:moveTo>
                    <a:pt x="10595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1" y="0"/>
                    <a:pt x="120001" y="1"/>
                  </a:cubicBezTo>
                  <a:lnTo>
                    <a:pt x="120000" y="99999"/>
                  </a:lnTo>
                  <a:cubicBezTo>
                    <a:pt x="120000" y="111044"/>
                    <a:pt x="115256" y="119999"/>
                    <a:pt x="109405" y="119999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20000"/>
                  </a:lnTo>
                  <a:lnTo>
                    <a:pt x="0" y="20000"/>
                  </a:lnTo>
                  <a:cubicBezTo>
                    <a:pt x="0" y="8954"/>
                    <a:pt x="4743" y="0"/>
                    <a:pt x="1059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Unofficial language improves the response in young people</a:t>
              </a:r>
              <a:endParaRPr/>
            </a:p>
          </p:txBody>
        </p:sp>
        <p:pic>
          <p:nvPicPr>
            <p:cNvPr id="149" name="Google Shape;14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18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140442" y="123909"/>
            <a:ext cx="11957774" cy="6449804"/>
            <a:chOff x="140442" y="123909"/>
            <a:chExt cx="11957774" cy="6449804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3">
              <a:alphaModFix/>
            </a:blip>
            <a:srcRect b="9730" l="0" r="0" t="0"/>
            <a:stretch/>
          </p:blipFill>
          <p:spPr>
            <a:xfrm>
              <a:off x="512716" y="835573"/>
              <a:ext cx="7864929" cy="511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/>
            <p:cNvSpPr txBox="1"/>
            <p:nvPr/>
          </p:nvSpPr>
          <p:spPr>
            <a:xfrm rot="-5400000">
              <a:off x="1246551" y="3840543"/>
              <a:ext cx="516469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#Soge</a:t>
              </a:r>
              <a:b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Young</a:t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 rot="-5777159">
              <a:off x="3304143" y="3693395"/>
              <a:ext cx="516122" cy="3385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#Soge</a:t>
              </a:r>
              <a:b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Young</a:t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8432075" y="987451"/>
              <a:ext cx="3640200" cy="4965300"/>
            </a:xfrm>
            <a:custGeom>
              <a:rect b="b" l="l" r="r" t="t"/>
              <a:pathLst>
                <a:path extrusionOk="0" h="120000" w="120000">
                  <a:moveTo>
                    <a:pt x="20000" y="0"/>
                  </a:moveTo>
                  <a:lnTo>
                    <a:pt x="119999" y="0"/>
                  </a:ln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20000" y="0"/>
                    <a:pt x="120000" y="1"/>
                  </a:cubicBezTo>
                  <a:lnTo>
                    <a:pt x="119999" y="103104"/>
                  </a:lnTo>
                  <a:cubicBezTo>
                    <a:pt x="119999" y="112435"/>
                    <a:pt x="111044" y="120000"/>
                    <a:pt x="99999" y="120000"/>
                  </a:cubicBezTo>
                  <a:lnTo>
                    <a:pt x="0" y="120000"/>
                  </a:lnTo>
                  <a:lnTo>
                    <a:pt x="0" y="120000"/>
                  </a:lnTo>
                  <a:cubicBezTo>
                    <a:pt x="0" y="120000"/>
                    <a:pt x="0" y="119999"/>
                    <a:pt x="0" y="119999"/>
                  </a:cubicBezTo>
                  <a:lnTo>
                    <a:pt x="0" y="16895"/>
                  </a:lnTo>
                  <a:lnTo>
                    <a:pt x="0" y="16895"/>
                  </a:lnTo>
                  <a:cubicBezTo>
                    <a:pt x="0" y="7563"/>
                    <a:pt x="8954" y="0"/>
                    <a:pt x="19999" y="-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76200" kx="1200000" rotWithShape="0" algn="br" sy="23000" ky="1200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1" lang="en-US" sz="3000">
                  <a:latin typeface="Calibri"/>
                  <a:ea typeface="Calibri"/>
                  <a:cs typeface="Calibri"/>
                  <a:sym typeface="Calibri"/>
                </a:rPr>
                <a:t>How we’ll reach them?</a:t>
              </a:r>
              <a:endParaRPr/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"/>
                <a:buChar char="➢"/>
              </a:pPr>
              <a:r>
                <a:rPr lang="en-US" sz="3000">
                  <a:latin typeface="Calibri"/>
                  <a:ea typeface="Calibri"/>
                  <a:cs typeface="Calibri"/>
                  <a:sym typeface="Calibri"/>
                </a:rPr>
                <a:t>Facebook page/adds (one for career testing and one for SG Robo)</a:t>
              </a:r>
              <a:endParaRPr/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"/>
                <a:buChar char="➢"/>
              </a:pPr>
              <a:r>
                <a:rPr lang="en-US" sz="3000">
                  <a:latin typeface="Calibri"/>
                  <a:ea typeface="Calibri"/>
                  <a:cs typeface="Calibri"/>
                  <a:sym typeface="Calibri"/>
                </a:rPr>
                <a:t>Email marketing</a:t>
              </a:r>
              <a:endParaRPr sz="3000"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Calibri"/>
                <a:buChar char="➢"/>
              </a:pPr>
              <a:r>
                <a:rPr lang="en-US" sz="3000">
                  <a:latin typeface="Calibri"/>
                  <a:ea typeface="Calibri"/>
                  <a:cs typeface="Calibri"/>
                  <a:sym typeface="Calibri"/>
                </a:rPr>
                <a:t>Application behaviour test</a:t>
              </a:r>
              <a:endParaRPr sz="3000">
                <a:latin typeface="Calibri"/>
                <a:ea typeface="Calibri"/>
                <a:cs typeface="Calibri"/>
                <a:sym typeface="Calibri"/>
              </a:endParaRPr>
            </a:p>
            <a:p>
              <a:pPr indent="-444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Char char="➢"/>
              </a:pPr>
              <a:r>
                <a:rPr lang="en-US" sz="2800">
                  <a:solidFill>
                    <a:schemeClr val="dk1"/>
                  </a:solidFill>
                </a:rPr>
                <a:t>Field tests</a:t>
              </a: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5091" y="123909"/>
              <a:ext cx="3053491" cy="4563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19"/>
            <p:cNvCxnSpPr/>
            <p:nvPr/>
          </p:nvCxnSpPr>
          <p:spPr>
            <a:xfrm>
              <a:off x="140442" y="697522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155091" y="6573713"/>
              <a:ext cx="11943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610700" y="659718"/>
            <a:ext cx="11943000" cy="6462481"/>
            <a:chOff x="155091" y="495954"/>
            <a:chExt cx="11943000" cy="6077759"/>
          </a:xfrm>
        </p:grpSpPr>
        <p:pic>
          <p:nvPicPr>
            <p:cNvPr id="169" name="Google Shape;16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69028" y="1111650"/>
              <a:ext cx="6879900" cy="52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0"/>
            <p:cNvSpPr/>
            <p:nvPr/>
          </p:nvSpPr>
          <p:spPr>
            <a:xfrm>
              <a:off x="8730342" y="838200"/>
              <a:ext cx="1524000" cy="9363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HR Dept.</a:t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010399" y="495954"/>
              <a:ext cx="1600200" cy="936300"/>
            </a:xfrm>
            <a:prstGeom prst="wedgeEllipseCallout">
              <a:avLst>
                <a:gd fmla="val -15757" name="adj1"/>
                <a:gd fmla="val 70639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Alexander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208814" y="783772"/>
              <a:ext cx="1616400" cy="846600"/>
            </a:xfrm>
            <a:prstGeom prst="wedgeEllipseCallout">
              <a:avLst>
                <a:gd fmla="val 12162" name="adj1"/>
                <a:gd fmla="val 67151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Jordan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837214" y="1630462"/>
              <a:ext cx="1616400" cy="846600"/>
            </a:xfrm>
            <a:prstGeom prst="wedgeEllipseCallout">
              <a:avLst>
                <a:gd fmla="val 12162" name="adj1"/>
                <a:gd fmla="val 67151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Tsvetlena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GSO Dept.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569027" y="2579913"/>
              <a:ext cx="2057400" cy="969000"/>
            </a:xfrm>
            <a:prstGeom prst="wedgeEllipseCallout">
              <a:avLst>
                <a:gd fmla="val 12162" name="adj1"/>
                <a:gd fmla="val 67151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Kristina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Retail Division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073728" y="3822301"/>
              <a:ext cx="1616400" cy="846600"/>
            </a:xfrm>
            <a:prstGeom prst="wedgeEllipseCallout">
              <a:avLst>
                <a:gd fmla="val 22936" name="adj1"/>
                <a:gd fmla="val 67151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Martin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DPO Dept.</a:t>
              </a:r>
              <a:endParaRPr/>
            </a:p>
          </p:txBody>
        </p:sp>
        <p:cxnSp>
          <p:nvCxnSpPr>
            <p:cNvPr id="176" name="Google Shape;176;p20"/>
            <p:cNvCxnSpPr/>
            <p:nvPr/>
          </p:nvCxnSpPr>
          <p:spPr>
            <a:xfrm>
              <a:off x="155091" y="6573713"/>
              <a:ext cx="11943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