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306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876694" y="10318002"/>
            <a:ext cx="5138420" cy="24765"/>
          </a:xfrm>
          <a:custGeom>
            <a:avLst/>
            <a:gdLst/>
            <a:ahLst/>
            <a:cxnLst/>
            <a:rect l="l" t="t" r="r" b="b"/>
            <a:pathLst>
              <a:path w="5138420" h="24765">
                <a:moveTo>
                  <a:pt x="5137965" y="0"/>
                </a:moveTo>
                <a:lnTo>
                  <a:pt x="0" y="0"/>
                </a:lnTo>
                <a:lnTo>
                  <a:pt x="0" y="24508"/>
                </a:lnTo>
                <a:lnTo>
                  <a:pt x="5137965" y="24508"/>
                </a:lnTo>
                <a:lnTo>
                  <a:pt x="5137965" y="0"/>
                </a:lnTo>
                <a:close/>
              </a:path>
            </a:pathLst>
          </a:custGeom>
          <a:solidFill>
            <a:srgbClr val="2245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264103" y="10177075"/>
            <a:ext cx="750556" cy="698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220619" y="10177075"/>
            <a:ext cx="860391" cy="845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2605" y="10083950"/>
            <a:ext cx="665167" cy="2732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40384" y="10068014"/>
            <a:ext cx="346710" cy="304165"/>
          </a:xfrm>
          <a:custGeom>
            <a:avLst/>
            <a:gdLst/>
            <a:ahLst/>
            <a:cxnLst/>
            <a:rect l="l" t="t" r="r" b="b"/>
            <a:pathLst>
              <a:path w="346709" h="304165">
                <a:moveTo>
                  <a:pt x="147672" y="0"/>
                </a:moveTo>
                <a:lnTo>
                  <a:pt x="0" y="78434"/>
                </a:lnTo>
                <a:lnTo>
                  <a:pt x="0" y="115193"/>
                </a:lnTo>
                <a:lnTo>
                  <a:pt x="47595" y="139699"/>
                </a:lnTo>
                <a:lnTo>
                  <a:pt x="47595" y="240187"/>
                </a:lnTo>
                <a:lnTo>
                  <a:pt x="174516" y="303908"/>
                </a:lnTo>
                <a:lnTo>
                  <a:pt x="263232" y="259793"/>
                </a:lnTo>
                <a:lnTo>
                  <a:pt x="174516" y="259793"/>
                </a:lnTo>
                <a:lnTo>
                  <a:pt x="86648" y="216903"/>
                </a:lnTo>
                <a:lnTo>
                  <a:pt x="86648" y="159307"/>
                </a:lnTo>
                <a:lnTo>
                  <a:pt x="147672" y="159307"/>
                </a:lnTo>
                <a:lnTo>
                  <a:pt x="147672" y="145830"/>
                </a:lnTo>
                <a:lnTo>
                  <a:pt x="52478" y="96808"/>
                </a:lnTo>
                <a:lnTo>
                  <a:pt x="147672" y="45348"/>
                </a:lnTo>
                <a:lnTo>
                  <a:pt x="147672" y="0"/>
                </a:lnTo>
                <a:close/>
              </a:path>
              <a:path w="346709" h="304165">
                <a:moveTo>
                  <a:pt x="302661" y="159307"/>
                </a:moveTo>
                <a:lnTo>
                  <a:pt x="262384" y="159307"/>
                </a:lnTo>
                <a:lnTo>
                  <a:pt x="262384" y="216903"/>
                </a:lnTo>
                <a:lnTo>
                  <a:pt x="174516" y="259793"/>
                </a:lnTo>
                <a:lnTo>
                  <a:pt x="263232" y="259793"/>
                </a:lnTo>
                <a:lnTo>
                  <a:pt x="302661" y="240187"/>
                </a:lnTo>
                <a:lnTo>
                  <a:pt x="302661" y="159307"/>
                </a:lnTo>
                <a:close/>
              </a:path>
              <a:path w="346709" h="304165">
                <a:moveTo>
                  <a:pt x="147672" y="159307"/>
                </a:moveTo>
                <a:lnTo>
                  <a:pt x="86648" y="159307"/>
                </a:lnTo>
                <a:lnTo>
                  <a:pt x="147672" y="189945"/>
                </a:lnTo>
                <a:lnTo>
                  <a:pt x="147672" y="159307"/>
                </a:lnTo>
                <a:close/>
              </a:path>
              <a:path w="346709" h="304165">
                <a:moveTo>
                  <a:pt x="201371" y="0"/>
                </a:moveTo>
                <a:lnTo>
                  <a:pt x="201371" y="45348"/>
                </a:lnTo>
                <a:lnTo>
                  <a:pt x="297784" y="96808"/>
                </a:lnTo>
                <a:lnTo>
                  <a:pt x="201371" y="145830"/>
                </a:lnTo>
                <a:lnTo>
                  <a:pt x="201371" y="189945"/>
                </a:lnTo>
                <a:lnTo>
                  <a:pt x="262384" y="159307"/>
                </a:lnTo>
                <a:lnTo>
                  <a:pt x="302661" y="159307"/>
                </a:lnTo>
                <a:lnTo>
                  <a:pt x="302661" y="139699"/>
                </a:lnTo>
                <a:lnTo>
                  <a:pt x="346595" y="116417"/>
                </a:lnTo>
                <a:lnTo>
                  <a:pt x="346595" y="77210"/>
                </a:lnTo>
                <a:lnTo>
                  <a:pt x="201371" y="0"/>
                </a:lnTo>
                <a:close/>
              </a:path>
            </a:pathLst>
          </a:custGeom>
          <a:solidFill>
            <a:srgbClr val="F89F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027554" y="3807459"/>
            <a:ext cx="3505835" cy="30740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jordanov.jordan@ue-varna.bg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650" y="393700"/>
            <a:ext cx="5759450" cy="21339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i="1" spc="-135" dirty="0">
                <a:solidFill>
                  <a:srgbClr val="FF9F00"/>
                </a:solidFill>
                <a:latin typeface="Trebuchet MS"/>
                <a:cs typeface="Trebuchet MS"/>
              </a:rPr>
              <a:t>#YOUNG </a:t>
            </a:r>
            <a:r>
              <a:rPr lang="en-US" sz="2000" b="1" i="1" spc="-135" dirty="0" smtClean="0">
                <a:solidFill>
                  <a:srgbClr val="FF9F00"/>
                </a:solidFill>
                <a:latin typeface="Trebuchet MS"/>
                <a:cs typeface="Trebuchet MS"/>
              </a:rPr>
              <a:t>STARS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ru-RU" sz="1100" spc="-60" dirty="0">
                <a:latin typeface="Arial"/>
                <a:cs typeface="Arial"/>
              </a:rPr>
              <a:t>Бърз и лесен начин за ангажиране и привличане на млади хора</a:t>
            </a:r>
            <a:r>
              <a:rPr lang="ru-RU" sz="1100" spc="-60" dirty="0" smtClean="0"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i="1" spc="-195" dirty="0">
                <a:solidFill>
                  <a:srgbClr val="FF9F00"/>
                </a:solidFill>
                <a:latin typeface="Trebuchet MS"/>
                <a:cs typeface="Trebuchet MS"/>
              </a:rPr>
              <a:t>Категория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lang="bg-BG" sz="1100" spc="-55" dirty="0">
                <a:latin typeface="Arial"/>
                <a:cs typeface="Arial"/>
              </a:rPr>
              <a:t>У</a:t>
            </a:r>
            <a:r>
              <a:rPr sz="1100" spc="-55" dirty="0" err="1" smtClean="0">
                <a:latin typeface="Arial"/>
                <a:cs typeface="Arial"/>
              </a:rPr>
              <a:t>еб</a:t>
            </a:r>
            <a:r>
              <a:rPr sz="1100" spc="-75" dirty="0" smtClean="0">
                <a:latin typeface="Arial"/>
                <a:cs typeface="Arial"/>
              </a:rPr>
              <a:t> </a:t>
            </a:r>
            <a:r>
              <a:rPr sz="1100" spc="-35" dirty="0" err="1" smtClean="0">
                <a:latin typeface="Arial"/>
                <a:cs typeface="Arial"/>
              </a:rPr>
              <a:t>приложение</a:t>
            </a:r>
            <a:endParaRPr sz="10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i="1" spc="-180" dirty="0" err="1" smtClean="0">
                <a:solidFill>
                  <a:srgbClr val="FF9F00"/>
                </a:solidFill>
                <a:latin typeface="Trebuchet MS"/>
                <a:cs typeface="Trebuchet MS"/>
              </a:rPr>
              <a:t>Възрастова</a:t>
            </a:r>
            <a:r>
              <a:rPr sz="1800" b="1" i="1" spc="-140" dirty="0" smtClean="0">
                <a:solidFill>
                  <a:srgbClr val="FF9F00"/>
                </a:solidFill>
                <a:latin typeface="Trebuchet MS"/>
                <a:cs typeface="Trebuchet MS"/>
              </a:rPr>
              <a:t> </a:t>
            </a:r>
            <a:r>
              <a:rPr sz="1800" b="1" i="1" spc="-135" dirty="0">
                <a:solidFill>
                  <a:srgbClr val="FF9F00"/>
                </a:solidFill>
                <a:latin typeface="Trebuchet MS"/>
                <a:cs typeface="Trebuchet MS"/>
              </a:rPr>
              <a:t>група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lang="bg-BG" sz="1100" spc="-35" dirty="0" smtClean="0">
                <a:latin typeface="Arial"/>
                <a:cs typeface="Arial"/>
              </a:rPr>
              <a:t>Над </a:t>
            </a:r>
            <a:r>
              <a:rPr sz="1100" spc="-55" dirty="0" smtClean="0">
                <a:latin typeface="Arial"/>
                <a:cs typeface="Arial"/>
              </a:rPr>
              <a:t>16 </a:t>
            </a:r>
            <a:r>
              <a:rPr sz="1100" spc="-25" dirty="0" err="1">
                <a:latin typeface="Arial"/>
                <a:cs typeface="Arial"/>
              </a:rPr>
              <a:t>години</a:t>
            </a:r>
            <a:r>
              <a:rPr sz="1100" spc="-25" dirty="0" smtClean="0">
                <a:latin typeface="Arial"/>
                <a:cs typeface="Arial"/>
              </a:rPr>
              <a:t>.</a:t>
            </a:r>
            <a:endParaRPr sz="11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i="1" spc="-80" dirty="0" err="1" smtClean="0">
                <a:solidFill>
                  <a:srgbClr val="FF9F00"/>
                </a:solidFill>
                <a:latin typeface="Trebuchet MS"/>
                <a:cs typeface="Trebuchet MS"/>
              </a:rPr>
              <a:t>Описание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650" y="2575980"/>
            <a:ext cx="6244286" cy="226023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0665" indent="-228600" algn="just">
              <a:lnSpc>
                <a:spcPct val="100000"/>
              </a:lnSpc>
              <a:spcBef>
                <a:spcPts val="38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ru-RU" sz="1100" spc="-50" dirty="0" smtClean="0">
                <a:latin typeface="Arial"/>
                <a:cs typeface="Arial"/>
              </a:rPr>
              <a:t>Прилож</a:t>
            </a:r>
            <a:r>
              <a:rPr lang="bg-BG" sz="1100" spc="-50" dirty="0" smtClean="0">
                <a:latin typeface="Arial"/>
                <a:cs typeface="Arial"/>
              </a:rPr>
              <a:t>ението има</a:t>
            </a:r>
            <a:r>
              <a:rPr lang="ru-RU" sz="1100" spc="-50" dirty="0" smtClean="0">
                <a:latin typeface="Arial"/>
                <a:cs typeface="Arial"/>
              </a:rPr>
              <a:t> </a:t>
            </a:r>
            <a:r>
              <a:rPr lang="ru-RU" sz="1100" spc="-50" dirty="0">
                <a:latin typeface="Arial"/>
                <a:cs typeface="Arial"/>
              </a:rPr>
              <a:t>социална цел : Да помогне за кариерната ориентация на </a:t>
            </a:r>
            <a:r>
              <a:rPr lang="ru-RU" sz="1100" spc="-50" dirty="0" smtClean="0">
                <a:latin typeface="Arial"/>
                <a:cs typeface="Arial"/>
              </a:rPr>
              <a:t>ученици/студенти,</a:t>
            </a:r>
            <a:r>
              <a:rPr lang="en-US" sz="1100" spc="-50" dirty="0">
                <a:latin typeface="Arial"/>
                <a:cs typeface="Arial"/>
              </a:rPr>
              <a:t/>
            </a:r>
            <a:br>
              <a:rPr lang="en-US" sz="1100" spc="-50" dirty="0">
                <a:latin typeface="Arial"/>
                <a:cs typeface="Arial"/>
              </a:rPr>
            </a:br>
            <a:r>
              <a:rPr lang="ru-RU" sz="1100" spc="-50" dirty="0" smtClean="0">
                <a:latin typeface="Arial"/>
                <a:cs typeface="Arial"/>
              </a:rPr>
              <a:t>по </a:t>
            </a:r>
            <a:r>
              <a:rPr lang="ru-RU" sz="1100" spc="-50" dirty="0">
                <a:latin typeface="Arial"/>
                <a:cs typeface="Arial"/>
              </a:rPr>
              <a:t>атрактивен и познат начин за тях, да покаже къде биха развили потенциала </a:t>
            </a:r>
            <a:r>
              <a:rPr lang="ru-RU" sz="1100" spc="-50" dirty="0" smtClean="0">
                <a:latin typeface="Arial"/>
                <a:cs typeface="Arial"/>
              </a:rPr>
              <a:t>на</a:t>
            </a:r>
            <a:r>
              <a:rPr lang="en-US" sz="1100" spc="-50" dirty="0" smtClean="0">
                <a:latin typeface="Arial"/>
                <a:cs typeface="Arial"/>
              </a:rPr>
              <a:t> </a:t>
            </a:r>
            <a:r>
              <a:rPr lang="ru-RU" sz="1100" spc="-50" dirty="0" smtClean="0">
                <a:latin typeface="Arial"/>
                <a:cs typeface="Arial"/>
              </a:rPr>
              <a:t>характера си.</a:t>
            </a:r>
            <a:r>
              <a:rPr lang="en-US" sz="1100" spc="-50" dirty="0" smtClean="0">
                <a:latin typeface="Arial"/>
                <a:cs typeface="Arial"/>
              </a:rPr>
              <a:t/>
            </a:r>
            <a:br>
              <a:rPr lang="en-US" sz="1100" spc="-50" dirty="0" smtClean="0">
                <a:latin typeface="Arial"/>
                <a:cs typeface="Arial"/>
              </a:rPr>
            </a:br>
            <a:r>
              <a:rPr lang="ru-RU" sz="1100" spc="-50" dirty="0" smtClean="0">
                <a:latin typeface="Arial"/>
                <a:cs typeface="Arial"/>
              </a:rPr>
              <a:t>Да </a:t>
            </a:r>
            <a:r>
              <a:rPr lang="ru-RU" sz="1100" spc="-50" dirty="0">
                <a:latin typeface="Arial"/>
                <a:cs typeface="Arial"/>
              </a:rPr>
              <a:t>привлече вниманието им и да събере информация за техните личности (виждания, </a:t>
            </a:r>
            <a:r>
              <a:rPr lang="ru-RU" sz="1100" spc="-50" dirty="0" smtClean="0">
                <a:latin typeface="Arial"/>
                <a:cs typeface="Arial"/>
              </a:rPr>
              <a:t>познания).</a:t>
            </a:r>
            <a:r>
              <a:rPr lang="en-US" sz="1100" spc="-50" dirty="0" smtClean="0">
                <a:latin typeface="Arial"/>
                <a:cs typeface="Arial"/>
              </a:rPr>
              <a:t/>
            </a:r>
            <a:br>
              <a:rPr lang="en-US" sz="1100" spc="-50" dirty="0" smtClean="0">
                <a:latin typeface="Arial"/>
                <a:cs typeface="Arial"/>
              </a:rPr>
            </a:br>
            <a:r>
              <a:rPr lang="ru-RU" sz="1100" spc="-50" dirty="0" smtClean="0">
                <a:latin typeface="Arial"/>
                <a:cs typeface="Arial"/>
              </a:rPr>
              <a:t>Да </a:t>
            </a:r>
            <a:r>
              <a:rPr lang="ru-RU" sz="1100" spc="-50" dirty="0">
                <a:latin typeface="Arial"/>
                <a:cs typeface="Arial"/>
              </a:rPr>
              <a:t>се </a:t>
            </a:r>
            <a:r>
              <a:rPr lang="ru-RU" sz="1100" spc="-50" dirty="0" smtClean="0">
                <a:latin typeface="Arial"/>
                <a:cs typeface="Arial"/>
              </a:rPr>
              <a:t>опита</a:t>
            </a:r>
            <a:r>
              <a:rPr lang="en-US" sz="1100" spc="-50" dirty="0" smtClean="0">
                <a:latin typeface="Arial"/>
                <a:cs typeface="Arial"/>
              </a:rPr>
              <a:t> </a:t>
            </a:r>
            <a:r>
              <a:rPr lang="ru-RU" sz="1100" spc="-50" dirty="0" smtClean="0">
                <a:latin typeface="Arial"/>
                <a:cs typeface="Arial"/>
              </a:rPr>
              <a:t>да </a:t>
            </a:r>
            <a:r>
              <a:rPr lang="ru-RU" sz="1100" spc="-50" dirty="0">
                <a:latin typeface="Arial"/>
                <a:cs typeface="Arial"/>
              </a:rPr>
              <a:t>ги категоризира по определен начин</a:t>
            </a:r>
            <a:r>
              <a:rPr lang="ru-RU" sz="1100" spc="-50" dirty="0" smtClean="0">
                <a:latin typeface="Arial"/>
                <a:cs typeface="Arial"/>
              </a:rPr>
              <a:t>. </a:t>
            </a:r>
            <a:endParaRPr lang="en-US" sz="1100" spc="-50" dirty="0" smtClean="0">
              <a:latin typeface="Arial"/>
              <a:cs typeface="Arial"/>
            </a:endParaRPr>
          </a:p>
          <a:p>
            <a:pPr marL="240665" indent="-228600" algn="just">
              <a:lnSpc>
                <a:spcPct val="100000"/>
              </a:lnSpc>
              <a:spcBef>
                <a:spcPts val="38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ru-RU" sz="1100" spc="-50" dirty="0" smtClean="0">
                <a:latin typeface="Arial"/>
                <a:cs typeface="Arial"/>
              </a:rPr>
              <a:t>Проектът</a:t>
            </a:r>
            <a:r>
              <a:rPr lang="en-US" sz="1100" spc="-50" dirty="0" smtClean="0">
                <a:latin typeface="Arial"/>
                <a:cs typeface="Arial"/>
              </a:rPr>
              <a:t> </a:t>
            </a:r>
            <a:r>
              <a:rPr lang="ru-RU" sz="1100" spc="-50" dirty="0" smtClean="0">
                <a:latin typeface="Arial"/>
                <a:cs typeface="Arial"/>
              </a:rPr>
              <a:t>е</a:t>
            </a:r>
            <a:r>
              <a:rPr lang="en-US" sz="1100" spc="-50" dirty="0" smtClean="0">
                <a:latin typeface="Arial"/>
                <a:cs typeface="Arial"/>
              </a:rPr>
              <a:t> </a:t>
            </a:r>
            <a:r>
              <a:rPr lang="ru-RU" sz="1100" spc="-50" dirty="0" smtClean="0">
                <a:latin typeface="Arial"/>
                <a:cs typeface="Arial"/>
              </a:rPr>
              <a:t>предназначен</a:t>
            </a:r>
            <a:r>
              <a:rPr lang="en-US" sz="1100" spc="-50" dirty="0" smtClean="0">
                <a:latin typeface="Arial"/>
                <a:cs typeface="Arial"/>
              </a:rPr>
              <a:t> </a:t>
            </a:r>
            <a:r>
              <a:rPr lang="ru-RU" sz="1100" spc="-50" dirty="0" smtClean="0">
                <a:latin typeface="Arial"/>
                <a:cs typeface="Arial"/>
              </a:rPr>
              <a:t>за</a:t>
            </a:r>
            <a:r>
              <a:rPr lang="en-US" sz="1100" spc="-50" dirty="0" smtClean="0">
                <a:latin typeface="Arial"/>
                <a:cs typeface="Arial"/>
              </a:rPr>
              <a:t> </a:t>
            </a:r>
            <a:r>
              <a:rPr lang="ru-RU" sz="1100" spc="-50" dirty="0" smtClean="0">
                <a:latin typeface="Arial"/>
                <a:cs typeface="Arial"/>
              </a:rPr>
              <a:t>завършили </a:t>
            </a:r>
            <a:r>
              <a:rPr lang="ru-RU" sz="1100" spc="-50" dirty="0">
                <a:latin typeface="Arial"/>
                <a:cs typeface="Arial"/>
              </a:rPr>
              <a:t>гимназисти, студенти (1 – </a:t>
            </a:r>
            <a:r>
              <a:rPr lang="ru-RU" sz="1100" spc="-50" dirty="0" smtClean="0">
                <a:latin typeface="Arial"/>
                <a:cs typeface="Arial"/>
              </a:rPr>
              <a:t>4</a:t>
            </a:r>
            <a:r>
              <a:rPr lang="ru-RU" sz="1100" spc="-50" baseline="30000" dirty="0" smtClean="0">
                <a:latin typeface="Arial"/>
                <a:cs typeface="Arial"/>
              </a:rPr>
              <a:t>ти </a:t>
            </a:r>
            <a:r>
              <a:rPr lang="ru-RU" sz="1100" spc="-50" dirty="0" smtClean="0">
                <a:latin typeface="Arial"/>
                <a:cs typeface="Arial"/>
              </a:rPr>
              <a:t>курс</a:t>
            </a:r>
            <a:r>
              <a:rPr lang="ru-RU" sz="1100" spc="-50" dirty="0">
                <a:latin typeface="Arial"/>
                <a:cs typeface="Arial"/>
              </a:rPr>
              <a:t>), </a:t>
            </a:r>
            <a:r>
              <a:rPr lang="ru-RU" sz="1100" spc="-50" dirty="0" smtClean="0">
                <a:latin typeface="Arial"/>
                <a:cs typeface="Arial"/>
              </a:rPr>
              <a:t>магистри</a:t>
            </a:r>
            <a:r>
              <a:rPr lang="en-US" sz="1100" spc="-50" dirty="0" smtClean="0">
                <a:latin typeface="Arial"/>
                <a:cs typeface="Arial"/>
              </a:rPr>
              <a:t>.</a:t>
            </a:r>
          </a:p>
          <a:p>
            <a:pPr marL="240665" indent="-228600" algn="just">
              <a:lnSpc>
                <a:spcPct val="100000"/>
              </a:lnSpc>
              <a:spcBef>
                <a:spcPts val="38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bg-BG" sz="1100" dirty="0" smtClean="0">
                <a:latin typeface="Arial"/>
                <a:cs typeface="Arial"/>
              </a:rPr>
              <a:t>Зад управлението на </a:t>
            </a:r>
            <a:r>
              <a:rPr lang="en-US" sz="1100" dirty="0">
                <a:latin typeface="Arial"/>
                <a:cs typeface="Arial"/>
              </a:rPr>
              <a:t>#YOUNG </a:t>
            </a:r>
            <a:r>
              <a:rPr lang="en-US" sz="1100" dirty="0" smtClean="0">
                <a:latin typeface="Arial"/>
                <a:cs typeface="Arial"/>
              </a:rPr>
              <a:t>STARS</a:t>
            </a:r>
            <a:r>
              <a:rPr lang="bg-BG" sz="1100" dirty="0" smtClean="0">
                <a:latin typeface="Arial"/>
                <a:cs typeface="Arial"/>
              </a:rPr>
              <a:t> може да стои</a:t>
            </a:r>
            <a:r>
              <a:rPr lang="en-US" sz="1100" dirty="0" smtClean="0">
                <a:latin typeface="Arial"/>
                <a:cs typeface="Arial"/>
              </a:rPr>
              <a:t>(</a:t>
            </a:r>
            <a:r>
              <a:rPr lang="bg-BG" sz="1100" dirty="0" smtClean="0">
                <a:latin typeface="Arial"/>
                <a:cs typeface="Arial"/>
              </a:rPr>
              <a:t>ят</a:t>
            </a:r>
            <a:r>
              <a:rPr lang="en-US" sz="1100" dirty="0" smtClean="0">
                <a:latin typeface="Arial"/>
                <a:cs typeface="Arial"/>
              </a:rPr>
              <a:t>)</a:t>
            </a:r>
            <a:r>
              <a:rPr lang="bg-BG" sz="1100" dirty="0" smtClean="0">
                <a:latin typeface="Arial"/>
                <a:cs typeface="Arial"/>
              </a:rPr>
              <a:t> компании, кариерни центрове и/или младежки организации. Ползата за тях ще бъде да намерят </a:t>
            </a:r>
            <a:br>
              <a:rPr lang="bg-BG" sz="1100" dirty="0" smtClean="0">
                <a:latin typeface="Arial"/>
                <a:cs typeface="Arial"/>
              </a:rPr>
            </a:br>
            <a:r>
              <a:rPr lang="bg-BG" sz="1100" dirty="0" smtClean="0">
                <a:latin typeface="Arial"/>
                <a:cs typeface="Arial"/>
              </a:rPr>
              <a:t>„възможно най-подходящите“ хора, които да искат да израстнат на работното място.</a:t>
            </a:r>
            <a:br>
              <a:rPr lang="bg-BG" sz="1100" dirty="0" smtClean="0">
                <a:latin typeface="Arial"/>
                <a:cs typeface="Arial"/>
              </a:rPr>
            </a:br>
            <a:r>
              <a:rPr lang="bg-BG" sz="1100" dirty="0" smtClean="0">
                <a:latin typeface="Arial"/>
                <a:cs typeface="Arial"/>
              </a:rPr>
              <a:t>Чрез категоризирането на потребителите, компаниите може да съберат екипите със хора, които имат сходен или допълващ се характер.  </a:t>
            </a:r>
            <a:endParaRPr sz="1100" dirty="0" smtClean="0">
              <a:latin typeface="Arial"/>
              <a:cs typeface="Arial"/>
            </a:endParaRPr>
          </a:p>
          <a:p>
            <a:pPr marL="240665" indent="-228600" algn="just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100" spc="-75" dirty="0" err="1" smtClean="0">
                <a:latin typeface="Arial"/>
                <a:cs typeface="Arial"/>
              </a:rPr>
              <a:t>Завършен</a:t>
            </a:r>
            <a:r>
              <a:rPr sz="1100" spc="-75" dirty="0" smtClean="0">
                <a:latin typeface="Arial"/>
                <a:cs typeface="Arial"/>
              </a:rPr>
              <a:t> </a:t>
            </a:r>
            <a:r>
              <a:rPr sz="1100" spc="-65" dirty="0" smtClean="0">
                <a:latin typeface="Arial"/>
                <a:cs typeface="Arial"/>
              </a:rPr>
              <a:t>е </a:t>
            </a:r>
            <a:r>
              <a:rPr lang="bg-BG" sz="1100" spc="-65" dirty="0" smtClean="0">
                <a:latin typeface="Arial"/>
                <a:cs typeface="Arial"/>
              </a:rPr>
              <a:t>на „97.9%</a:t>
            </a:r>
            <a:r>
              <a:rPr lang="bg-BG" sz="1100" spc="-50" dirty="0" smtClean="0">
                <a:latin typeface="Arial"/>
                <a:cs typeface="Arial"/>
              </a:rPr>
              <a:t>“!</a:t>
            </a:r>
          </a:p>
          <a:p>
            <a:pPr marL="240665" indent="-228600" algn="just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bg-BG" sz="1100" spc="-50" dirty="0" smtClean="0">
                <a:latin typeface="Arial"/>
                <a:cs typeface="Arial"/>
              </a:rPr>
              <a:t>Вярвам, че на презентацията във СофтУни ще мога да дам по ясна представа по горните точки !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0258" y="4901263"/>
            <a:ext cx="499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30" dirty="0">
                <a:solidFill>
                  <a:srgbClr val="FF9F00"/>
                </a:solidFill>
                <a:latin typeface="Trebuchet MS"/>
                <a:cs typeface="Trebuchet MS"/>
              </a:rPr>
              <a:t>Ек</a:t>
            </a:r>
            <a:r>
              <a:rPr sz="1800" b="1" i="1" spc="-45" dirty="0">
                <a:solidFill>
                  <a:srgbClr val="FF9F00"/>
                </a:solidFill>
                <a:latin typeface="Trebuchet MS"/>
                <a:cs typeface="Trebuchet MS"/>
              </a:rPr>
              <a:t>и</a:t>
            </a:r>
            <a:r>
              <a:rPr sz="1800" b="1" i="1" spc="-85" dirty="0">
                <a:solidFill>
                  <a:srgbClr val="FF9F00"/>
                </a:solidFill>
                <a:latin typeface="Trebuchet MS"/>
                <a:cs typeface="Trebuchet MS"/>
              </a:rPr>
              <a:t>п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8850" y="5194300"/>
            <a:ext cx="6075694" cy="404598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31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ru-RU" sz="1100" b="1" i="1" spc="-65" dirty="0" smtClean="0">
                <a:latin typeface="Trebuchet MS"/>
                <a:cs typeface="Trebuchet MS"/>
              </a:rPr>
              <a:t>Йордан </a:t>
            </a:r>
            <a:r>
              <a:rPr lang="ru-RU" sz="1100" b="1" i="1" spc="-65" dirty="0">
                <a:latin typeface="Trebuchet MS"/>
                <a:cs typeface="Trebuchet MS"/>
              </a:rPr>
              <a:t>Йорданов </a:t>
            </a:r>
            <a:r>
              <a:rPr lang="ru-RU" sz="1100" spc="-65" dirty="0">
                <a:latin typeface="Arial"/>
                <a:cs typeface="Arial"/>
              </a:rPr>
              <a:t>– </a:t>
            </a:r>
            <a:r>
              <a:rPr lang="ru-RU" sz="1100" spc="-60" dirty="0">
                <a:latin typeface="Arial"/>
                <a:cs typeface="Arial"/>
              </a:rPr>
              <a:t>разработил основата </a:t>
            </a:r>
            <a:r>
              <a:rPr lang="ru-RU" sz="1100" spc="-55" dirty="0">
                <a:latin typeface="Arial"/>
                <a:cs typeface="Arial"/>
              </a:rPr>
              <a:t>на </a:t>
            </a:r>
            <a:r>
              <a:rPr lang="ru-RU" sz="1100" spc="-45" dirty="0">
                <a:latin typeface="Arial"/>
                <a:cs typeface="Arial"/>
              </a:rPr>
              <a:t>проекта </a:t>
            </a:r>
            <a:r>
              <a:rPr lang="ru-RU" sz="1100" spc="-20" dirty="0">
                <a:latin typeface="Arial"/>
                <a:cs typeface="Arial"/>
              </a:rPr>
              <a:t>и част от валидирането на </a:t>
            </a:r>
            <a:r>
              <a:rPr lang="ru-RU" sz="1100" spc="-20" dirty="0" smtClean="0">
                <a:latin typeface="Arial"/>
                <a:cs typeface="Arial"/>
              </a:rPr>
              <a:t>идеята</a:t>
            </a:r>
            <a:endParaRPr lang="ru-RU" sz="1100" dirty="0">
              <a:latin typeface="Arial"/>
              <a:cs typeface="Arial"/>
            </a:endParaRPr>
          </a:p>
          <a:p>
            <a:pPr marL="697865" lvl="1" indent="-229235">
              <a:lnSpc>
                <a:spcPct val="100000"/>
              </a:lnSpc>
              <a:spcBef>
                <a:spcPts val="225"/>
              </a:spcBef>
              <a:buFont typeface="Courier New"/>
              <a:buChar char="o"/>
              <a:tabLst>
                <a:tab pos="697865" algn="l"/>
                <a:tab pos="698500" algn="l"/>
              </a:tabLst>
            </a:pPr>
            <a:r>
              <a:rPr sz="1100" spc="-45" dirty="0" err="1" smtClean="0">
                <a:latin typeface="Arial"/>
                <a:cs typeface="Arial"/>
              </a:rPr>
              <a:t>SoftUni</a:t>
            </a:r>
            <a:r>
              <a:rPr sz="1100" spc="-45" dirty="0" smtClean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username: </a:t>
            </a:r>
            <a:r>
              <a:rPr lang="pt-BR" sz="1100" b="1" dirty="0"/>
              <a:t>ugdaka</a:t>
            </a:r>
            <a:r>
              <a:rPr lang="pt-BR" sz="1100" dirty="0"/>
              <a:t>, Tel. 0879 317 180, E-mail</a:t>
            </a:r>
            <a:r>
              <a:rPr lang="pt-BR" sz="1100" dirty="0" smtClean="0"/>
              <a:t>:</a:t>
            </a:r>
            <a:r>
              <a:rPr lang="bg-BG" sz="1100" dirty="0" smtClean="0"/>
              <a:t> </a:t>
            </a:r>
            <a:r>
              <a:rPr lang="en-US" sz="1100" dirty="0" smtClean="0">
                <a:hlinkClick r:id="rId2"/>
              </a:rPr>
              <a:t>jordanov.jordan@ue-varna.bg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2172" y="5625036"/>
            <a:ext cx="37661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90" dirty="0" err="1">
                <a:solidFill>
                  <a:srgbClr val="FF9F00"/>
                </a:solidFill>
                <a:latin typeface="Trebuchet MS"/>
                <a:cs typeface="Trebuchet MS"/>
              </a:rPr>
              <a:t>Линк</a:t>
            </a:r>
            <a:r>
              <a:rPr sz="1800" b="1" i="1" spc="-145" dirty="0">
                <a:solidFill>
                  <a:srgbClr val="FF9F00"/>
                </a:solidFill>
                <a:latin typeface="Trebuchet MS"/>
                <a:cs typeface="Trebuchet MS"/>
              </a:rPr>
              <a:t> </a:t>
            </a:r>
            <a:r>
              <a:rPr sz="1800" b="1" i="1" spc="-110" dirty="0" err="1" smtClean="0">
                <a:solidFill>
                  <a:srgbClr val="FF9F00"/>
                </a:solidFill>
                <a:latin typeface="Trebuchet MS"/>
                <a:cs typeface="Trebuchet MS"/>
              </a:rPr>
              <a:t>за</a:t>
            </a:r>
            <a:r>
              <a:rPr sz="1800" b="1" i="1" spc="-140" dirty="0" smtClean="0">
                <a:solidFill>
                  <a:srgbClr val="FF9F00"/>
                </a:solidFill>
                <a:latin typeface="Trebuchet MS"/>
                <a:cs typeface="Trebuchet MS"/>
              </a:rPr>
              <a:t> </a:t>
            </a:r>
            <a:r>
              <a:rPr sz="1800" b="1" i="1" spc="-70" dirty="0">
                <a:solidFill>
                  <a:srgbClr val="FF9F00"/>
                </a:solidFill>
                <a:latin typeface="Trebuchet MS"/>
                <a:cs typeface="Trebuchet MS"/>
              </a:rPr>
              <a:t>демо</a:t>
            </a:r>
            <a:r>
              <a:rPr sz="1800" b="1" i="1" spc="-140" dirty="0">
                <a:solidFill>
                  <a:srgbClr val="FF9F00"/>
                </a:solidFill>
                <a:latin typeface="Trebuchet MS"/>
                <a:cs typeface="Trebuchet MS"/>
              </a:rPr>
              <a:t> </a:t>
            </a:r>
            <a:r>
              <a:rPr sz="1800" b="1" i="1" spc="55" dirty="0">
                <a:solidFill>
                  <a:srgbClr val="FF9F00"/>
                </a:solidFill>
                <a:latin typeface="Trebuchet MS"/>
                <a:cs typeface="Trebuchet MS"/>
              </a:rPr>
              <a:t>/</a:t>
            </a:r>
            <a:r>
              <a:rPr sz="1800" b="1" i="1" spc="-145" dirty="0">
                <a:solidFill>
                  <a:srgbClr val="FF9F00"/>
                </a:solidFill>
                <a:latin typeface="Trebuchet MS"/>
                <a:cs typeface="Trebuchet MS"/>
              </a:rPr>
              <a:t> </a:t>
            </a:r>
            <a:r>
              <a:rPr sz="1800" b="1" i="1" spc="-75" dirty="0">
                <a:solidFill>
                  <a:srgbClr val="FF9F00"/>
                </a:solidFill>
                <a:latin typeface="Trebuchet MS"/>
                <a:cs typeface="Trebuchet MS"/>
              </a:rPr>
              <a:t>видео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2172" y="5931097"/>
            <a:ext cx="6296342" cy="3193118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69265" indent="-228600">
              <a:lnSpc>
                <a:spcPct val="100000"/>
              </a:lnSpc>
              <a:spcBef>
                <a:spcPts val="37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bg-BG" sz="1100" spc="-15" dirty="0" smtClean="0">
                <a:latin typeface="Arial"/>
                <a:cs typeface="Arial"/>
              </a:rPr>
              <a:t>Линк към видео: </a:t>
            </a:r>
          </a:p>
          <a:p>
            <a:pPr marL="469265" indent="-228600">
              <a:lnSpc>
                <a:spcPct val="100000"/>
              </a:lnSpc>
              <a:spcBef>
                <a:spcPts val="37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15" dirty="0" err="1" smtClean="0">
                <a:latin typeface="Arial"/>
                <a:cs typeface="Arial"/>
              </a:rPr>
              <a:t>Линк</a:t>
            </a:r>
            <a:r>
              <a:rPr sz="1100" spc="-15" dirty="0" smtClean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към </a:t>
            </a:r>
            <a:r>
              <a:rPr sz="1100" spc="-45" dirty="0">
                <a:latin typeface="Arial"/>
                <a:cs typeface="Arial"/>
              </a:rPr>
              <a:t>проекта </a:t>
            </a:r>
            <a:r>
              <a:rPr sz="1100" spc="-35" dirty="0">
                <a:latin typeface="Arial"/>
                <a:cs typeface="Arial"/>
              </a:rPr>
              <a:t>(демо):</a:t>
            </a:r>
            <a:r>
              <a:rPr sz="1100" spc="-155" dirty="0">
                <a:solidFill>
                  <a:srgbClr val="0462C1"/>
                </a:solidFill>
                <a:latin typeface="Arial"/>
                <a:cs typeface="Arial"/>
              </a:rPr>
              <a:t> </a:t>
            </a:r>
            <a:endParaRPr lang="en-US" sz="1100" spc="-155" dirty="0" smtClean="0">
              <a:solidFill>
                <a:srgbClr val="0462C1"/>
              </a:solidFill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spcBef>
                <a:spcPts val="37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90" dirty="0" err="1" smtClean="0">
                <a:latin typeface="Arial"/>
                <a:cs typeface="Arial"/>
              </a:rPr>
              <a:t>Не</a:t>
            </a:r>
            <a:r>
              <a:rPr sz="1100" spc="-90" dirty="0" smtClean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се </a:t>
            </a:r>
            <a:r>
              <a:rPr sz="1100" spc="-50" dirty="0">
                <a:latin typeface="Arial"/>
                <a:cs typeface="Arial"/>
              </a:rPr>
              <a:t>изискват пароли </a:t>
            </a:r>
            <a:r>
              <a:rPr sz="1100" spc="-65" dirty="0">
                <a:latin typeface="Arial"/>
                <a:cs typeface="Arial"/>
              </a:rPr>
              <a:t>за</a:t>
            </a:r>
            <a:r>
              <a:rPr sz="1100" spc="-55" dirty="0">
                <a:latin typeface="Arial"/>
                <a:cs typeface="Arial"/>
              </a:rPr>
              <a:t> достъп.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800" b="1" i="1" spc="-130" dirty="0">
                <a:solidFill>
                  <a:srgbClr val="FF9F00"/>
                </a:solidFill>
                <a:latin typeface="Trebuchet MS"/>
                <a:cs typeface="Trebuchet MS"/>
              </a:rPr>
              <a:t>Технологии</a:t>
            </a:r>
            <a:endParaRPr sz="1800" dirty="0">
              <a:latin typeface="Trebuchet MS"/>
              <a:cs typeface="Trebuchet MS"/>
            </a:endParaRPr>
          </a:p>
          <a:p>
            <a:pPr marL="12700">
              <a:spcBef>
                <a:spcPts val="785"/>
              </a:spcBef>
            </a:pPr>
            <a:r>
              <a:rPr sz="1100" spc="-80" dirty="0" smtClean="0">
                <a:latin typeface="Arial"/>
                <a:cs typeface="Arial"/>
              </a:rPr>
              <a:t>HTML5, </a:t>
            </a:r>
            <a:r>
              <a:rPr sz="1100" spc="-70" dirty="0" smtClean="0">
                <a:latin typeface="Arial"/>
                <a:cs typeface="Arial"/>
              </a:rPr>
              <a:t>JavaScript,</a:t>
            </a:r>
            <a:r>
              <a:rPr sz="1100" spc="-60" dirty="0" smtClean="0">
                <a:latin typeface="Arial"/>
                <a:cs typeface="Arial"/>
              </a:rPr>
              <a:t> </a:t>
            </a:r>
            <a:r>
              <a:rPr sz="1100" spc="-40" dirty="0" smtClean="0">
                <a:latin typeface="Arial"/>
                <a:cs typeface="Arial"/>
              </a:rPr>
              <a:t>jQuery</a:t>
            </a:r>
            <a:r>
              <a:rPr lang="bg-BG" sz="1100" spc="-40" dirty="0" smtClean="0">
                <a:latin typeface="Arial"/>
                <a:cs typeface="Arial"/>
              </a:rPr>
              <a:t>, </a:t>
            </a:r>
            <a:r>
              <a:rPr lang="en-US" sz="1100" spc="-40" dirty="0" smtClean="0">
                <a:latin typeface="Arial"/>
                <a:cs typeface="Arial"/>
              </a:rPr>
              <a:t>ASP.NET Core MVC &amp; Web API, Docker engine, Domain-Driven Design, </a:t>
            </a:r>
            <a:br>
              <a:rPr lang="en-US" sz="1100" spc="-40" dirty="0" smtClean="0">
                <a:latin typeface="Arial"/>
                <a:cs typeface="Arial"/>
              </a:rPr>
            </a:br>
            <a:r>
              <a:rPr lang="en-US" sz="1100" spc="-40" dirty="0" smtClean="0">
                <a:latin typeface="Arial"/>
                <a:cs typeface="Arial"/>
              </a:rPr>
              <a:t>Functional Programming, CQRS, Event-sourcing, REST with HATEOAS, </a:t>
            </a:r>
            <a:r>
              <a:rPr lang="en-US" sz="1100" spc="-40" dirty="0" err="1" smtClean="0">
                <a:latin typeface="Arial"/>
                <a:cs typeface="Arial"/>
              </a:rPr>
              <a:t>RabbitMQ</a:t>
            </a:r>
            <a:r>
              <a:rPr lang="en-US" sz="1100" spc="-40" dirty="0" smtClean="0">
                <a:latin typeface="Arial"/>
                <a:cs typeface="Arial"/>
              </a:rPr>
              <a:t>, Swagger, EF Core, </a:t>
            </a:r>
            <a:br>
              <a:rPr lang="en-US" sz="1100" spc="-40" dirty="0" smtClean="0">
                <a:latin typeface="Arial"/>
                <a:cs typeface="Arial"/>
              </a:rPr>
            </a:br>
            <a:r>
              <a:rPr lang="en-US" sz="1100" spc="-40" dirty="0" smtClean="0">
                <a:latin typeface="Arial"/>
                <a:cs typeface="Arial"/>
              </a:rPr>
              <a:t>PostgreSQL, </a:t>
            </a:r>
            <a:r>
              <a:rPr lang="en-US" sz="1100" spc="-40" dirty="0" err="1" smtClean="0">
                <a:latin typeface="Arial"/>
                <a:cs typeface="Arial"/>
              </a:rPr>
              <a:t>Stylecop</a:t>
            </a:r>
            <a:r>
              <a:rPr lang="en-US" sz="1100" spc="-40" dirty="0" smtClean="0">
                <a:latin typeface="Arial"/>
                <a:cs typeface="Arial"/>
              </a:rPr>
              <a:t>.</a:t>
            </a:r>
            <a:endParaRPr lang="bg-BG" sz="1100" spc="-40" dirty="0" smtClean="0">
              <a:latin typeface="Arial"/>
              <a:cs typeface="Arial"/>
            </a:endParaRPr>
          </a:p>
          <a:p>
            <a:pPr marL="12700">
              <a:spcBef>
                <a:spcPts val="785"/>
              </a:spcBef>
            </a:pPr>
            <a:r>
              <a:rPr lang="en-US" sz="1100" spc="-40" dirty="0" smtClean="0">
                <a:latin typeface="Arial"/>
                <a:cs typeface="Arial"/>
              </a:rPr>
              <a:t/>
            </a:r>
            <a:br>
              <a:rPr lang="en-US" sz="1100" spc="-40" dirty="0" smtClean="0">
                <a:latin typeface="Arial"/>
                <a:cs typeface="Arial"/>
              </a:rPr>
            </a:br>
            <a:r>
              <a:rPr lang="en-US" sz="1100" spc="-40" dirty="0" smtClean="0">
                <a:latin typeface="Arial"/>
                <a:cs typeface="Arial"/>
              </a:rPr>
              <a:t>Complete tests suite - Arrange Act Assert Pattern, </a:t>
            </a:r>
            <a:r>
              <a:rPr lang="en-US" sz="1100" spc="-40" dirty="0" err="1" smtClean="0">
                <a:latin typeface="Arial"/>
                <a:cs typeface="Arial"/>
              </a:rPr>
              <a:t>MyTested.AspNetCore.Mvc</a:t>
            </a:r>
            <a:r>
              <a:rPr lang="en-US" sz="1100" spc="-40" dirty="0" smtClean="0">
                <a:latin typeface="Arial"/>
                <a:cs typeface="Arial"/>
              </a:rPr>
              <a:t> , </a:t>
            </a:r>
            <a:r>
              <a:rPr lang="en-US" sz="1100" spc="-40" dirty="0" err="1" smtClean="0">
                <a:latin typeface="Arial"/>
                <a:cs typeface="Arial"/>
              </a:rPr>
              <a:t>xUnit</a:t>
            </a:r>
            <a:r>
              <a:rPr lang="en-US" sz="1100" spc="-40" dirty="0" smtClean="0">
                <a:latin typeface="Arial"/>
                <a:cs typeface="Arial"/>
              </a:rPr>
              <a:t>, </a:t>
            </a:r>
            <a:r>
              <a:rPr lang="en-US" sz="1100" spc="-40" dirty="0" err="1" smtClean="0">
                <a:latin typeface="Arial"/>
                <a:cs typeface="Arial"/>
              </a:rPr>
              <a:t>Autofixture</a:t>
            </a:r>
            <a:r>
              <a:rPr lang="en-US" sz="1100" spc="-40" dirty="0" smtClean="0">
                <a:latin typeface="Arial"/>
                <a:cs typeface="Arial"/>
              </a:rPr>
              <a:t>, </a:t>
            </a:r>
            <a:r>
              <a:rPr lang="en-US" sz="1100" spc="-40" dirty="0" err="1" smtClean="0">
                <a:latin typeface="Arial"/>
                <a:cs typeface="Arial"/>
              </a:rPr>
              <a:t>Moq</a:t>
            </a:r>
            <a:r>
              <a:rPr lang="en-US" sz="1100" spc="-40" dirty="0" smtClean="0">
                <a:latin typeface="Arial"/>
                <a:cs typeface="Arial"/>
              </a:rPr>
              <a:t>,</a:t>
            </a:r>
            <a:br>
              <a:rPr lang="en-US" sz="1100" spc="-40" dirty="0" smtClean="0">
                <a:latin typeface="Arial"/>
                <a:cs typeface="Arial"/>
              </a:rPr>
            </a:br>
            <a:r>
              <a:rPr lang="en-US" sz="1100" spc="-40" dirty="0" smtClean="0">
                <a:latin typeface="Arial"/>
                <a:cs typeface="Arial"/>
              </a:rPr>
              <a:t>Fluent Assertion.</a:t>
            </a:r>
            <a:br>
              <a:rPr lang="en-US" sz="1100" spc="-40" dirty="0" smtClean="0">
                <a:latin typeface="Arial"/>
                <a:cs typeface="Arial"/>
              </a:rPr>
            </a:br>
            <a:r>
              <a:rPr lang="en-US" sz="1100" spc="-40" dirty="0" smtClean="0">
                <a:latin typeface="Arial"/>
                <a:cs typeface="Arial"/>
              </a:rPr>
              <a:t>Integration </a:t>
            </a:r>
            <a:r>
              <a:rPr lang="en-US" sz="1100" spc="-40" dirty="0">
                <a:latin typeface="Arial"/>
                <a:cs typeface="Arial"/>
              </a:rPr>
              <a:t>tests with </a:t>
            </a:r>
            <a:r>
              <a:rPr lang="en-US" sz="1100" spc="-40" dirty="0" smtClean="0">
                <a:latin typeface="Arial"/>
                <a:cs typeface="Arial"/>
              </a:rPr>
              <a:t>Kestrel server and databases executed in Docker containers.</a:t>
            </a:r>
            <a:endParaRPr sz="11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i="1" spc="-100" dirty="0">
                <a:solidFill>
                  <a:srgbClr val="FF9F00"/>
                </a:solidFill>
                <a:latin typeface="Trebuchet MS"/>
                <a:cs typeface="Trebuchet MS"/>
              </a:rPr>
              <a:t>Сорс</a:t>
            </a:r>
            <a:r>
              <a:rPr sz="1800" b="1" i="1" spc="-135" dirty="0">
                <a:solidFill>
                  <a:srgbClr val="FF9F00"/>
                </a:solidFill>
                <a:latin typeface="Trebuchet MS"/>
                <a:cs typeface="Trebuchet MS"/>
              </a:rPr>
              <a:t> </a:t>
            </a:r>
            <a:r>
              <a:rPr sz="1800" b="1" i="1" spc="-65" dirty="0">
                <a:solidFill>
                  <a:srgbClr val="FF9F00"/>
                </a:solidFill>
                <a:latin typeface="Trebuchet MS"/>
                <a:cs typeface="Trebuchet MS"/>
              </a:rPr>
              <a:t>код</a:t>
            </a:r>
            <a:endParaRPr sz="1800" dirty="0">
              <a:latin typeface="Trebuchet MS"/>
              <a:cs typeface="Trebuchet MS"/>
            </a:endParaRPr>
          </a:p>
          <a:p>
            <a:pPr marL="12700" marR="5080">
              <a:lnSpc>
                <a:spcPct val="117300"/>
              </a:lnSpc>
              <a:spcBef>
                <a:spcPts val="555"/>
              </a:spcBef>
            </a:pPr>
            <a:r>
              <a:rPr sz="1100" spc="-15" dirty="0">
                <a:latin typeface="Arial"/>
                <a:cs typeface="Arial"/>
              </a:rPr>
              <a:t>Линк </a:t>
            </a:r>
            <a:r>
              <a:rPr sz="1100" spc="-30" dirty="0">
                <a:latin typeface="Arial"/>
                <a:cs typeface="Arial"/>
              </a:rPr>
              <a:t>към </a:t>
            </a:r>
            <a:r>
              <a:rPr sz="1100" spc="-65" dirty="0" err="1">
                <a:latin typeface="Arial"/>
                <a:cs typeface="Arial"/>
              </a:rPr>
              <a:t>сорс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30" dirty="0" err="1" smtClean="0">
                <a:latin typeface="Arial"/>
                <a:cs typeface="Arial"/>
              </a:rPr>
              <a:t>кода</a:t>
            </a:r>
            <a:r>
              <a:rPr lang="en-US" sz="1100" spc="-30" dirty="0" smtClean="0">
                <a:latin typeface="Arial"/>
                <a:cs typeface="Arial"/>
              </a:rPr>
              <a:t>: 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250" y="165100"/>
            <a:ext cx="1222037" cy="21394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 txBox="1"/>
          <p:nvPr/>
        </p:nvSpPr>
        <p:spPr>
          <a:xfrm>
            <a:off x="882650" y="241300"/>
            <a:ext cx="5335270" cy="925194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800" b="1" spc="-100" dirty="0" smtClean="0">
                <a:solidFill>
                  <a:srgbClr val="FF9F00"/>
                </a:solidFill>
                <a:latin typeface="Trebuchet MS"/>
                <a:cs typeface="Trebuchet MS"/>
              </a:rPr>
              <a:t>Screenshots</a:t>
            </a:r>
            <a:endParaRPr sz="1800" dirty="0">
              <a:latin typeface="Trebuchet MS"/>
              <a:cs typeface="Trebuchet MS"/>
            </a:endParaRPr>
          </a:p>
          <a:p>
            <a:pPr marL="12700" marR="5080">
              <a:lnSpc>
                <a:spcPct val="117300"/>
              </a:lnSpc>
              <a:spcBef>
                <a:spcPts val="555"/>
              </a:spcBef>
            </a:pPr>
            <a:r>
              <a:rPr sz="1100" spc="-75" dirty="0">
                <a:latin typeface="Arial"/>
                <a:cs typeface="Arial"/>
              </a:rPr>
              <a:t>Силно </a:t>
            </a:r>
            <a:r>
              <a:rPr sz="1100" spc="-50" dirty="0">
                <a:latin typeface="Arial"/>
                <a:cs typeface="Arial"/>
              </a:rPr>
              <a:t>препоръчително </a:t>
            </a:r>
            <a:r>
              <a:rPr sz="1100" spc="-65" dirty="0">
                <a:latin typeface="Arial"/>
                <a:cs typeface="Arial"/>
              </a:rPr>
              <a:t>е </a:t>
            </a:r>
            <a:r>
              <a:rPr sz="1100" spc="-60" dirty="0">
                <a:latin typeface="Arial"/>
                <a:cs typeface="Arial"/>
              </a:rPr>
              <a:t>да </a:t>
            </a:r>
            <a:r>
              <a:rPr sz="1100" spc="-40" dirty="0">
                <a:latin typeface="Arial"/>
                <a:cs typeface="Arial"/>
              </a:rPr>
              <a:t>приложите </a:t>
            </a:r>
            <a:r>
              <a:rPr sz="1100" spc="-50" dirty="0">
                <a:latin typeface="Arial"/>
                <a:cs typeface="Arial"/>
              </a:rPr>
              <a:t>подходящи </a:t>
            </a:r>
            <a:r>
              <a:rPr sz="1100" b="1" spc="-65" dirty="0">
                <a:latin typeface="Trebuchet MS"/>
                <a:cs typeface="Trebuchet MS"/>
              </a:rPr>
              <a:t>screenshots </a:t>
            </a:r>
            <a:r>
              <a:rPr sz="1100" spc="-55" dirty="0">
                <a:latin typeface="Arial"/>
                <a:cs typeface="Arial"/>
              </a:rPr>
              <a:t>от </a:t>
            </a:r>
            <a:r>
              <a:rPr sz="1100" spc="-70" dirty="0">
                <a:latin typeface="Arial"/>
                <a:cs typeface="Arial"/>
              </a:rPr>
              <a:t>вашето </a:t>
            </a:r>
            <a:r>
              <a:rPr sz="1100" spc="-35" dirty="0">
                <a:latin typeface="Arial"/>
                <a:cs typeface="Arial"/>
              </a:rPr>
              <a:t>приложение </a:t>
            </a:r>
            <a:r>
              <a:rPr sz="1100" spc="-60" dirty="0">
                <a:latin typeface="Arial"/>
                <a:cs typeface="Arial"/>
              </a:rPr>
              <a:t>в  </a:t>
            </a:r>
            <a:r>
              <a:rPr sz="1100" spc="-50" dirty="0">
                <a:latin typeface="Arial"/>
                <a:cs typeface="Arial"/>
              </a:rPr>
              <a:t>действие.</a:t>
            </a:r>
            <a:endParaRPr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0342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764" y="877315"/>
            <a:ext cx="5433695" cy="1734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70" dirty="0" err="1" smtClean="0">
                <a:solidFill>
                  <a:srgbClr val="FF9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Подробно</a:t>
            </a:r>
            <a:r>
              <a:rPr sz="1800" b="1" i="1" spc="-150" dirty="0" smtClean="0">
                <a:solidFill>
                  <a:srgbClr val="FF9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 i="1" spc="-80" dirty="0" err="1" smtClean="0">
                <a:solidFill>
                  <a:srgbClr val="FF9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описание</a:t>
            </a:r>
          </a:p>
          <a:p>
            <a:pPr marL="469265" indent="-228600">
              <a:lnSpc>
                <a:spcPct val="100000"/>
              </a:lnSpc>
              <a:spcBef>
                <a:spcPts val="89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100" spc="-5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ru-RU" sz="1100" spc="-55" dirty="0" smtClean="0">
                <a:latin typeface="Arial" panose="020B0604020202020204" pitchFamily="34" charset="0"/>
                <a:cs typeface="Arial" panose="020B0604020202020204" pitchFamily="34" charset="0"/>
              </a:rPr>
              <a:t>рхитектура</a:t>
            </a:r>
            <a:r>
              <a:rPr lang="ru-RU" sz="1100" spc="-55" dirty="0">
                <a:latin typeface="Arial" panose="020B0604020202020204" pitchFamily="34" charset="0"/>
                <a:cs typeface="Arial" panose="020B0604020202020204" pitchFamily="34" charset="0"/>
              </a:rPr>
              <a:t>, ориентирана към микро </a:t>
            </a:r>
            <a:r>
              <a:rPr lang="ru-RU" sz="1100" spc="-55" dirty="0" smtClean="0">
                <a:latin typeface="Arial" panose="020B0604020202020204" pitchFamily="34" charset="0"/>
                <a:cs typeface="Arial" panose="020B0604020202020204" pitchFamily="34" charset="0"/>
              </a:rPr>
              <a:t>услуги</a:t>
            </a:r>
            <a:r>
              <a:rPr lang="ru-RU" sz="11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100" spc="-45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spc="-45" dirty="0">
                <a:latin typeface="Arial" panose="020B0604020202020204" pitchFamily="34" charset="0"/>
                <a:cs typeface="Arial" panose="020B0604020202020204" pitchFamily="34" charset="0"/>
              </a:rPr>
              <a:t>micro-service oriented </a:t>
            </a:r>
            <a:r>
              <a:rPr lang="en-US" sz="1100" spc="-45" dirty="0" smtClean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bg-BG" sz="1100" spc="-45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br>
              <a:rPr lang="bg-BG" sz="1100" spc="-45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sz="1100" spc="-45" dirty="0">
                <a:latin typeface="Arial" panose="020B0604020202020204" pitchFamily="34" charset="0"/>
                <a:cs typeface="Arial" panose="020B0604020202020204" pitchFamily="34" charset="0"/>
              </a:rPr>
              <a:t>Имплементирана е чрез множество автономни уеб </a:t>
            </a:r>
            <a:r>
              <a:rPr lang="bg-BG" sz="1100" spc="-45" dirty="0" smtClean="0">
                <a:latin typeface="Arial" panose="020B0604020202020204" pitchFamily="34" charset="0"/>
                <a:cs typeface="Arial" panose="020B0604020202020204" pitchFamily="34" charset="0"/>
              </a:rPr>
              <a:t>услуги</a:t>
            </a:r>
            <a:r>
              <a:rPr lang="en-US" sz="1100" spc="-45" dirty="0">
                <a:latin typeface="Arial" panose="020B0604020202020204" pitchFamily="34" charset="0"/>
                <a:cs typeface="Arial" panose="020B0604020202020204" pitchFamily="34" charset="0"/>
              </a:rPr>
              <a:t> (web </a:t>
            </a:r>
            <a:r>
              <a:rPr lang="en-US" sz="1100" spc="-45" dirty="0" smtClean="0">
                <a:latin typeface="Arial" panose="020B0604020202020204" pitchFamily="34" charset="0"/>
                <a:cs typeface="Arial" panose="020B0604020202020204" pitchFamily="34" charset="0"/>
              </a:rPr>
              <a:t>services).</a:t>
            </a:r>
            <a:endParaRPr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38100" indent="-228600">
              <a:lnSpc>
                <a:spcPct val="117300"/>
              </a:lnSpc>
              <a:spcBef>
                <a:spcPts val="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ru-RU" sz="1100" spc="-65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bg-BG" sz="1100" spc="-65" dirty="0" smtClean="0">
                <a:latin typeface="Arial" panose="020B0604020202020204" pitchFamily="34" charset="0"/>
                <a:cs typeface="Arial" panose="020B0604020202020204" pitchFamily="34" charset="0"/>
              </a:rPr>
              <a:t>различните</a:t>
            </a:r>
            <a:r>
              <a:rPr lang="ru-RU" sz="1100" spc="-65" dirty="0" smtClean="0">
                <a:latin typeface="Arial" panose="020B0604020202020204" pitchFamily="34" charset="0"/>
                <a:cs typeface="Arial" panose="020B0604020202020204" pitchFamily="34" charset="0"/>
              </a:rPr>
              <a:t> микро-услуги </a:t>
            </a:r>
            <a:r>
              <a:rPr lang="ru-RU" sz="1100" spc="-65" dirty="0">
                <a:latin typeface="Arial" panose="020B0604020202020204" pitchFamily="34" charset="0"/>
                <a:cs typeface="Arial" panose="020B0604020202020204" pitchFamily="34" charset="0"/>
              </a:rPr>
              <a:t>се прилагат различни подходи (прости CRUD спрямо DDD / CQRS </a:t>
            </a:r>
            <a:r>
              <a:rPr lang="ru-RU" sz="1100" spc="-65" dirty="0" smtClean="0">
                <a:latin typeface="Arial" panose="020B0604020202020204" pitchFamily="34" charset="0"/>
                <a:cs typeface="Arial" panose="020B0604020202020204" pitchFamily="34" charset="0"/>
              </a:rPr>
              <a:t>шаблони) според необходимостта и функционалността.</a:t>
            </a:r>
            <a:endParaRPr lang="en-US" sz="1100" spc="-65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38100" indent="-228600">
              <a:lnSpc>
                <a:spcPct val="117300"/>
              </a:lnSpc>
              <a:spcBef>
                <a:spcPts val="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ru-RU" sz="1100" spc="-50" dirty="0">
                <a:latin typeface="Arial" panose="020B0604020202020204" pitchFamily="34" charset="0"/>
                <a:cs typeface="Arial" panose="020B0604020202020204" pitchFamily="34" charset="0"/>
              </a:rPr>
              <a:t>HTTP е комуникационният протокол между </a:t>
            </a:r>
            <a:r>
              <a:rPr lang="ru-RU" sz="1100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клиентските приложения </a:t>
            </a:r>
            <a:r>
              <a:rPr lang="ru-RU" sz="1100" spc="-50" dirty="0">
                <a:latin typeface="Arial" panose="020B0604020202020204" pitchFamily="34" charset="0"/>
                <a:cs typeface="Arial" panose="020B0604020202020204" pitchFamily="34" charset="0"/>
              </a:rPr>
              <a:t>и микро услугите</a:t>
            </a:r>
            <a:r>
              <a:rPr lang="ru-RU" sz="1100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. За изпращането на имейли и изработването на репорти се използва асинхронна комуникация чрез </a:t>
            </a:r>
            <a:r>
              <a:rPr lang="en-US" sz="1100" dirty="0" err="1" smtClean="0"/>
              <a:t>RabbitMQ</a:t>
            </a:r>
            <a:r>
              <a:rPr lang="bg-BG" sz="1100" dirty="0" smtClean="0"/>
              <a:t>.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648794" y="1627807"/>
            <a:ext cx="10854088" cy="755650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4450" y="2755900"/>
            <a:ext cx="7467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Command and Query Responsibility Segregation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4889500"/>
            <a:ext cx="6527799" cy="141742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778071" y="4268337"/>
            <a:ext cx="20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Осъществено</a:t>
            </a:r>
            <a:r>
              <a:rPr lang="en-US" dirty="0"/>
              <a:t> </a:t>
            </a:r>
            <a:r>
              <a:rPr lang="en-US" dirty="0" err="1"/>
              <a:t>чрез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0" y="165100"/>
            <a:ext cx="52482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80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48795" y="1628607"/>
            <a:ext cx="10854088" cy="7556502"/>
          </a:xfrm>
          <a:prstGeom prst="rect">
            <a:avLst/>
          </a:prstGeom>
        </p:spPr>
      </p:pic>
      <p:sp>
        <p:nvSpPr>
          <p:cNvPr id="19" name="Content Placeholder 2"/>
          <p:cNvSpPr txBox="1">
            <a:spLocks/>
          </p:cNvSpPr>
          <p:nvPr/>
        </p:nvSpPr>
        <p:spPr>
          <a:xfrm>
            <a:off x="1971832" y="1278731"/>
            <a:ext cx="3781353" cy="772051"/>
          </a:xfrm>
          <a:prstGeom prst="rect">
            <a:avLst/>
          </a:prstGeom>
        </p:spPr>
        <p:txBody>
          <a:bodyPr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4000" b="1" kern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Event Sourcing</a:t>
            </a:r>
            <a:endParaRPr lang="en-US" sz="4000" kern="0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2"/>
          <p:cNvSpPr txBox="1"/>
          <p:nvPr/>
        </p:nvSpPr>
        <p:spPr>
          <a:xfrm>
            <a:off x="2635250" y="2364281"/>
            <a:ext cx="4768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AutoNum type="arabicPeriod"/>
            </a:pPr>
            <a:r>
              <a:rPr lang="ru-RU" dirty="0"/>
              <a:t>Внедряване на ориентирана към събития </a:t>
            </a:r>
            <a:r>
              <a:rPr lang="ru-RU" dirty="0" smtClean="0"/>
              <a:t>архитектура</a:t>
            </a:r>
            <a:r>
              <a:rPr lang="en-US" dirty="0"/>
              <a:t> (event-driven </a:t>
            </a:r>
            <a:r>
              <a:rPr lang="en-US" dirty="0" smtClean="0"/>
              <a:t>architecture)</a:t>
            </a:r>
            <a:r>
              <a:rPr lang="ru-RU" dirty="0" smtClean="0"/>
              <a:t> </a:t>
            </a:r>
            <a:r>
              <a:rPr lang="ru-RU" dirty="0"/>
              <a:t>и дава възможност за надеждно </a:t>
            </a:r>
            <a:r>
              <a:rPr lang="ru-RU" dirty="0" smtClean="0"/>
              <a:t>публикуване</a:t>
            </a:r>
            <a:r>
              <a:rPr lang="en-US" dirty="0" smtClean="0"/>
              <a:t> </a:t>
            </a:r>
            <a:r>
              <a:rPr lang="bg-BG" dirty="0" smtClean="0"/>
              <a:t>и съхраняване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smtClean="0"/>
              <a:t>събития</a:t>
            </a:r>
          </a:p>
          <a:p>
            <a:pPr marL="342900" indent="-342900" algn="just">
              <a:buAutoNum type="arabicPeriod"/>
            </a:pPr>
            <a:r>
              <a:rPr lang="ru-RU" dirty="0"/>
              <a:t>Осигурява 100% надежден дневник за одит на промените, направени в бизнес субект (Много полезно за отчети</a:t>
            </a:r>
            <a:r>
              <a:rPr lang="ru-RU" dirty="0" smtClean="0"/>
              <a:t>)</a:t>
            </a:r>
          </a:p>
          <a:p>
            <a:pPr marL="342900" indent="-342900" algn="just">
              <a:buAutoNum type="arabicPeriod"/>
            </a:pPr>
            <a:r>
              <a:rPr lang="bg-BG" dirty="0"/>
              <a:t>Осъществено </a:t>
            </a:r>
            <a:r>
              <a:rPr lang="bg-BG" dirty="0" smtClean="0"/>
              <a:t>чрез:</a:t>
            </a:r>
            <a:endParaRPr lang="en-US" dirty="0" smtClean="0"/>
          </a:p>
        </p:txBody>
      </p:sp>
      <p:pic>
        <p:nvPicPr>
          <p:cNvPr id="21" name="Picture 20" descr="Резултат с изображение за marten dot n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050" y="4614466"/>
            <a:ext cx="3463925" cy="11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4"/>
          <p:cNvSpPr txBox="1"/>
          <p:nvPr/>
        </p:nvSpPr>
        <p:spPr>
          <a:xfrm>
            <a:off x="2787650" y="5899295"/>
            <a:ext cx="767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Polyglot Persistence </a:t>
            </a:r>
            <a:r>
              <a:rPr lang="en-US" dirty="0" smtClean="0"/>
              <a:t>using PostgreSQL </a:t>
            </a:r>
            <a:r>
              <a:rPr lang="en-US" dirty="0"/>
              <a:t>Database</a:t>
            </a:r>
          </a:p>
          <a:p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87" y="6922790"/>
            <a:ext cx="6112123" cy="132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10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648794" y="1627807"/>
            <a:ext cx="10854088" cy="755650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4450" y="1308100"/>
            <a:ext cx="7467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Functional Programming</a:t>
            </a:r>
          </a:p>
        </p:txBody>
      </p:sp>
      <p:pic>
        <p:nvPicPr>
          <p:cNvPr id="6" name="Picture 5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195" y="7556500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3217" y="7556500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5062" y="7556500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8550" y="7556500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899" y="6032500"/>
            <a:ext cx="62960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46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48795" y="1628607"/>
            <a:ext cx="10854088" cy="7556502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767896" y="1612900"/>
            <a:ext cx="6020705" cy="772051"/>
          </a:xfrm>
          <a:prstGeom prst="rect">
            <a:avLst/>
          </a:prstGeom>
        </p:spPr>
        <p:txBody>
          <a:bodyPr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kern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Hypermedia as the Engine of Application State</a:t>
            </a:r>
            <a:endParaRPr lang="en-US" sz="4000" kern="0" dirty="0">
              <a:solidFill>
                <a:sysClr val="windowText" lastClr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1" y="8775700"/>
            <a:ext cx="6251574" cy="1348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960" y="4018038"/>
            <a:ext cx="46005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73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204</Words>
  <Application>Microsoft Office PowerPoint</Application>
  <PresentationFormat>Custom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Symbol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 Velev</dc:creator>
  <cp:lastModifiedBy>Yordanov, Yordan (Varna) BGR</cp:lastModifiedBy>
  <cp:revision>43</cp:revision>
  <dcterms:created xsi:type="dcterms:W3CDTF">2019-12-03T09:50:55Z</dcterms:created>
  <dcterms:modified xsi:type="dcterms:W3CDTF">2019-12-03T14:47:29Z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2019-11-05T00:00:00Z</vt:filetime>
  </property>
  <property fmtid="{D5CDD505-2E9C-101B-9397-08002B2CF9AE}" pid="3" name="Creator">
    <vt:lpwstr>Microsoft® Word for Office 365</vt:lpwstr>
  </property>
  <property fmtid="{D5CDD505-2E9C-101B-9397-08002B2CF9AE}" pid="4" name="LastSaved">
    <vt:filetime>2019-12-03T00:00:00Z</vt:filetime>
  </property>
</Properties>
</file>