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6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3" y="1825626"/>
            <a:ext cx="10515599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5" y="-1256504"/>
            <a:ext cx="4351335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5" y="1956596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1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46" y="1709734"/>
            <a:ext cx="10515599" cy="2852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46" y="4589464"/>
            <a:ext cx="10515599" cy="1500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3" y="1825626"/>
            <a:ext cx="5181602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6"/>
            <a:ext cx="5181602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3" y="1681159"/>
            <a:ext cx="5157782" cy="823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3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59"/>
            <a:ext cx="5183184" cy="823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3" y="457200"/>
            <a:ext cx="393224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3" y="987423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3" y="2057400"/>
            <a:ext cx="3932240" cy="3811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3" y="457200"/>
            <a:ext cx="393224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pic" idx="2"/>
          </p:nvPr>
        </p:nvSpPr>
        <p:spPr>
          <a:xfrm>
            <a:off x="5183183" y="987423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3" y="2057400"/>
            <a:ext cx="3932240" cy="3811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3" y="1825626"/>
            <a:ext cx="10515599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386667" y="2212623"/>
            <a:ext cx="5272981" cy="1477328"/>
          </a:xfrm>
          <a:prstGeom prst="rect">
            <a:avLst/>
          </a:prstGeom>
          <a:noFill/>
          <a:ln>
            <a:noFill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  <a:reflection stA="50000" endA="300" endPos="55000" sy="-100000" algn="bl" rotWithShape="0"/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SogeYoung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Shape 203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pic>
          <p:nvPicPr>
            <p:cNvPr id="204" name="Shape 2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3770" y="1072245"/>
              <a:ext cx="6190343" cy="4642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/>
            <p:nvPr/>
          </p:nvSpPr>
          <p:spPr>
            <a:xfrm>
              <a:off x="7761514" y="1480454"/>
              <a:ext cx="3897085" cy="9688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72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7773" y="119999"/>
                    <a:pt x="115028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2226" y="0"/>
                    <a:pt x="497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More applicants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7761514" y="2936417"/>
              <a:ext cx="3897085" cy="9688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72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7773" y="119999"/>
                    <a:pt x="115028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2226" y="0"/>
                    <a:pt x="497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Better applicants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7761514" y="4392380"/>
              <a:ext cx="3897085" cy="9688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72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7773" y="119999"/>
                    <a:pt x="115028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2226" y="0"/>
                    <a:pt x="497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SGEB as desired and recognized employer</a:t>
              </a: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9" name="Shape 209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155091" y="123909"/>
            <a:ext cx="11943125" cy="6449803"/>
            <a:chOff x="155091" y="123909"/>
            <a:chExt cx="11943125" cy="6449803"/>
          </a:xfrm>
        </p:grpSpPr>
        <p:pic>
          <p:nvPicPr>
            <p:cNvPr id="216" name="Shape 2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9028" y="1111650"/>
              <a:ext cx="6879770" cy="5215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Shape 217"/>
            <p:cNvSpPr/>
            <p:nvPr/>
          </p:nvSpPr>
          <p:spPr>
            <a:xfrm>
              <a:off x="8730342" y="838200"/>
              <a:ext cx="1524000" cy="9361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HR Dept.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7010399" y="495954"/>
              <a:ext cx="1600201" cy="936170"/>
            </a:xfrm>
            <a:prstGeom prst="wedgeEllipseCallout">
              <a:avLst>
                <a:gd name="adj1" fmla="val -15757"/>
                <a:gd name="adj2" fmla="val 70639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Alexander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08814" y="783772"/>
              <a:ext cx="1616528" cy="846691"/>
            </a:xfrm>
            <a:prstGeom prst="wedgeEllipseCallout">
              <a:avLst>
                <a:gd name="adj1" fmla="val 12162"/>
                <a:gd name="adj2" fmla="val 67151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Jordan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837214" y="1630462"/>
              <a:ext cx="1616528" cy="846691"/>
            </a:xfrm>
            <a:prstGeom prst="wedgeEllipseCallout">
              <a:avLst>
                <a:gd name="adj1" fmla="val 12162"/>
                <a:gd name="adj2" fmla="val 67151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Tsvetlena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GSO Dept.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2569027" y="2579913"/>
              <a:ext cx="2057403" cy="968938"/>
            </a:xfrm>
            <a:prstGeom prst="wedgeEllipseCallout">
              <a:avLst>
                <a:gd name="adj1" fmla="val 12162"/>
                <a:gd name="adj2" fmla="val 67151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Kristina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Retail Division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073728" y="3822301"/>
              <a:ext cx="1616528" cy="846691"/>
            </a:xfrm>
            <a:prstGeom prst="wedgeEllipseCallout">
              <a:avLst>
                <a:gd name="adj1" fmla="val 22936"/>
                <a:gd name="adj2" fmla="val 67151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Martin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DPO Dept.</a:t>
              </a:r>
            </a:p>
          </p:txBody>
        </p:sp>
        <p:pic>
          <p:nvPicPr>
            <p:cNvPr id="223" name="Shape 2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Shape 224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Shape 229"/>
          <p:cNvGrpSpPr/>
          <p:nvPr/>
        </p:nvGrpSpPr>
        <p:grpSpPr>
          <a:xfrm>
            <a:off x="136978" y="123909"/>
            <a:ext cx="11961238" cy="6449803"/>
            <a:chOff x="136978" y="123909"/>
            <a:chExt cx="11961238" cy="6449803"/>
          </a:xfrm>
        </p:grpSpPr>
        <p:grpSp>
          <p:nvGrpSpPr>
            <p:cNvPr id="230" name="Shape 230"/>
            <p:cNvGrpSpPr/>
            <p:nvPr/>
          </p:nvGrpSpPr>
          <p:grpSpPr>
            <a:xfrm>
              <a:off x="136978" y="972457"/>
              <a:ext cx="11586936" cy="4789714"/>
              <a:chOff x="136978" y="972457"/>
              <a:chExt cx="11586936" cy="4789714"/>
            </a:xfrm>
          </p:grpSpPr>
          <p:pic>
            <p:nvPicPr>
              <p:cNvPr id="231" name="Shape 2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36978" y="1204686"/>
                <a:ext cx="7156449" cy="40318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Shape 232"/>
              <p:cNvSpPr/>
              <p:nvPr/>
            </p:nvSpPr>
            <p:spPr>
              <a:xfrm>
                <a:off x="7826828" y="972457"/>
                <a:ext cx="3897085" cy="9688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72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773" y="119999"/>
                      <a:pt x="115028" y="119999"/>
                    </a:cubicBezTo>
                    <a:lnTo>
                      <a:pt x="0" y="120000"/>
                    </a:lnTo>
                    <a:lnTo>
                      <a:pt x="0" y="120000"/>
                    </a:lnTo>
                    <a:cubicBezTo>
                      <a:pt x="0" y="120000"/>
                      <a:pt x="0" y="119999"/>
                      <a:pt x="0" y="119999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226" y="0"/>
                      <a:pt x="4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Presentation at UE Varna </a:t>
                </a: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x="1099458" y="4963885"/>
                <a:ext cx="40761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40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the next week: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7826828" y="2246084"/>
                <a:ext cx="3897085" cy="9688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72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773" y="119999"/>
                      <a:pt x="115028" y="119999"/>
                    </a:cubicBezTo>
                    <a:lnTo>
                      <a:pt x="0" y="120000"/>
                    </a:lnTo>
                    <a:lnTo>
                      <a:pt x="0" y="120000"/>
                    </a:lnTo>
                    <a:cubicBezTo>
                      <a:pt x="0" y="120000"/>
                      <a:pt x="0" y="119999"/>
                      <a:pt x="0" y="119999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226" y="0"/>
                      <a:pt x="4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Anonymous survey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7826828" y="3519712"/>
                <a:ext cx="3897085" cy="9688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72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773" y="119999"/>
                      <a:pt x="115028" y="119999"/>
                    </a:cubicBezTo>
                    <a:lnTo>
                      <a:pt x="0" y="120000"/>
                    </a:lnTo>
                    <a:lnTo>
                      <a:pt x="0" y="120000"/>
                    </a:lnTo>
                    <a:cubicBezTo>
                      <a:pt x="0" y="120000"/>
                      <a:pt x="0" y="119999"/>
                      <a:pt x="0" y="119999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226" y="0"/>
                      <a:pt x="4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interviews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826828" y="4793341"/>
                <a:ext cx="3897085" cy="9688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72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773" y="119999"/>
                      <a:pt x="115028" y="119999"/>
                    </a:cubicBezTo>
                    <a:lnTo>
                      <a:pt x="0" y="120000"/>
                    </a:lnTo>
                    <a:lnTo>
                      <a:pt x="0" y="120000"/>
                    </a:lnTo>
                    <a:cubicBezTo>
                      <a:pt x="0" y="120000"/>
                      <a:pt x="0" y="119999"/>
                      <a:pt x="0" y="119999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226" y="0"/>
                      <a:pt x="4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Behavioral tests</a:t>
                </a:r>
              </a:p>
            </p:txBody>
          </p:sp>
        </p:grpSp>
        <p:pic>
          <p:nvPicPr>
            <p:cNvPr id="237" name="Shape 2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" name="Shape 238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grpSp>
          <p:nvGrpSpPr>
            <p:cNvPr id="90" name="Shape 90"/>
            <p:cNvGrpSpPr/>
            <p:nvPr/>
          </p:nvGrpSpPr>
          <p:grpSpPr>
            <a:xfrm>
              <a:off x="319775" y="827120"/>
              <a:ext cx="6287853" cy="5551910"/>
              <a:chOff x="178260" y="282831"/>
              <a:chExt cx="5361588" cy="4654510"/>
            </a:xfrm>
          </p:grpSpPr>
          <p:grpSp>
            <p:nvGrpSpPr>
              <p:cNvPr id="91" name="Shape 91"/>
              <p:cNvGrpSpPr/>
              <p:nvPr/>
            </p:nvGrpSpPr>
            <p:grpSpPr>
              <a:xfrm>
                <a:off x="1326969" y="282831"/>
                <a:ext cx="4212878" cy="3178628"/>
                <a:chOff x="1284407" y="0"/>
                <a:chExt cx="5891527" cy="4198619"/>
              </a:xfrm>
            </p:grpSpPr>
            <p:pic>
              <p:nvPicPr>
                <p:cNvPr id="92" name="Shape 9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12637" t="19380" r="25935" b="32208"/>
                <a:stretch/>
              </p:blipFill>
              <p:spPr>
                <a:xfrm>
                  <a:off x="1440179" y="175259"/>
                  <a:ext cx="5585461" cy="3185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Shape 9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284407" y="0"/>
                  <a:ext cx="5891527" cy="4198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4" name="Shape 94"/>
              <p:cNvGrpSpPr/>
              <p:nvPr/>
            </p:nvGrpSpPr>
            <p:grpSpPr>
              <a:xfrm>
                <a:off x="178260" y="2574274"/>
                <a:ext cx="2885249" cy="1774371"/>
                <a:chOff x="323333" y="1147666"/>
                <a:chExt cx="2885249" cy="1774371"/>
              </a:xfrm>
            </p:grpSpPr>
            <p:pic>
              <p:nvPicPr>
                <p:cNvPr id="95" name="Shape 9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323333" y="1147666"/>
                  <a:ext cx="2885249" cy="1774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Shape 9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815339" y="1257299"/>
                  <a:ext cx="2045388" cy="14630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7" name="Shape 97"/>
              <p:cNvGrpSpPr/>
              <p:nvPr/>
            </p:nvGrpSpPr>
            <p:grpSpPr>
              <a:xfrm>
                <a:off x="2558486" y="3461459"/>
                <a:ext cx="1627745" cy="1475881"/>
                <a:chOff x="4429125" y="1762125"/>
                <a:chExt cx="3626304" cy="3626304"/>
              </a:xfrm>
            </p:grpSpPr>
            <p:pic>
              <p:nvPicPr>
                <p:cNvPr id="98" name="Shape 9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4429125" y="1762125"/>
                  <a:ext cx="3626304" cy="3626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Shape 9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t="52699" b="31908"/>
                <a:stretch/>
              </p:blipFill>
              <p:spPr>
                <a:xfrm rot="-5400000">
                  <a:off x="4869382" y="3273134"/>
                  <a:ext cx="2790695" cy="6204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0" name="Shape 100"/>
            <p:cNvSpPr/>
            <p:nvPr/>
          </p:nvSpPr>
          <p:spPr>
            <a:xfrm>
              <a:off x="7410609" y="1796142"/>
              <a:ext cx="4389505" cy="372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63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2405" y="119999"/>
                    <a:pt x="103037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7594" y="0"/>
                    <a:pt x="16962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000" b="1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</a:t>
              </a:r>
              <a:r>
                <a:rPr lang="en-US" sz="30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 quick and </a:t>
              </a: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easy </a:t>
              </a:r>
              <a:r>
                <a:rPr lang="en-US" sz="30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way to reach students </a:t>
              </a: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and </a:t>
              </a:r>
              <a:r>
                <a:rPr lang="en-US" sz="30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attract them as future </a:t>
              </a:r>
              <a:endParaRPr lang="en-US" sz="3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employees </a:t>
              </a:r>
              <a:r>
                <a:rPr lang="en-US" sz="30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SGEB</a:t>
              </a:r>
            </a:p>
          </p:txBody>
        </p:sp>
        <p:pic>
          <p:nvPicPr>
            <p:cNvPr id="101" name="Shape 10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Shape 102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130628" y="123909"/>
            <a:ext cx="11967588" cy="6449804"/>
            <a:chOff x="130628" y="123909"/>
            <a:chExt cx="11967588" cy="6449804"/>
          </a:xfrm>
        </p:grpSpPr>
        <p:pic>
          <p:nvPicPr>
            <p:cNvPr id="109" name="Shape 1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0628" y="838200"/>
              <a:ext cx="6908799" cy="51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8010668" y="1110344"/>
              <a:ext cx="4028928" cy="4909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3586"/>
                  </a:lnTo>
                  <a:cubicBezTo>
                    <a:pt x="120000" y="112650"/>
                    <a:pt x="111045" y="119999"/>
                    <a:pt x="100000" y="119999"/>
                  </a:cubicBezTo>
                  <a:lnTo>
                    <a:pt x="0" y="119999"/>
                  </a:lnTo>
                  <a:lnTo>
                    <a:pt x="0" y="119999"/>
                  </a:lnTo>
                  <a:cubicBezTo>
                    <a:pt x="0" y="119999"/>
                    <a:pt x="0" y="119998"/>
                    <a:pt x="0" y="119998"/>
                  </a:cubicBezTo>
                  <a:lnTo>
                    <a:pt x="0" y="16413"/>
                  </a:lnTo>
                  <a:lnTo>
                    <a:pt x="0" y="16413"/>
                  </a:lnTo>
                  <a:cubicBezTo>
                    <a:pt x="0" y="7348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 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b="1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  Facts</a:t>
              </a: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:  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Strong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decrease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in </a:t>
              </a: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number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applicants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SGEB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(students and </a:t>
              </a: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young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professionals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  Due to: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Tx/>
                <a:buChar char="-"/>
              </a:pP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Statistical evolution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Shape 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Shape 114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8"/>
          <p:cNvGrpSpPr/>
          <p:nvPr/>
        </p:nvGrpSpPr>
        <p:grpSpPr>
          <a:xfrm>
            <a:off x="130628" y="123909"/>
            <a:ext cx="11967588" cy="6449804"/>
            <a:chOff x="130628" y="123909"/>
            <a:chExt cx="11967588" cy="6449804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0628" y="1130254"/>
              <a:ext cx="6908799" cy="4597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8010668" y="1110344"/>
              <a:ext cx="4028928" cy="4909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3586"/>
                  </a:lnTo>
                  <a:cubicBezTo>
                    <a:pt x="120000" y="112650"/>
                    <a:pt x="111045" y="119999"/>
                    <a:pt x="100000" y="119999"/>
                  </a:cubicBezTo>
                  <a:lnTo>
                    <a:pt x="0" y="119999"/>
                  </a:lnTo>
                  <a:lnTo>
                    <a:pt x="0" y="119999"/>
                  </a:lnTo>
                  <a:cubicBezTo>
                    <a:pt x="0" y="119999"/>
                    <a:pt x="0" y="119998"/>
                    <a:pt x="0" y="119998"/>
                  </a:cubicBezTo>
                  <a:lnTo>
                    <a:pt x="0" y="16413"/>
                  </a:lnTo>
                  <a:lnTo>
                    <a:pt x="0" y="16413"/>
                  </a:lnTo>
                  <a:cubicBezTo>
                    <a:pt x="0" y="7348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17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3000" b="1" dirty="0" smtClean="0">
                  <a:latin typeface="Calibri"/>
                  <a:ea typeface="Calibri"/>
                  <a:cs typeface="Calibri"/>
                  <a:sym typeface="Calibri"/>
                </a:rPr>
                <a:t>alidated Hypothesis:  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Strong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decrease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in </a:t>
              </a:r>
              <a:r>
                <a:rPr lang="en-US" sz="3000" dirty="0" smtClean="0"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number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applicants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endParaRPr lang="en-US" sz="3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SGEB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(students and </a:t>
              </a:r>
              <a:endParaRPr lang="en-US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young </a:t>
              </a:r>
              <a:r>
                <a:rPr lang="en-US"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professionals)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Shape 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Shape 114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pic>
          <p:nvPicPr>
            <p:cNvPr id="122" name="Shape 1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1539" y="912358"/>
              <a:ext cx="6113157" cy="4323670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sy="-100000" algn="bl" rotWithShape="0"/>
            </a:effectLst>
          </p:spPr>
        </p:pic>
        <p:sp>
          <p:nvSpPr>
            <p:cNvPr id="123" name="Shape 123"/>
            <p:cNvSpPr/>
            <p:nvPr/>
          </p:nvSpPr>
          <p:spPr>
            <a:xfrm>
              <a:off x="7771185" y="1079213"/>
              <a:ext cx="4028928" cy="43636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1533"/>
                  </a:lnTo>
                  <a:cubicBezTo>
                    <a:pt x="120000" y="111731"/>
                    <a:pt x="111045" y="119999"/>
                    <a:pt x="100000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18466"/>
                  </a:lnTo>
                  <a:lnTo>
                    <a:pt x="0" y="18466"/>
                  </a:lnTo>
                  <a:cubicBezTo>
                    <a:pt x="0" y="8267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SogeYoung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is application providing to students: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useful information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career consultation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training for real interviews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8122596" y="3139675"/>
              <a:ext cx="365867" cy="2786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905" y="45888"/>
                  </a:moveTo>
                  <a:lnTo>
                    <a:pt x="49253" y="45888"/>
                  </a:lnTo>
                  <a:lnTo>
                    <a:pt x="49253" y="15906"/>
                  </a:lnTo>
                  <a:lnTo>
                    <a:pt x="70746" y="15906"/>
                  </a:lnTo>
                  <a:lnTo>
                    <a:pt x="70746" y="45888"/>
                  </a:lnTo>
                  <a:lnTo>
                    <a:pt x="104094" y="45888"/>
                  </a:lnTo>
                  <a:lnTo>
                    <a:pt x="104094" y="74112"/>
                  </a:lnTo>
                  <a:lnTo>
                    <a:pt x="70746" y="74112"/>
                  </a:lnTo>
                  <a:lnTo>
                    <a:pt x="70746" y="104094"/>
                  </a:lnTo>
                  <a:lnTo>
                    <a:pt x="49253" y="104094"/>
                  </a:lnTo>
                  <a:lnTo>
                    <a:pt x="49253" y="74112"/>
                  </a:lnTo>
                  <a:lnTo>
                    <a:pt x="15905" y="74112"/>
                  </a:lnTo>
                  <a:close/>
                </a:path>
              </a:pathLst>
            </a:cu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118350" y="3607676"/>
              <a:ext cx="365867" cy="2786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905" y="45888"/>
                  </a:moveTo>
                  <a:lnTo>
                    <a:pt x="49253" y="45888"/>
                  </a:lnTo>
                  <a:lnTo>
                    <a:pt x="49253" y="15906"/>
                  </a:lnTo>
                  <a:lnTo>
                    <a:pt x="70746" y="15906"/>
                  </a:lnTo>
                  <a:lnTo>
                    <a:pt x="70746" y="45888"/>
                  </a:lnTo>
                  <a:lnTo>
                    <a:pt x="104094" y="45888"/>
                  </a:lnTo>
                  <a:lnTo>
                    <a:pt x="104094" y="74112"/>
                  </a:lnTo>
                  <a:lnTo>
                    <a:pt x="70746" y="74112"/>
                  </a:lnTo>
                  <a:lnTo>
                    <a:pt x="70746" y="104094"/>
                  </a:lnTo>
                  <a:lnTo>
                    <a:pt x="49253" y="104094"/>
                  </a:lnTo>
                  <a:lnTo>
                    <a:pt x="49253" y="74112"/>
                  </a:lnTo>
                  <a:lnTo>
                    <a:pt x="15905" y="74112"/>
                  </a:lnTo>
                  <a:close/>
                </a:path>
              </a:pathLst>
            </a:cu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8118350" y="4074782"/>
              <a:ext cx="365867" cy="2786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905" y="45888"/>
                  </a:moveTo>
                  <a:lnTo>
                    <a:pt x="49253" y="45888"/>
                  </a:lnTo>
                  <a:lnTo>
                    <a:pt x="49253" y="15906"/>
                  </a:lnTo>
                  <a:lnTo>
                    <a:pt x="70746" y="15906"/>
                  </a:lnTo>
                  <a:lnTo>
                    <a:pt x="70746" y="45888"/>
                  </a:lnTo>
                  <a:lnTo>
                    <a:pt x="104094" y="45888"/>
                  </a:lnTo>
                  <a:lnTo>
                    <a:pt x="104094" y="74112"/>
                  </a:lnTo>
                  <a:lnTo>
                    <a:pt x="70746" y="74112"/>
                  </a:lnTo>
                  <a:lnTo>
                    <a:pt x="70746" y="104094"/>
                  </a:lnTo>
                  <a:lnTo>
                    <a:pt x="49253" y="104094"/>
                  </a:lnTo>
                  <a:lnTo>
                    <a:pt x="49253" y="74112"/>
                  </a:lnTo>
                  <a:lnTo>
                    <a:pt x="15905" y="74112"/>
                  </a:lnTo>
                  <a:close/>
                </a:path>
              </a:pathLst>
            </a:cu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Shape 1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Shape 128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3">
              <a:alphaModFix/>
            </a:blip>
            <a:srcRect b="9731"/>
            <a:stretch/>
          </p:blipFill>
          <p:spPr>
            <a:xfrm>
              <a:off x="512716" y="835573"/>
              <a:ext cx="7864929" cy="511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 txBox="1"/>
            <p:nvPr/>
          </p:nvSpPr>
          <p:spPr>
            <a:xfrm rot="-5400000">
              <a:off x="1246551" y="3840543"/>
              <a:ext cx="516469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#Soge</a:t>
              </a:r>
              <a:b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Young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 rot="-5777159">
              <a:off x="3304143" y="3693395"/>
              <a:ext cx="516122" cy="3385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#Soge</a:t>
              </a:r>
              <a:b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Young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8432075" y="1643550"/>
              <a:ext cx="3640182" cy="4309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0"/>
                  </a:moveTo>
                  <a:lnTo>
                    <a:pt x="119999" y="0"/>
                  </a:ln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20000" y="0"/>
                    <a:pt x="120000" y="1"/>
                  </a:cubicBezTo>
                  <a:lnTo>
                    <a:pt x="119999" y="103104"/>
                  </a:lnTo>
                  <a:cubicBezTo>
                    <a:pt x="119999" y="112435"/>
                    <a:pt x="111044" y="120000"/>
                    <a:pt x="99999" y="120000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16895"/>
                  </a:lnTo>
                  <a:lnTo>
                    <a:pt x="0" y="16895"/>
                  </a:lnTo>
                  <a:cubicBezTo>
                    <a:pt x="0" y="7563"/>
                    <a:pt x="8954" y="0"/>
                    <a:pt x="19999" y="-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Reaching students?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Where else than 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online!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ans Symbols"/>
                <a:buChar char="➢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hours spent daily online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ans Symbols"/>
                <a:buChar char="➢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90% search job from mobile device (hypotheses)</a:t>
              </a:r>
            </a:p>
          </p:txBody>
        </p:sp>
        <p:pic>
          <p:nvPicPr>
            <p:cNvPr id="139" name="Shape 1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Shape 140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Shape 146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3">
              <a:alphaModFix/>
            </a:blip>
            <a:srcRect b="6053"/>
            <a:stretch/>
          </p:blipFill>
          <p:spPr>
            <a:xfrm>
              <a:off x="446314" y="649287"/>
              <a:ext cx="6357256" cy="5163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1828799" y="4604657"/>
              <a:ext cx="3592286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3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62 000 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 graduating every year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024741" y="3078730"/>
              <a:ext cx="3222172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10 000 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 are potential employees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612569" y="1254862"/>
              <a:ext cx="2024743" cy="1631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 applied in SGEB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7587342" y="1254862"/>
              <a:ext cx="4256315" cy="33497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74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2952" y="119999"/>
                    <a:pt x="104259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7047" y="0"/>
                    <a:pt x="15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Pursuit target: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ans Symbols"/>
                <a:buChar char="➢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increase the pool 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candidates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ans Symbols"/>
                <a:buChar char="➢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increase the quality 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candidates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3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Shape 1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Shape 153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6828" y="1469570"/>
              <a:ext cx="3834493" cy="3834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 rot="10800000">
              <a:off x="2623458" y="2558143"/>
              <a:ext cx="2645229" cy="828674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2" name="Shape 162"/>
            <p:cNvSpPr/>
            <p:nvPr/>
          </p:nvSpPr>
          <p:spPr>
            <a:xfrm>
              <a:off x="163285" y="1906502"/>
              <a:ext cx="2460171" cy="130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256" y="119999"/>
                    <a:pt x="10940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743" y="0"/>
                    <a:pt x="10594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Over 6 career fairs annually </a:t>
              </a:r>
            </a:p>
          </p:txBody>
        </p:sp>
        <p:cxnSp>
          <p:nvCxnSpPr>
            <p:cNvPr id="163" name="Shape 163"/>
            <p:cNvCxnSpPr/>
            <p:nvPr/>
          </p:nvCxnSpPr>
          <p:spPr>
            <a:xfrm rot="10800000" flipH="1">
              <a:off x="6487885" y="1469570"/>
              <a:ext cx="2862943" cy="142603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9318171" y="861475"/>
              <a:ext cx="2699656" cy="130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677" y="119999"/>
                    <a:pt x="11034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322" y="0"/>
                    <a:pt x="96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Presentations and workshops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6174919" y="4180114"/>
              <a:ext cx="3069771" cy="112394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44690" y="4519073"/>
              <a:ext cx="2558143" cy="130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9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438" y="119999"/>
                    <a:pt x="109811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561" y="0"/>
                    <a:pt x="10188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Career centers cooperation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816429" y="727162"/>
              <a:ext cx="6605911" cy="55399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we approach students currently?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 flipH="1">
              <a:off x="3309257" y="3386817"/>
              <a:ext cx="2624817" cy="2435538"/>
            </a:xfrm>
            <a:prstGeom prst="bentConnector3">
              <a:avLst>
                <a:gd name="adj1" fmla="val 14749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859970" y="5200019"/>
              <a:ext cx="2460171" cy="130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256" y="119999"/>
                    <a:pt x="10940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743" y="0"/>
                    <a:pt x="10594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76200" sy="23000" kx="1200000" ky="1200000" algn="br" rotWithShape="0">
                <a:srgbClr val="000000">
                  <a:alpha val="2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And in the 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bull’s eye…</a:t>
              </a:r>
            </a:p>
          </p:txBody>
        </p:sp>
        <p:pic>
          <p:nvPicPr>
            <p:cNvPr id="170" name="Shape 17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Shape 171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140442" y="123909"/>
            <a:ext cx="11957774" cy="6449803"/>
            <a:chOff x="140442" y="123909"/>
            <a:chExt cx="11957774" cy="6449803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1056" y="980655"/>
              <a:ext cx="11526772" cy="4461261"/>
              <a:chOff x="491056" y="980655"/>
              <a:chExt cx="11526772" cy="4461261"/>
            </a:xfrm>
          </p:grpSpPr>
          <p:grpSp>
            <p:nvGrpSpPr>
              <p:cNvPr id="179" name="Shape 179"/>
              <p:cNvGrpSpPr/>
              <p:nvPr/>
            </p:nvGrpSpPr>
            <p:grpSpPr>
              <a:xfrm>
                <a:off x="491056" y="1709058"/>
                <a:ext cx="2768367" cy="2743199"/>
                <a:chOff x="491056" y="1709058"/>
                <a:chExt cx="2768367" cy="2743199"/>
              </a:xfrm>
            </p:grpSpPr>
            <p:pic>
              <p:nvPicPr>
                <p:cNvPr id="180" name="Shape 18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91056" y="1709058"/>
                  <a:ext cx="2768366" cy="27431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Shape 181"/>
                <p:cNvSpPr/>
                <p:nvPr/>
              </p:nvSpPr>
              <p:spPr>
                <a:xfrm>
                  <a:off x="1823721" y="4064000"/>
                  <a:ext cx="1435701" cy="388257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2" name="Shape 182"/>
              <p:cNvSpPr/>
              <p:nvPr/>
            </p:nvSpPr>
            <p:spPr>
              <a:xfrm>
                <a:off x="3124200" y="3048000"/>
                <a:ext cx="718456" cy="283028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3" name="Shape 183"/>
              <p:cNvGrpSpPr/>
              <p:nvPr/>
            </p:nvGrpSpPr>
            <p:grpSpPr>
              <a:xfrm>
                <a:off x="3394981" y="2100940"/>
                <a:ext cx="2635703" cy="2416628"/>
                <a:chOff x="4429125" y="1762125"/>
                <a:chExt cx="3626304" cy="3626304"/>
              </a:xfrm>
            </p:grpSpPr>
            <p:grpSp>
              <p:nvGrpSpPr>
                <p:cNvPr id="184" name="Shape 184"/>
                <p:cNvGrpSpPr/>
                <p:nvPr/>
              </p:nvGrpSpPr>
              <p:grpSpPr>
                <a:xfrm>
                  <a:off x="4429125" y="1762125"/>
                  <a:ext cx="3626304" cy="3626304"/>
                  <a:chOff x="4429125" y="1762125"/>
                  <a:chExt cx="3626304" cy="3626304"/>
                </a:xfrm>
              </p:grpSpPr>
              <p:pic>
                <p:nvPicPr>
                  <p:cNvPr id="185" name="Shape 18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4429125" y="1762125"/>
                    <a:ext cx="3626304" cy="3626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6" name="Shape 18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t="52699" b="31908"/>
                  <a:stretch/>
                </p:blipFill>
                <p:spPr>
                  <a:xfrm rot="-5400000">
                    <a:off x="4869382" y="3273134"/>
                    <a:ext cx="2790695" cy="6204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87" name="Shape 187"/>
                <p:cNvSpPr txBox="1"/>
                <p:nvPr/>
              </p:nvSpPr>
              <p:spPr>
                <a:xfrm rot="-5400000">
                  <a:off x="4861464" y="2772882"/>
                  <a:ext cx="2778828" cy="16091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5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#Soge</a:t>
                  </a:r>
                  <a:br>
                    <a:rPr lang="en-US" sz="35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US" sz="35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Young</a:t>
                  </a:r>
                </a:p>
              </p:txBody>
            </p:sp>
          </p:grpSp>
          <p:sp>
            <p:nvSpPr>
              <p:cNvPr id="188" name="Shape 188"/>
              <p:cNvSpPr/>
              <p:nvPr/>
            </p:nvSpPr>
            <p:spPr>
              <a:xfrm rot="-1764842">
                <a:off x="5402671" y="2040676"/>
                <a:ext cx="2598284" cy="327523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847721">
                <a:off x="5806178" y="4333105"/>
                <a:ext cx="2796840" cy="318513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-828854">
                <a:off x="5638159" y="2862413"/>
                <a:ext cx="2723062" cy="321543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5751244" y="3491205"/>
                <a:ext cx="2935339" cy="357296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7881254" y="980655"/>
                <a:ext cx="3505200" cy="9896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46" y="0"/>
                    </a:moveTo>
                    <a:lnTo>
                      <a:pt x="119999" y="0"/>
                    </a:lnTo>
                    <a:cubicBezTo>
                      <a:pt x="119999" y="0"/>
                      <a:pt x="119999" y="0"/>
                      <a:pt x="119999" y="0"/>
                    </a:cubicBezTo>
                    <a:cubicBezTo>
                      <a:pt x="119999" y="0"/>
                      <a:pt x="120000" y="0"/>
                      <a:pt x="120000" y="1"/>
                    </a:cubicBezTo>
                    <a:lnTo>
                      <a:pt x="119999" y="99999"/>
                    </a:lnTo>
                    <a:cubicBezTo>
                      <a:pt x="119999" y="111044"/>
                      <a:pt x="117470" y="119999"/>
                      <a:pt x="114352" y="119999"/>
                    </a:cubicBezTo>
                    <a:lnTo>
                      <a:pt x="0" y="119999"/>
                    </a:lnTo>
                    <a:lnTo>
                      <a:pt x="0" y="119999"/>
                    </a:lnTo>
                    <a:cubicBezTo>
                      <a:pt x="0" y="119999"/>
                      <a:pt x="0" y="119998"/>
                      <a:pt x="0" y="119998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528" y="0"/>
                      <a:pt x="56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Orientation career test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8360228" y="2098865"/>
                <a:ext cx="3657600" cy="9896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11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576" y="119999"/>
                      <a:pt x="114588" y="119999"/>
                    </a:cubicBezTo>
                    <a:lnTo>
                      <a:pt x="0" y="119999"/>
                    </a:lnTo>
                    <a:lnTo>
                      <a:pt x="0" y="119999"/>
                    </a:lnTo>
                    <a:cubicBezTo>
                      <a:pt x="0" y="119999"/>
                      <a:pt x="0" y="119998"/>
                      <a:pt x="0" y="119998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423" y="0"/>
                      <a:pt x="5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Chat with HR via Viber, Messenger</a:t>
                </a: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8695521" y="3260617"/>
                <a:ext cx="3148134" cy="9896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87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185" y="119999"/>
                      <a:pt x="113713" y="119999"/>
                    </a:cubicBezTo>
                    <a:lnTo>
                      <a:pt x="0" y="119999"/>
                    </a:lnTo>
                    <a:lnTo>
                      <a:pt x="0" y="119999"/>
                    </a:lnTo>
                    <a:cubicBezTo>
                      <a:pt x="0" y="119999"/>
                      <a:pt x="0" y="119998"/>
                      <a:pt x="0" y="119998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814" y="0"/>
                      <a:pt x="62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Interaction with SogeRobo</a:t>
                </a: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8599590" y="4452257"/>
                <a:ext cx="3148134" cy="9896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87" y="0"/>
                    </a:moveTo>
                    <a:lnTo>
                      <a:pt x="120000" y="0"/>
                    </a:ln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0"/>
                      <a:pt x="120001" y="0"/>
                      <a:pt x="120001" y="1"/>
                    </a:cubicBezTo>
                    <a:lnTo>
                      <a:pt x="120000" y="99999"/>
                    </a:lnTo>
                    <a:cubicBezTo>
                      <a:pt x="120000" y="111044"/>
                      <a:pt x="117185" y="119999"/>
                      <a:pt x="113713" y="119999"/>
                    </a:cubicBezTo>
                    <a:lnTo>
                      <a:pt x="0" y="119999"/>
                    </a:lnTo>
                    <a:lnTo>
                      <a:pt x="0" y="119999"/>
                    </a:lnTo>
                    <a:cubicBezTo>
                      <a:pt x="0" y="119999"/>
                      <a:pt x="0" y="119998"/>
                      <a:pt x="0" y="119998"/>
                    </a:cubicBezTo>
                    <a:lnTo>
                      <a:pt x="0" y="20000"/>
                    </a:lnTo>
                    <a:lnTo>
                      <a:pt x="0" y="20000"/>
                    </a:lnTo>
                    <a:cubicBezTo>
                      <a:pt x="0" y="8954"/>
                      <a:pt x="2814" y="0"/>
                      <a:pt x="62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Calibri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Real-time status of the application</a:t>
                </a:r>
              </a:p>
            </p:txBody>
          </p:sp>
        </p:grpSp>
        <p:pic>
          <p:nvPicPr>
            <p:cNvPr id="196" name="Shape 19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Shape 197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242</Words>
  <Application>Microsoft Office PowerPoint</Application>
  <PresentationFormat>Custom</PresentationFormat>
  <Paragraphs>99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</dc:creator>
  <cp:lastModifiedBy>maria</cp:lastModifiedBy>
  <cp:revision>4</cp:revision>
  <dcterms:modified xsi:type="dcterms:W3CDTF">2017-05-04T10:50:58Z</dcterms:modified>
</cp:coreProperties>
</file>