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57" r:id="rId7"/>
    <p:sldId id="258" r:id="rId8"/>
    <p:sldId id="261" r:id="rId9"/>
    <p:sldId id="260" r:id="rId10"/>
    <p:sldId id="262" r:id="rId11"/>
    <p:sldId id="263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2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6694" y="10318002"/>
            <a:ext cx="5138420" cy="24765"/>
          </a:xfrm>
          <a:custGeom>
            <a:avLst/>
            <a:gdLst/>
            <a:ahLst/>
            <a:cxnLst/>
            <a:rect l="l" t="t" r="r" b="b"/>
            <a:pathLst>
              <a:path w="5138420" h="24765">
                <a:moveTo>
                  <a:pt x="5137965" y="0"/>
                </a:moveTo>
                <a:lnTo>
                  <a:pt x="0" y="0"/>
                </a:lnTo>
                <a:lnTo>
                  <a:pt x="0" y="24508"/>
                </a:lnTo>
                <a:lnTo>
                  <a:pt x="5137965" y="24508"/>
                </a:lnTo>
                <a:lnTo>
                  <a:pt x="5137965" y="0"/>
                </a:lnTo>
                <a:close/>
              </a:path>
            </a:pathLst>
          </a:custGeom>
          <a:solidFill>
            <a:srgbClr val="224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4103" y="10177075"/>
            <a:ext cx="750556" cy="6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0619" y="10177075"/>
            <a:ext cx="860391" cy="84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2605" y="10083950"/>
            <a:ext cx="665167" cy="273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384" y="10068014"/>
            <a:ext cx="346710" cy="304165"/>
          </a:xfrm>
          <a:custGeom>
            <a:avLst/>
            <a:gdLst/>
            <a:ahLst/>
            <a:cxnLst/>
            <a:rect l="l" t="t" r="r" b="b"/>
            <a:pathLst>
              <a:path w="346709" h="304165">
                <a:moveTo>
                  <a:pt x="147672" y="0"/>
                </a:moveTo>
                <a:lnTo>
                  <a:pt x="0" y="78434"/>
                </a:lnTo>
                <a:lnTo>
                  <a:pt x="0" y="115193"/>
                </a:lnTo>
                <a:lnTo>
                  <a:pt x="47595" y="139699"/>
                </a:lnTo>
                <a:lnTo>
                  <a:pt x="47595" y="240187"/>
                </a:lnTo>
                <a:lnTo>
                  <a:pt x="174516" y="303908"/>
                </a:lnTo>
                <a:lnTo>
                  <a:pt x="263232" y="259793"/>
                </a:lnTo>
                <a:lnTo>
                  <a:pt x="174516" y="259793"/>
                </a:lnTo>
                <a:lnTo>
                  <a:pt x="86648" y="216903"/>
                </a:lnTo>
                <a:lnTo>
                  <a:pt x="86648" y="159307"/>
                </a:lnTo>
                <a:lnTo>
                  <a:pt x="147672" y="159307"/>
                </a:lnTo>
                <a:lnTo>
                  <a:pt x="147672" y="145830"/>
                </a:lnTo>
                <a:lnTo>
                  <a:pt x="52478" y="96808"/>
                </a:lnTo>
                <a:lnTo>
                  <a:pt x="147672" y="45348"/>
                </a:lnTo>
                <a:lnTo>
                  <a:pt x="147672" y="0"/>
                </a:lnTo>
                <a:close/>
              </a:path>
              <a:path w="346709" h="304165">
                <a:moveTo>
                  <a:pt x="302661" y="159307"/>
                </a:moveTo>
                <a:lnTo>
                  <a:pt x="262384" y="159307"/>
                </a:lnTo>
                <a:lnTo>
                  <a:pt x="262384" y="216903"/>
                </a:lnTo>
                <a:lnTo>
                  <a:pt x="174516" y="259793"/>
                </a:lnTo>
                <a:lnTo>
                  <a:pt x="263232" y="259793"/>
                </a:lnTo>
                <a:lnTo>
                  <a:pt x="302661" y="240187"/>
                </a:lnTo>
                <a:lnTo>
                  <a:pt x="302661" y="159307"/>
                </a:lnTo>
                <a:close/>
              </a:path>
              <a:path w="346709" h="304165">
                <a:moveTo>
                  <a:pt x="147672" y="159307"/>
                </a:moveTo>
                <a:lnTo>
                  <a:pt x="86648" y="159307"/>
                </a:lnTo>
                <a:lnTo>
                  <a:pt x="147672" y="189945"/>
                </a:lnTo>
                <a:lnTo>
                  <a:pt x="147672" y="159307"/>
                </a:lnTo>
                <a:close/>
              </a:path>
              <a:path w="346709" h="304165">
                <a:moveTo>
                  <a:pt x="201371" y="0"/>
                </a:moveTo>
                <a:lnTo>
                  <a:pt x="201371" y="45348"/>
                </a:lnTo>
                <a:lnTo>
                  <a:pt x="297784" y="96808"/>
                </a:lnTo>
                <a:lnTo>
                  <a:pt x="201371" y="145830"/>
                </a:lnTo>
                <a:lnTo>
                  <a:pt x="201371" y="189945"/>
                </a:lnTo>
                <a:lnTo>
                  <a:pt x="262384" y="159307"/>
                </a:lnTo>
                <a:lnTo>
                  <a:pt x="302661" y="159307"/>
                </a:lnTo>
                <a:lnTo>
                  <a:pt x="302661" y="139699"/>
                </a:lnTo>
                <a:lnTo>
                  <a:pt x="346595" y="116417"/>
                </a:lnTo>
                <a:lnTo>
                  <a:pt x="346595" y="77210"/>
                </a:lnTo>
                <a:lnTo>
                  <a:pt x="201371" y="0"/>
                </a:lnTo>
                <a:close/>
              </a:path>
            </a:pathLst>
          </a:custGeom>
          <a:solidFill>
            <a:srgbClr val="F89F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7554" y="3807459"/>
            <a:ext cx="3505835" cy="3074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ordanov.jordan@ue-varna.bg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93700"/>
            <a:ext cx="575945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#YOUNG </a:t>
            </a:r>
            <a:r>
              <a:rPr lang="en-US" sz="2000" b="1" i="1" spc="-135" dirty="0" smtClean="0">
                <a:solidFill>
                  <a:srgbClr val="FF9F00"/>
                </a:solidFill>
                <a:latin typeface="Trebuchet MS"/>
                <a:cs typeface="Trebuchet MS"/>
              </a:rPr>
              <a:t>STARS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ru-RU" sz="1100" spc="-60" dirty="0">
                <a:latin typeface="Arial"/>
                <a:cs typeface="Arial"/>
              </a:rPr>
              <a:t>Бърз и лесен начин за ангажиране и привличане на млади хора</a:t>
            </a:r>
            <a:r>
              <a:rPr lang="ru-RU" sz="1100" spc="-60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Категория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bg-BG" sz="1100" spc="-55" dirty="0">
                <a:latin typeface="Arial"/>
                <a:cs typeface="Arial"/>
              </a:rPr>
              <a:t>У</a:t>
            </a:r>
            <a:r>
              <a:rPr sz="1100" spc="-55" dirty="0" err="1" smtClean="0">
                <a:latin typeface="Arial"/>
                <a:cs typeface="Arial"/>
              </a:rPr>
              <a:t>еб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35" dirty="0" err="1" smtClean="0">
                <a:latin typeface="Arial"/>
                <a:cs typeface="Arial"/>
              </a:rPr>
              <a:t>приложение</a:t>
            </a: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Възрастова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група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bg-BG" sz="1100" spc="-35" dirty="0" smtClean="0">
                <a:latin typeface="Arial"/>
                <a:cs typeface="Arial"/>
              </a:rPr>
              <a:t>Над </a:t>
            </a:r>
            <a:r>
              <a:rPr sz="1100" spc="-55" dirty="0" smtClean="0">
                <a:latin typeface="Arial"/>
                <a:cs typeface="Arial"/>
              </a:rPr>
              <a:t>16 </a:t>
            </a:r>
            <a:r>
              <a:rPr sz="1100" spc="-25" dirty="0" err="1">
                <a:latin typeface="Arial"/>
                <a:cs typeface="Arial"/>
              </a:rPr>
              <a:t>години</a:t>
            </a:r>
            <a:r>
              <a:rPr sz="1100" spc="-25" dirty="0" smtClean="0">
                <a:latin typeface="Arial"/>
                <a:cs typeface="Arial"/>
              </a:rPr>
              <a:t>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2575980"/>
            <a:ext cx="6244286" cy="22602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Прилож</a:t>
            </a:r>
            <a:r>
              <a:rPr lang="bg-BG" sz="1100" spc="-50" dirty="0" smtClean="0">
                <a:latin typeface="Arial"/>
                <a:cs typeface="Arial"/>
              </a:rPr>
              <a:t>ението има</a:t>
            </a:r>
            <a:r>
              <a:rPr lang="ru-RU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>
                <a:latin typeface="Arial"/>
                <a:cs typeface="Arial"/>
              </a:rPr>
              <a:t>социална цел : Да помогне за кариерната ориентация на </a:t>
            </a:r>
            <a:r>
              <a:rPr lang="ru-RU" sz="1100" spc="-50" dirty="0" smtClean="0">
                <a:latin typeface="Arial"/>
                <a:cs typeface="Arial"/>
              </a:rPr>
              <a:t>ученици/студенти,</a:t>
            </a:r>
            <a:r>
              <a:rPr lang="en-US" sz="1100" spc="-50" dirty="0">
                <a:latin typeface="Arial"/>
                <a:cs typeface="Arial"/>
              </a:rPr>
              <a:t/>
            </a:r>
            <a:br>
              <a:rPr lang="en-US" sz="1100" spc="-50" dirty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по </a:t>
            </a:r>
            <a:r>
              <a:rPr lang="ru-RU" sz="1100" spc="-50" dirty="0">
                <a:latin typeface="Arial"/>
                <a:cs typeface="Arial"/>
              </a:rPr>
              <a:t>атрактивен и познат начин за тях, да покаже къде биха развили потенциала </a:t>
            </a:r>
            <a:r>
              <a:rPr lang="ru-RU" sz="1100" spc="-50" dirty="0" smtClean="0">
                <a:latin typeface="Arial"/>
                <a:cs typeface="Arial"/>
              </a:rPr>
              <a:t>на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характера си.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привлече вниманието им и да събере информация за техните личности (виждания, </a:t>
            </a:r>
            <a:r>
              <a:rPr lang="ru-RU" sz="1100" spc="-50" dirty="0" smtClean="0">
                <a:latin typeface="Arial"/>
                <a:cs typeface="Arial"/>
              </a:rPr>
              <a:t>познания).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се </a:t>
            </a:r>
            <a:r>
              <a:rPr lang="ru-RU" sz="1100" spc="-50" dirty="0" smtClean="0">
                <a:latin typeface="Arial"/>
                <a:cs typeface="Arial"/>
              </a:rPr>
              <a:t>опита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ги категоризира по определен начин</a:t>
            </a:r>
            <a:r>
              <a:rPr lang="ru-RU" sz="1100" spc="-50" dirty="0" smtClean="0">
                <a:latin typeface="Arial"/>
                <a:cs typeface="Arial"/>
              </a:rPr>
              <a:t>. </a:t>
            </a:r>
            <a:endParaRPr lang="en-US" sz="1100" spc="-5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Проектът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е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предназначен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завършили </a:t>
            </a:r>
            <a:r>
              <a:rPr lang="ru-RU" sz="1100" spc="-50" dirty="0">
                <a:latin typeface="Arial"/>
                <a:cs typeface="Arial"/>
              </a:rPr>
              <a:t>гимназисти, студенти (1 – </a:t>
            </a:r>
            <a:r>
              <a:rPr lang="ru-RU" sz="1100" spc="-50" dirty="0" smtClean="0">
                <a:latin typeface="Arial"/>
                <a:cs typeface="Arial"/>
              </a:rPr>
              <a:t>4</a:t>
            </a:r>
            <a:r>
              <a:rPr lang="ru-RU" sz="1100" spc="-50" baseline="30000" dirty="0" smtClean="0">
                <a:latin typeface="Arial"/>
                <a:cs typeface="Arial"/>
              </a:rPr>
              <a:t>ти </a:t>
            </a:r>
            <a:r>
              <a:rPr lang="ru-RU" sz="1100" spc="-50" dirty="0" smtClean="0">
                <a:latin typeface="Arial"/>
                <a:cs typeface="Arial"/>
              </a:rPr>
              <a:t>курс</a:t>
            </a:r>
            <a:r>
              <a:rPr lang="ru-RU" sz="1100" spc="-50" dirty="0">
                <a:latin typeface="Arial"/>
                <a:cs typeface="Arial"/>
              </a:rPr>
              <a:t>), </a:t>
            </a:r>
            <a:r>
              <a:rPr lang="ru-RU" sz="1100" spc="-50" dirty="0" smtClean="0">
                <a:latin typeface="Arial"/>
                <a:cs typeface="Arial"/>
              </a:rPr>
              <a:t>магистри</a:t>
            </a:r>
            <a:r>
              <a:rPr lang="en-US" sz="1100" spc="-50" dirty="0" smtClean="0">
                <a:latin typeface="Arial"/>
                <a:cs typeface="Arial"/>
              </a:rPr>
              <a:t>.</a:t>
            </a: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dirty="0" smtClean="0">
                <a:latin typeface="Arial"/>
                <a:cs typeface="Arial"/>
              </a:rPr>
              <a:t>Зад управлението на </a:t>
            </a:r>
            <a:r>
              <a:rPr lang="en-US" sz="1100" dirty="0">
                <a:latin typeface="Arial"/>
                <a:cs typeface="Arial"/>
              </a:rPr>
              <a:t>#YOUNG </a:t>
            </a:r>
            <a:r>
              <a:rPr lang="en-US" sz="1100" dirty="0" smtClean="0">
                <a:latin typeface="Arial"/>
                <a:cs typeface="Arial"/>
              </a:rPr>
              <a:t>STARS</a:t>
            </a:r>
            <a:r>
              <a:rPr lang="bg-BG" sz="1100" dirty="0" smtClean="0">
                <a:latin typeface="Arial"/>
                <a:cs typeface="Arial"/>
              </a:rPr>
              <a:t> може да стои</a:t>
            </a:r>
            <a:r>
              <a:rPr lang="en-US" sz="1100" dirty="0" smtClean="0">
                <a:latin typeface="Arial"/>
                <a:cs typeface="Arial"/>
              </a:rPr>
              <a:t>(</a:t>
            </a:r>
            <a:r>
              <a:rPr lang="bg-BG" sz="1100" dirty="0" smtClean="0">
                <a:latin typeface="Arial"/>
                <a:cs typeface="Arial"/>
              </a:rPr>
              <a:t>ят</a:t>
            </a:r>
            <a:r>
              <a:rPr lang="en-US" sz="1100" dirty="0" smtClean="0">
                <a:latin typeface="Arial"/>
                <a:cs typeface="Arial"/>
              </a:rPr>
              <a:t>)</a:t>
            </a:r>
            <a:r>
              <a:rPr lang="bg-BG" sz="1100" dirty="0" smtClean="0">
                <a:latin typeface="Arial"/>
                <a:cs typeface="Arial"/>
              </a:rPr>
              <a:t> компании, кариерни центрове и/или младежки организации. Ползата за тях ще бъде да намерят 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„възможно най-подходящите“ хора, които да искат да израстнат на работното място.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Чрез категоризирането на потребителите, компаниите може да съберат екипите със хора, които имат сходен или допълващ се характер.  </a:t>
            </a:r>
            <a:endParaRPr sz="110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75" dirty="0" err="1" smtClean="0">
                <a:latin typeface="Arial"/>
                <a:cs typeface="Arial"/>
              </a:rPr>
              <a:t>Завършен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е </a:t>
            </a:r>
            <a:r>
              <a:rPr lang="bg-BG" sz="1100" spc="-65" dirty="0" smtClean="0">
                <a:latin typeface="Arial"/>
                <a:cs typeface="Arial"/>
              </a:rPr>
              <a:t>на „97.9%</a:t>
            </a:r>
            <a:r>
              <a:rPr lang="bg-BG" sz="1100" spc="-50" dirty="0" smtClean="0">
                <a:latin typeface="Arial"/>
                <a:cs typeface="Arial"/>
              </a:rPr>
              <a:t>“!</a:t>
            </a: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spc="-50" dirty="0" smtClean="0">
                <a:latin typeface="Arial"/>
                <a:cs typeface="Arial"/>
              </a:rPr>
              <a:t>Вярвам, че на презентацията във СофтУни ще мога да дам по ясна представа по горните точки !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58" y="4901263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Ек</a:t>
            </a:r>
            <a:r>
              <a:rPr sz="1800" b="1" i="1" spc="-45" dirty="0">
                <a:solidFill>
                  <a:srgbClr val="FF9F00"/>
                </a:solidFill>
                <a:latin typeface="Trebuchet MS"/>
                <a:cs typeface="Trebuchet MS"/>
              </a:rPr>
              <a:t>и</a:t>
            </a:r>
            <a:r>
              <a:rPr sz="1800" b="1" i="1" spc="-85" dirty="0">
                <a:solidFill>
                  <a:srgbClr val="FF9F00"/>
                </a:solidFill>
                <a:latin typeface="Trebuchet MS"/>
                <a:cs typeface="Trebuchet MS"/>
              </a:rPr>
              <a:t>п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850" y="5194300"/>
            <a:ext cx="6075694" cy="40459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b="1" i="1" spc="-65" dirty="0" smtClean="0">
                <a:latin typeface="Trebuchet MS"/>
                <a:cs typeface="Trebuchet MS"/>
              </a:rPr>
              <a:t>Йордан </a:t>
            </a:r>
            <a:r>
              <a:rPr lang="ru-RU" sz="1100" b="1" i="1" spc="-65" dirty="0">
                <a:latin typeface="Trebuchet MS"/>
                <a:cs typeface="Trebuchet MS"/>
              </a:rPr>
              <a:t>Йорданов </a:t>
            </a:r>
            <a:r>
              <a:rPr lang="ru-RU" sz="1100" spc="-65" dirty="0">
                <a:latin typeface="Arial"/>
                <a:cs typeface="Arial"/>
              </a:rPr>
              <a:t>– </a:t>
            </a:r>
            <a:r>
              <a:rPr lang="ru-RU" sz="1100" spc="-60" dirty="0">
                <a:latin typeface="Arial"/>
                <a:cs typeface="Arial"/>
              </a:rPr>
              <a:t>разработил основата </a:t>
            </a:r>
            <a:r>
              <a:rPr lang="ru-RU" sz="1100" spc="-55" dirty="0">
                <a:latin typeface="Arial"/>
                <a:cs typeface="Arial"/>
              </a:rPr>
              <a:t>на </a:t>
            </a:r>
            <a:r>
              <a:rPr lang="ru-RU" sz="1100" spc="-45" dirty="0">
                <a:latin typeface="Arial"/>
                <a:cs typeface="Arial"/>
              </a:rPr>
              <a:t>проекта </a:t>
            </a:r>
            <a:r>
              <a:rPr lang="ru-RU" sz="1100" spc="-20" dirty="0">
                <a:latin typeface="Arial"/>
                <a:cs typeface="Arial"/>
              </a:rPr>
              <a:t>и част от валидирането на </a:t>
            </a:r>
            <a:r>
              <a:rPr lang="ru-RU" sz="1100" spc="-20" dirty="0" smtClean="0">
                <a:latin typeface="Arial"/>
                <a:cs typeface="Arial"/>
              </a:rPr>
              <a:t>идеята</a:t>
            </a:r>
            <a:endParaRPr lang="ru-RU" sz="11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 err="1" smtClean="0">
                <a:latin typeface="Arial"/>
                <a:cs typeface="Arial"/>
              </a:rPr>
              <a:t>SoftUni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lang="pt-BR" sz="1100" b="1" dirty="0"/>
              <a:t>ugdaka</a:t>
            </a:r>
            <a:r>
              <a:rPr lang="pt-BR" sz="1100" dirty="0"/>
              <a:t>, Tel. 0879 317 180, E-mail</a:t>
            </a:r>
            <a:r>
              <a:rPr lang="pt-BR" sz="1100" dirty="0" smtClean="0"/>
              <a:t>:</a:t>
            </a:r>
            <a:r>
              <a:rPr lang="bg-BG" sz="1100" dirty="0" smtClean="0"/>
              <a:t> </a:t>
            </a:r>
            <a:r>
              <a:rPr lang="en-US" sz="1100" dirty="0" smtClean="0">
                <a:hlinkClick r:id="rId2"/>
              </a:rPr>
              <a:t>jordanov.jordan@ue-varna.bg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72" y="5625036"/>
            <a:ext cx="3766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 err="1">
                <a:solidFill>
                  <a:srgbClr val="FF9F00"/>
                </a:solidFill>
                <a:latin typeface="Trebuchet MS"/>
                <a:cs typeface="Trebuchet MS"/>
              </a:rPr>
              <a:t>Линк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за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демо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9F00"/>
                </a:solidFill>
                <a:latin typeface="Trebuchet MS"/>
                <a:cs typeface="Trebuchet MS"/>
              </a:rPr>
              <a:t>видео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172" y="5931097"/>
            <a:ext cx="6296342" cy="319311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bg-BG" sz="1100" spc="-15" dirty="0" smtClean="0">
                <a:latin typeface="Arial"/>
                <a:cs typeface="Arial"/>
              </a:rPr>
              <a:t>Линк към видео: </a:t>
            </a: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15" dirty="0" err="1" smtClean="0">
                <a:latin typeface="Arial"/>
                <a:cs typeface="Arial"/>
              </a:rPr>
              <a:t>Линк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35" dirty="0">
                <a:latin typeface="Arial"/>
                <a:cs typeface="Arial"/>
              </a:rPr>
              <a:t>(демо):</a:t>
            </a:r>
            <a:r>
              <a:rPr sz="1100" spc="-15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endParaRPr lang="en-US" sz="1100" spc="-155" dirty="0" smtClean="0">
              <a:solidFill>
                <a:srgbClr val="0462C1"/>
              </a:solidFill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90" dirty="0" err="1" smtClean="0">
                <a:latin typeface="Arial"/>
                <a:cs typeface="Arial"/>
              </a:rPr>
              <a:t>Не</a:t>
            </a:r>
            <a:r>
              <a:rPr sz="1100" spc="-90" dirty="0" smtClean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50" dirty="0">
                <a:latin typeface="Arial"/>
                <a:cs typeface="Arial"/>
              </a:rPr>
              <a:t>изискват пароли </a:t>
            </a:r>
            <a:r>
              <a:rPr sz="1100" spc="-65" dirty="0">
                <a:latin typeface="Arial"/>
                <a:cs typeface="Arial"/>
              </a:rPr>
              <a:t>за</a:t>
            </a:r>
            <a:r>
              <a:rPr sz="1100" spc="-55" dirty="0">
                <a:latin typeface="Arial"/>
                <a:cs typeface="Arial"/>
              </a:rPr>
              <a:t> достъп.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Технологии</a:t>
            </a:r>
            <a:endParaRPr sz="1800" dirty="0">
              <a:latin typeface="Trebuchet MS"/>
              <a:cs typeface="Trebuchet MS"/>
            </a:endParaRPr>
          </a:p>
          <a:p>
            <a:pPr marL="12700">
              <a:spcBef>
                <a:spcPts val="785"/>
              </a:spcBef>
            </a:pPr>
            <a:r>
              <a:rPr sz="1100" spc="-80" dirty="0" smtClean="0">
                <a:latin typeface="Arial"/>
                <a:cs typeface="Arial"/>
              </a:rPr>
              <a:t>HTML5, </a:t>
            </a:r>
            <a:r>
              <a:rPr sz="1100" spc="-70" dirty="0" smtClean="0">
                <a:latin typeface="Arial"/>
                <a:cs typeface="Arial"/>
              </a:rPr>
              <a:t>JavaScript,</a:t>
            </a:r>
            <a:r>
              <a:rPr sz="1100" spc="-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jQuery</a:t>
            </a:r>
            <a:r>
              <a:rPr lang="bg-BG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smtClean="0">
                <a:latin typeface="Arial"/>
                <a:cs typeface="Arial"/>
              </a:rPr>
              <a:t>ASP.NET Core MVC &amp; Web API, Docker engine, Domain-Driven Design,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Functional Programming, CQRS, Event-sourcing, REST with HATEOAS, </a:t>
            </a:r>
            <a:r>
              <a:rPr lang="en-US" sz="1100" spc="-40" dirty="0" err="1" smtClean="0">
                <a:latin typeface="Arial"/>
                <a:cs typeface="Arial"/>
              </a:rPr>
              <a:t>RabbitMQ</a:t>
            </a:r>
            <a:r>
              <a:rPr lang="en-US" sz="1100" spc="-40" dirty="0" smtClean="0">
                <a:latin typeface="Arial"/>
                <a:cs typeface="Arial"/>
              </a:rPr>
              <a:t>, Swagger, EF Core,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PostgreSQL, </a:t>
            </a:r>
            <a:r>
              <a:rPr lang="en-US" sz="1100" spc="-40" dirty="0" err="1" smtClean="0">
                <a:latin typeface="Arial"/>
                <a:cs typeface="Arial"/>
              </a:rPr>
              <a:t>Stylecop</a:t>
            </a:r>
            <a:r>
              <a:rPr lang="en-US" sz="1100" spc="-40" dirty="0" smtClean="0">
                <a:latin typeface="Arial"/>
                <a:cs typeface="Arial"/>
              </a:rPr>
              <a:t>.</a:t>
            </a:r>
            <a:endParaRPr lang="bg-BG" sz="1100" spc="-40" dirty="0" smtClean="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lang="en-US" sz="1100" spc="-40" dirty="0" smtClean="0">
                <a:latin typeface="Arial"/>
                <a:cs typeface="Arial"/>
              </a:rPr>
              <a:t/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Complete tests suite - Arrange Act Assert Pattern, </a:t>
            </a:r>
            <a:r>
              <a:rPr lang="en-US" sz="1100" spc="-40" dirty="0" err="1" smtClean="0">
                <a:latin typeface="Arial"/>
                <a:cs typeface="Arial"/>
              </a:rPr>
              <a:t>MyTested.AspNetCore.Mvc</a:t>
            </a:r>
            <a:r>
              <a:rPr lang="en-US" sz="1100" spc="-40" dirty="0" smtClean="0">
                <a:latin typeface="Arial"/>
                <a:cs typeface="Arial"/>
              </a:rPr>
              <a:t> , </a:t>
            </a:r>
            <a:r>
              <a:rPr lang="en-US" sz="1100" spc="-40" dirty="0" err="1" smtClean="0">
                <a:latin typeface="Arial"/>
                <a:cs typeface="Arial"/>
              </a:rPr>
              <a:t>xUnit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Autofixture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Moq</a:t>
            </a:r>
            <a:r>
              <a:rPr lang="en-US" sz="1100" spc="-40" dirty="0" smtClean="0">
                <a:latin typeface="Arial"/>
                <a:cs typeface="Arial"/>
              </a:rPr>
              <a:t>,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Fluent Assertion.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Integration </a:t>
            </a:r>
            <a:r>
              <a:rPr lang="en-US" sz="1100" spc="-40" dirty="0">
                <a:latin typeface="Arial"/>
                <a:cs typeface="Arial"/>
              </a:rPr>
              <a:t>tests with </a:t>
            </a:r>
            <a:r>
              <a:rPr lang="en-US" sz="1100" spc="-40" dirty="0" smtClean="0">
                <a:latin typeface="Arial"/>
                <a:cs typeface="Arial"/>
              </a:rPr>
              <a:t>Kestrel server and databases executed in Docker containers.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0" dirty="0">
                <a:solidFill>
                  <a:srgbClr val="FF9F00"/>
                </a:solidFill>
                <a:latin typeface="Trebuchet MS"/>
                <a:cs typeface="Trebuchet MS"/>
              </a:rPr>
              <a:t>Сорс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9F00"/>
                </a:solidFill>
                <a:latin typeface="Trebuchet MS"/>
                <a:cs typeface="Trebuchet MS"/>
              </a:rPr>
              <a:t>код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65" dirty="0" err="1">
                <a:latin typeface="Arial"/>
                <a:cs typeface="Arial"/>
              </a:rPr>
              <a:t>сорс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 err="1" smtClean="0">
                <a:latin typeface="Arial"/>
                <a:cs typeface="Arial"/>
              </a:rPr>
              <a:t>кода</a:t>
            </a:r>
            <a:r>
              <a:rPr lang="en-US" sz="1100" spc="-30" dirty="0" smtClean="0">
                <a:latin typeface="Arial"/>
                <a:cs typeface="Arial"/>
              </a:rPr>
              <a:t>: 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65100"/>
            <a:ext cx="1222037" cy="2139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13081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195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217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062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550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" y="6032500"/>
            <a:ext cx="6296025" cy="180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17535" y="2495316"/>
            <a:ext cx="2100263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Защо</a:t>
            </a:r>
            <a:r>
              <a:rPr lang="en-US" sz="4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bg-BG" sz="4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Изразителност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Четливост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Типизираност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И много други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850" y="5575490"/>
            <a:ext cx="434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latin typeface="Arial" pitchFamily="34" charset="0"/>
                <a:cs typeface="Arial" pitchFamily="34" charset="0"/>
              </a:rPr>
              <a:t>Пример от </a:t>
            </a:r>
            <a:r>
              <a:rPr lang="bg-BG" dirty="0">
                <a:latin typeface="Arial" pitchFamily="34" charset="0"/>
                <a:cs typeface="Arial" pitchFamily="34" charset="0"/>
              </a:rPr>
              <a:t>функционалността за </a:t>
            </a:r>
            <a:r>
              <a:rPr lang="bg-BG" dirty="0" smtClean="0">
                <a:latin typeface="Arial" pitchFamily="34" charset="0"/>
                <a:cs typeface="Arial" pitchFamily="34" charset="0"/>
              </a:rPr>
              <a:t>Вход: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67896" y="774700"/>
            <a:ext cx="6020705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8775700"/>
            <a:ext cx="6251574" cy="1348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60" y="4018038"/>
            <a:ext cx="460057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0373" y="2445891"/>
            <a:ext cx="460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itchFamily="34" charset="0"/>
                <a:cs typeface="Arial" pitchFamily="34" charset="0"/>
              </a:rPr>
              <a:t>Предоставя връзки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съдържанието на отговора, така че клиентът да може динамично да се придвижва до съответния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ресурс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3678" y="3648706"/>
            <a:ext cx="288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bg-BG" dirty="0">
                <a:latin typeface="Arial" pitchFamily="34" charset="0"/>
                <a:cs typeface="Arial" pitchFamily="34" charset="0"/>
              </a:rPr>
              <a:t>Пример от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/login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882650" y="241300"/>
            <a:ext cx="5335270" cy="452688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0" dirty="0" smtClean="0">
                <a:solidFill>
                  <a:srgbClr val="FF9F00"/>
                </a:solidFill>
                <a:latin typeface="Trebuchet MS"/>
                <a:cs typeface="Trebuchet MS"/>
              </a:rPr>
              <a:t>Screenshots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2050" name="Picture 2" descr="C:\Users\Jordan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3988"/>
            <a:ext cx="6612098" cy="28449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3365500"/>
            <a:ext cx="6591234" cy="2900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9" y="5956300"/>
            <a:ext cx="6591235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rdan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65100"/>
            <a:ext cx="5711498" cy="2628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763630"/>
            <a:ext cx="5711498" cy="261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5377772"/>
            <a:ext cx="5711498" cy="1790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7023100"/>
            <a:ext cx="5711498" cy="25744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3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4" y="317500"/>
            <a:ext cx="6322977" cy="308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4" y="3398837"/>
            <a:ext cx="6322977" cy="27044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5" y="5956300"/>
            <a:ext cx="6291225" cy="2631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41300"/>
            <a:ext cx="6401697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4" y="2755900"/>
            <a:ext cx="6401697" cy="28717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186925"/>
            <a:ext cx="6389281" cy="25938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8" y="7766202"/>
            <a:ext cx="6401697" cy="28759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6850" y="10071100"/>
            <a:ext cx="7162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433695" cy="1734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</a:t>
            </a:r>
            <a:r>
              <a:rPr sz="1800" b="1" i="1" spc="-150" dirty="0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i="1" spc="-8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</a:p>
          <a:p>
            <a:pPr marL="469265" indent="-228600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100" spc="-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рхитектура</a:t>
            </a:r>
            <a:r>
              <a:rPr lang="ru-RU" sz="1100" spc="-55" dirty="0">
                <a:latin typeface="Arial" panose="020B0604020202020204" pitchFamily="34" charset="0"/>
                <a:cs typeface="Arial" panose="020B0604020202020204" pitchFamily="34" charset="0"/>
              </a:rPr>
              <a:t>, ориентирана към микро 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ru-RU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micro-service oriented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1100" spc="-45" dirty="0">
                <a:latin typeface="Arial" panose="020B0604020202020204" pitchFamily="34" charset="0"/>
                <a:cs typeface="Arial" panose="020B0604020202020204" pitchFamily="34" charset="0"/>
              </a:rPr>
              <a:t>Имплементирана е чрез множество автономни уеб 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(web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services).</a:t>
            </a:r>
            <a:endParaRPr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bg-BG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различните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микро-услуги </a:t>
            </a:r>
            <a:r>
              <a:rPr lang="ru-RU" sz="1100" spc="-65" dirty="0">
                <a:latin typeface="Arial" panose="020B0604020202020204" pitchFamily="34" charset="0"/>
                <a:cs typeface="Arial" panose="020B0604020202020204" pitchFamily="34" charset="0"/>
              </a:rPr>
              <a:t>се прилагат различни подходи (прости CRUD спрямо DDD / CQRS 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шаблони) според необходимостта и функционалността.</a:t>
            </a:r>
            <a:endParaRPr lang="en-US" sz="1100" spc="-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HTTP е комуникационният протокол между 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клиентските приложения </a:t>
            </a: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и микро услугите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 За изпращането на имейли и изработването на репорти се използва асинхронна комуникация чрез </a:t>
            </a:r>
            <a:r>
              <a:rPr lang="en-US" sz="1100" dirty="0" err="1" smtClean="0"/>
              <a:t>RabbitMQ</a:t>
            </a:r>
            <a:r>
              <a:rPr lang="bg-BG" sz="1100" dirty="0" smtClean="0"/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Code\AspReactDddCqrsEventSourcingHateoas\resources\architecture_overview_por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2" y="3289300"/>
            <a:ext cx="6599237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27559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889500"/>
            <a:ext cx="6527799" cy="14174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78071" y="4268337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Осъществено</a:t>
            </a:r>
            <a:r>
              <a:rPr lang="en-US" dirty="0"/>
              <a:t> </a:t>
            </a:r>
            <a:r>
              <a:rPr lang="en-US" dirty="0" err="1"/>
              <a:t>чрез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65100"/>
            <a:ext cx="5248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971832" y="1278731"/>
            <a:ext cx="3781353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2635250" y="2364281"/>
            <a:ext cx="476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dirty="0"/>
              <a:t>Внедряване на ориентирана към събития </a:t>
            </a:r>
            <a:r>
              <a:rPr lang="ru-RU" dirty="0" smtClean="0"/>
              <a:t>архитектура</a:t>
            </a:r>
            <a:r>
              <a:rPr lang="en-US" dirty="0"/>
              <a:t> (event-driven </a:t>
            </a:r>
            <a:r>
              <a:rPr lang="en-US" dirty="0" smtClean="0"/>
              <a:t>architecture)</a:t>
            </a:r>
            <a:r>
              <a:rPr lang="ru-RU" dirty="0" smtClean="0"/>
              <a:t> </a:t>
            </a:r>
            <a:r>
              <a:rPr lang="ru-RU" dirty="0"/>
              <a:t>и дава възможност за надеждно </a:t>
            </a:r>
            <a:r>
              <a:rPr lang="ru-RU" dirty="0" smtClean="0"/>
              <a:t>публикуване</a:t>
            </a:r>
            <a:r>
              <a:rPr lang="en-US" dirty="0" smtClean="0"/>
              <a:t> </a:t>
            </a:r>
            <a:r>
              <a:rPr lang="bg-BG" dirty="0" smtClean="0"/>
              <a:t>и съхраняване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събития</a:t>
            </a:r>
          </a:p>
          <a:p>
            <a:pPr marL="342900" indent="-342900" algn="just">
              <a:buAutoNum type="arabicPeriod"/>
            </a:pPr>
            <a:r>
              <a:rPr lang="ru-RU" dirty="0"/>
              <a:t>Осигурява 100% надежден дневник за одит на промените, направени в бизнес субект (Много полезно за отчети</a:t>
            </a:r>
            <a:r>
              <a:rPr lang="ru-RU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bg-BG" dirty="0"/>
              <a:t>Осъществено </a:t>
            </a:r>
            <a:r>
              <a:rPr lang="bg-BG" dirty="0" smtClean="0"/>
              <a:t>чрез:</a:t>
            </a:r>
            <a:endParaRPr lang="en-US" dirty="0" smtClean="0"/>
          </a:p>
        </p:txBody>
      </p:sp>
      <p:pic>
        <p:nvPicPr>
          <p:cNvPr id="21" name="Picture 20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4614466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"/>
          <p:cNvSpPr txBox="1"/>
          <p:nvPr/>
        </p:nvSpPr>
        <p:spPr>
          <a:xfrm>
            <a:off x="2787650" y="5899295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7" y="6922790"/>
            <a:ext cx="6112123" cy="1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233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Velev</dc:creator>
  <cp:lastModifiedBy>Jordan</cp:lastModifiedBy>
  <cp:revision>50</cp:revision>
  <dcterms:created xsi:type="dcterms:W3CDTF">2019-12-03T09:50:55Z</dcterms:created>
  <dcterms:modified xsi:type="dcterms:W3CDTF">2019-12-03T19:35:02Z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2019-12-03T00:00:00Z</vt:filetime>
  </property>
</Properties>
</file>