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2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70" y="2300765"/>
            <a:ext cx="1732547" cy="3033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54" y="1539532"/>
            <a:ext cx="3256693" cy="39415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98597" y="3150551"/>
            <a:ext cx="37429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Architecture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overview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3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6" y="134191"/>
            <a:ext cx="11580952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0456" y="366939"/>
            <a:ext cx="874667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architecture proposes a </a:t>
            </a:r>
            <a:r>
              <a:rPr lang="en-US" dirty="0" smtClean="0"/>
              <a:t>micro-service </a:t>
            </a:r>
            <a:r>
              <a:rPr lang="en-US" dirty="0"/>
              <a:t>oriented architecture implementation with multiple autonomous </a:t>
            </a:r>
            <a:r>
              <a:rPr lang="en-US" dirty="0" smtClean="0"/>
              <a:t>micro-services </a:t>
            </a:r>
            <a:r>
              <a:rPr lang="en-US" dirty="0"/>
              <a:t>(each one owning its own </a:t>
            </a:r>
            <a:r>
              <a:rPr lang="en-US" dirty="0" smtClean="0"/>
              <a:t>data or database).</a:t>
            </a:r>
          </a:p>
          <a:p>
            <a:pPr marL="0" indent="0" algn="just">
              <a:buNone/>
            </a:pPr>
            <a:r>
              <a:rPr lang="en-US" dirty="0" smtClean="0"/>
              <a:t>Different approaches are implemented </a:t>
            </a:r>
            <a:r>
              <a:rPr lang="en-US" dirty="0"/>
              <a:t>within each </a:t>
            </a:r>
            <a:r>
              <a:rPr lang="en-US" dirty="0" smtClean="0"/>
              <a:t>micro-service </a:t>
            </a:r>
            <a:r>
              <a:rPr lang="en-US" dirty="0"/>
              <a:t>(simple CRUD vs. DDD/CQRS patterns</a:t>
            </a:r>
            <a:r>
              <a:rPr lang="en-US" dirty="0" smtClean="0"/>
              <a:t>).</a:t>
            </a:r>
            <a:r>
              <a:rPr lang="en-US" dirty="0"/>
              <a:t>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HTTP is </a:t>
            </a:r>
            <a:r>
              <a:rPr lang="en-US" dirty="0"/>
              <a:t>the communication protocol between the client apps and the </a:t>
            </a:r>
            <a:r>
              <a:rPr lang="en-US" dirty="0" smtClean="0"/>
              <a:t>micro-services. Asynchronous </a:t>
            </a:r>
            <a:r>
              <a:rPr lang="en-US" dirty="0"/>
              <a:t>communication for </a:t>
            </a:r>
            <a:r>
              <a:rPr lang="en-US" dirty="0" smtClean="0"/>
              <a:t>email sending and reports via </a:t>
            </a:r>
            <a:r>
              <a:rPr lang="en-US" dirty="0"/>
              <a:t>Event Bus </a:t>
            </a:r>
            <a:r>
              <a:rPr lang="en-US" dirty="0" smtClean="0"/>
              <a:t>(</a:t>
            </a:r>
            <a:r>
              <a:rPr lang="en-US" dirty="0" err="1" smtClean="0"/>
              <a:t>RabbitMQ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"/>
            <a:ext cx="12192000" cy="6762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36" y="4627109"/>
            <a:ext cx="8115300" cy="1762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656896"/>
            <a:ext cx="8619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Command and Query Responsibility Segregation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2229" y="418283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99" y="592622"/>
            <a:ext cx="5248275" cy="480060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946357" y="513349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195009" y="157480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24398" y="2138950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724398" y="265858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996908" y="3425930"/>
            <a:ext cx="389760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8216" y="531883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Personality Tests Web 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8216" y="1334473"/>
            <a:ext cx="375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Bounded Context </a:t>
            </a:r>
            <a:r>
              <a:rPr lang="en-US" dirty="0" smtClean="0"/>
              <a:t>is central </a:t>
            </a:r>
            <a:r>
              <a:rPr lang="en-US" dirty="0"/>
              <a:t>pattern </a:t>
            </a:r>
            <a:r>
              <a:rPr lang="en-US" dirty="0" smtClean="0"/>
              <a:t>in</a:t>
            </a:r>
          </a:p>
          <a:p>
            <a:pPr algn="ctr"/>
            <a:r>
              <a:rPr lang="en-US" dirty="0" smtClean="0"/>
              <a:t> the Domain-Driven Design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4724398" y="4247054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51" y="2110081"/>
            <a:ext cx="6443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command handler </a:t>
            </a:r>
            <a:r>
              <a:rPr lang="en-US" dirty="0" smtClean="0"/>
              <a:t>receives a command and </a:t>
            </a:r>
          </a:p>
          <a:p>
            <a:r>
              <a:rPr lang="en-US" dirty="0" smtClean="0"/>
              <a:t>brokers a result. The result is either a successful or an exception.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1956" y="26861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4292E"/>
                </a:solidFill>
                <a:effectLst/>
              </a:rPr>
              <a:t>Commands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 smtClean="0">
                <a:solidFill>
                  <a:srgbClr val="24292E"/>
                </a:solidFill>
                <a:effectLst/>
              </a:rPr>
              <a:t>changing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 smtClean="0">
                <a:solidFill>
                  <a:srgbClr val="24292E"/>
                </a:solidFill>
                <a:effectLst/>
              </a:rPr>
              <a:t>application state, i.e. creating, updating and deleting entities.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3453" y="3466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4292E"/>
                </a:solidFill>
                <a:effectLst/>
              </a:rPr>
              <a:t>Queries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 smtClean="0">
                <a:solidFill>
                  <a:srgbClr val="24292E"/>
                </a:solidFill>
                <a:effectLst/>
              </a:rPr>
              <a:t>reading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 smtClean="0">
                <a:solidFill>
                  <a:srgbClr val="24292E"/>
                </a:solidFill>
                <a:effectLst/>
              </a:rPr>
              <a:t>application state, e.g. to display information to the user.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98315" y="4247054"/>
            <a:ext cx="4825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query handler </a:t>
            </a:r>
            <a:r>
              <a:rPr lang="en-US" dirty="0" smtClean="0"/>
              <a:t>implements </a:t>
            </a:r>
            <a:br>
              <a:rPr lang="en-US" dirty="0" smtClean="0"/>
            </a:br>
            <a:r>
              <a:rPr lang="en-US" dirty="0" smtClean="0"/>
              <a:t>the logic for the current query.</a:t>
            </a:r>
            <a:endParaRPr lang="en-US" dirty="0"/>
          </a:p>
        </p:txBody>
      </p:sp>
      <p:pic>
        <p:nvPicPr>
          <p:cNvPr id="22" name="Picture 21" descr="Резултат с изображение за MEDIA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5" y="4998028"/>
            <a:ext cx="1057898" cy="10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593075" y="553270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Implemented with the               </a:t>
            </a:r>
            <a:r>
              <a:rPr lang="en-US" sz="28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ediatR</a:t>
            </a:r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10427407" y="2438400"/>
            <a:ext cx="1577392" cy="751690"/>
          </a:xfrm>
          <a:prstGeom prst="cloudCallout">
            <a:avLst>
              <a:gd name="adj1" fmla="val -42103"/>
              <a:gd name="adj2" fmla="val 6578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Fluent Command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2087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92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50894" y="474334"/>
            <a:ext cx="3781353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Event Sourcing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3700756"/>
            <a:ext cx="7375775" cy="1599914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942193" y="1150007"/>
            <a:ext cx="6565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 smtClean="0"/>
              <a:t>Implementing </a:t>
            </a:r>
            <a:r>
              <a:rPr lang="en-US" dirty="0"/>
              <a:t>an event-driven architecture and makes it possible to reliably publish </a:t>
            </a:r>
            <a:r>
              <a:rPr lang="en-US" dirty="0" smtClean="0"/>
              <a:t>events</a:t>
            </a:r>
          </a:p>
          <a:p>
            <a:pPr marL="342900" indent="-342900"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100% reliable audit log of the changes made to a business entity (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useful</a:t>
            </a:r>
            <a:r>
              <a:rPr lang="en-US" dirty="0"/>
              <a:t> for </a:t>
            </a:r>
            <a:r>
              <a:rPr lang="en-US" dirty="0" smtClean="0"/>
              <a:t>reports)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</a:t>
            </a:r>
            <a:r>
              <a:rPr lang="en-US" dirty="0"/>
              <a:t>via </a:t>
            </a:r>
          </a:p>
        </p:txBody>
      </p:sp>
      <p:pic>
        <p:nvPicPr>
          <p:cNvPr id="8" name="Picture 7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94" y="2307183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5235157" y="3254328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Polyglot Persistence </a:t>
            </a:r>
            <a:r>
              <a:rPr lang="en-US" dirty="0" smtClean="0"/>
              <a:t>using PostgreSQL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93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68407" y="2625226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Functional Programming</a:t>
            </a: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34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405893" y="3560476"/>
            <a:ext cx="2100263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000000"/>
                </a:solidFill>
              </a:rPr>
              <a:t>Why?</a:t>
            </a:r>
            <a:endParaRPr lang="en-US" sz="20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Purity</a:t>
            </a:r>
          </a:p>
        </p:txBody>
      </p:sp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040" y="3168313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107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851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685" y="4695043"/>
            <a:ext cx="5972175" cy="133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80610" y="422542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Expressiveness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3339" y="4225421"/>
            <a:ext cx="163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Type – safety</a:t>
            </a:r>
          </a:p>
        </p:txBody>
      </p:sp>
    </p:spTree>
    <p:extLst>
      <p:ext uri="{BB962C8B-B14F-4D97-AF65-F5344CB8AC3E}">
        <p14:creationId xmlns:p14="http://schemas.microsoft.com/office/powerpoint/2010/main" val="18317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5544" y="376363"/>
            <a:ext cx="10042071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Hypermedia as the Engine of Application State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869544" y="1148414"/>
            <a:ext cx="9140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Provides</a:t>
            </a:r>
            <a:r>
              <a:rPr lang="bg-BG" dirty="0" smtClean="0"/>
              <a:t> </a:t>
            </a:r>
            <a:r>
              <a:rPr lang="en-US" dirty="0" smtClean="0"/>
              <a:t>hypermedia </a:t>
            </a:r>
            <a:r>
              <a:rPr lang="en-US" dirty="0"/>
              <a:t>links in the response contents </a:t>
            </a:r>
            <a:r>
              <a:rPr lang="en-US" dirty="0" smtClean="0"/>
              <a:t>so </a:t>
            </a:r>
            <a:r>
              <a:rPr lang="en-US" dirty="0"/>
              <a:t>that the client can dynamically navigate to the </a:t>
            </a:r>
            <a:r>
              <a:rPr lang="en-US" dirty="0" smtClean="0"/>
              <a:t>appropriate </a:t>
            </a:r>
            <a:r>
              <a:rPr lang="en-US" dirty="0"/>
              <a:t>resource by traversing the hypermedia links.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51" y="2154354"/>
            <a:ext cx="8124825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038" y="2154354"/>
            <a:ext cx="46005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158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41</cp:revision>
  <dcterms:created xsi:type="dcterms:W3CDTF">2019-11-27T09:22:56Z</dcterms:created>
  <dcterms:modified xsi:type="dcterms:W3CDTF">2019-12-03T14:47:56Z</dcterms:modified>
</cp:coreProperties>
</file>