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2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0" y="2391670"/>
            <a:ext cx="2267719" cy="3970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01" y="2159827"/>
            <a:ext cx="3256693" cy="39415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98597" y="3150551"/>
            <a:ext cx="37429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Architecture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overview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3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6" y="134191"/>
            <a:ext cx="11580952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0456" y="366939"/>
            <a:ext cx="87466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architecture proposes a </a:t>
            </a:r>
            <a:r>
              <a:rPr lang="en-US" dirty="0" err="1"/>
              <a:t>microservice</a:t>
            </a:r>
            <a:r>
              <a:rPr lang="en-US" dirty="0"/>
              <a:t> oriented architecture implementation with multiple autonomous </a:t>
            </a:r>
            <a:r>
              <a:rPr lang="en-US" dirty="0" err="1"/>
              <a:t>microservices</a:t>
            </a:r>
            <a:r>
              <a:rPr lang="en-US" dirty="0"/>
              <a:t> (each one owning its own </a:t>
            </a:r>
            <a:r>
              <a:rPr lang="en-US" dirty="0" smtClean="0"/>
              <a:t>data or database).</a:t>
            </a:r>
          </a:p>
          <a:p>
            <a:pPr marL="0" indent="0" algn="just">
              <a:buNone/>
            </a:pPr>
            <a:r>
              <a:rPr lang="en-US" dirty="0" smtClean="0"/>
              <a:t>Different approaches are implemented </a:t>
            </a:r>
            <a:r>
              <a:rPr lang="en-US" dirty="0"/>
              <a:t>within each </a:t>
            </a:r>
            <a:r>
              <a:rPr lang="en-US" dirty="0" err="1"/>
              <a:t>microservice</a:t>
            </a:r>
            <a:r>
              <a:rPr lang="en-US" dirty="0"/>
              <a:t> (simple CRUD vs. DDD/CQRS patterns</a:t>
            </a:r>
            <a:r>
              <a:rPr lang="en-US" dirty="0" smtClean="0"/>
              <a:t>).</a:t>
            </a:r>
            <a:r>
              <a:rPr lang="en-US" dirty="0"/>
              <a:t>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HTTP is </a:t>
            </a:r>
            <a:r>
              <a:rPr lang="en-US" dirty="0"/>
              <a:t>the communication protocol between the client apps and the </a:t>
            </a:r>
            <a:r>
              <a:rPr lang="en-US" dirty="0" err="1" smtClean="0"/>
              <a:t>microservices</a:t>
            </a:r>
            <a:r>
              <a:rPr lang="en-US" dirty="0" smtClean="0"/>
              <a:t>. Asynchronous </a:t>
            </a:r>
            <a:r>
              <a:rPr lang="en-US" dirty="0"/>
              <a:t>communication for </a:t>
            </a:r>
            <a:r>
              <a:rPr lang="en-US" dirty="0" smtClean="0"/>
              <a:t>email sending and reports via </a:t>
            </a:r>
            <a:r>
              <a:rPr lang="en-US" dirty="0"/>
              <a:t>Event Bus </a:t>
            </a:r>
            <a:r>
              <a:rPr lang="en-US" dirty="0" smtClean="0"/>
              <a:t>(</a:t>
            </a:r>
            <a:r>
              <a:rPr lang="en-US" dirty="0" err="1" smtClean="0"/>
              <a:t>RabbitMQ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"/>
            <a:ext cx="12192000" cy="6762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36" y="4627109"/>
            <a:ext cx="8115300" cy="1762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656896"/>
            <a:ext cx="8619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2229" y="418283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99" y="592622"/>
            <a:ext cx="5248275" cy="480060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946357" y="513349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195009" y="157480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24398" y="2138950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724398" y="265858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996908" y="3425930"/>
            <a:ext cx="389760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8216" y="531883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Personality Tests Web 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8216" y="1334473"/>
            <a:ext cx="375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Bounded Context </a:t>
            </a:r>
            <a:r>
              <a:rPr lang="en-US" dirty="0" smtClean="0"/>
              <a:t>is central </a:t>
            </a:r>
            <a:r>
              <a:rPr lang="en-US" dirty="0"/>
              <a:t>pattern </a:t>
            </a:r>
            <a:r>
              <a:rPr lang="en-US" dirty="0" smtClean="0"/>
              <a:t>in</a:t>
            </a:r>
          </a:p>
          <a:p>
            <a:pPr algn="ctr"/>
            <a:r>
              <a:rPr lang="en-US" dirty="0" smtClean="0"/>
              <a:t> the Domain-Driven Design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4724398" y="4247054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51" y="2110081"/>
            <a:ext cx="6443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command handler </a:t>
            </a:r>
            <a:r>
              <a:rPr lang="en-US" dirty="0" smtClean="0"/>
              <a:t>receives a command and </a:t>
            </a:r>
          </a:p>
          <a:p>
            <a:r>
              <a:rPr lang="en-US" dirty="0" smtClean="0"/>
              <a:t>brokers a result. The result is either a successful or an exception.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1956" y="26861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4292E"/>
                </a:solidFill>
                <a:effectLst/>
              </a:rPr>
              <a:t>Commands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 smtClean="0">
                <a:solidFill>
                  <a:srgbClr val="24292E"/>
                </a:solidFill>
                <a:effectLst/>
              </a:rPr>
              <a:t>changing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 smtClean="0">
                <a:solidFill>
                  <a:srgbClr val="24292E"/>
                </a:solidFill>
                <a:effectLst/>
              </a:rPr>
              <a:t>application state, i.e. creating, updating and deleting entities.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3453" y="3466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4292E"/>
                </a:solidFill>
                <a:effectLst/>
              </a:rPr>
              <a:t>Queries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 smtClean="0">
                <a:solidFill>
                  <a:srgbClr val="24292E"/>
                </a:solidFill>
                <a:effectLst/>
              </a:rPr>
              <a:t>reading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 smtClean="0">
                <a:solidFill>
                  <a:srgbClr val="24292E"/>
                </a:solidFill>
                <a:effectLst/>
              </a:rPr>
              <a:t>application state, e.g. to display information to the user.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98315" y="4247054"/>
            <a:ext cx="482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query handler </a:t>
            </a:r>
            <a:r>
              <a:rPr lang="en-US" dirty="0" smtClean="0"/>
              <a:t>implements </a:t>
            </a:r>
            <a:br>
              <a:rPr lang="en-US" dirty="0" smtClean="0"/>
            </a:br>
            <a:r>
              <a:rPr lang="en-US" dirty="0" smtClean="0"/>
              <a:t>the logic for the current query.</a:t>
            </a:r>
            <a:endParaRPr lang="en-US" dirty="0"/>
          </a:p>
        </p:txBody>
      </p:sp>
      <p:pic>
        <p:nvPicPr>
          <p:cNvPr id="22" name="Picture 21" descr="Резултат с изображение за MEDIA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5" y="4998028"/>
            <a:ext cx="1057898" cy="10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593075" y="553270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Implemented with the               </a:t>
            </a:r>
            <a:r>
              <a:rPr lang="en-US" sz="28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ediatR</a:t>
            </a:r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7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92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50894" y="474334"/>
            <a:ext cx="3781353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3700756"/>
            <a:ext cx="7375775" cy="1599914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942193" y="1150007"/>
            <a:ext cx="6565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 smtClean="0"/>
              <a:t>Implementing </a:t>
            </a:r>
            <a:r>
              <a:rPr lang="en-US" dirty="0"/>
              <a:t>an event-driven architecture and makes it possible to reliably publish </a:t>
            </a:r>
            <a:r>
              <a:rPr lang="en-US" dirty="0" smtClean="0"/>
              <a:t>events</a:t>
            </a:r>
          </a:p>
          <a:p>
            <a:pPr marL="342900" indent="-342900"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100% reliable audit log of the changes made to a business entity (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useful</a:t>
            </a:r>
            <a:r>
              <a:rPr lang="en-US" dirty="0"/>
              <a:t> for </a:t>
            </a:r>
            <a:r>
              <a:rPr lang="en-US" dirty="0" smtClean="0"/>
              <a:t>reports)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</a:t>
            </a:r>
            <a:r>
              <a:rPr lang="en-US" dirty="0"/>
              <a:t>via </a:t>
            </a:r>
          </a:p>
        </p:txBody>
      </p:sp>
      <p:pic>
        <p:nvPicPr>
          <p:cNvPr id="8" name="Picture 7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94" y="2307183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5235157" y="3254328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</a:t>
            </a:r>
            <a:r>
              <a:rPr lang="en-US" dirty="0" smtClean="0"/>
              <a:t>using PostgreSQL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052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47734" y="3202399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51" y="3685217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650597" y="3872808"/>
            <a:ext cx="2100263" cy="2000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000000"/>
                </a:solidFill>
              </a:rPr>
              <a:t>Why?</a:t>
            </a:r>
          </a:p>
          <a:p>
            <a:endParaRPr lang="en-US" sz="20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Purity</a:t>
            </a:r>
            <a:endParaRPr lang="en-US" sz="2000" dirty="0">
              <a:solidFill>
                <a:srgbClr val="00000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Expressiveness</a:t>
            </a: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Type </a:t>
            </a:r>
            <a:r>
              <a:rPr lang="en-US" sz="2000" dirty="0" smtClean="0">
                <a:solidFill>
                  <a:srgbClr val="000000"/>
                </a:solidFill>
              </a:rPr>
              <a:t>– safety</a:t>
            </a:r>
          </a:p>
        </p:txBody>
      </p:sp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6855" y="3587149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6854" y="361845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7" y="369339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7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22</cp:revision>
  <dcterms:created xsi:type="dcterms:W3CDTF">2019-11-27T09:22:56Z</dcterms:created>
  <dcterms:modified xsi:type="dcterms:W3CDTF">2019-11-27T12:31:51Z</dcterms:modified>
</cp:coreProperties>
</file>