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media/image1.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pc="-1" strike="noStrike">
                <a:solidFill>
                  <a:schemeClr val="dk1"/>
                </a:solidFill>
                <a:latin typeface="Calibri Light"/>
              </a:rPr>
              <a:t>Click to move the slide</a:t>
            </a:r>
            <a:endParaRPr b="0" lang="en-IN" sz="4400" spc="-1" strike="noStrike">
              <a:solidFill>
                <a:schemeClr val="dk1"/>
              </a:solidFill>
              <a:latin typeface="Calibri Light"/>
            </a:endParaRPr>
          </a:p>
        </p:txBody>
      </p:sp>
      <p:sp>
        <p:nvSpPr>
          <p:cNvPr id="4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E0F7F59A-2748-4E10-8C77-EF77E00E8933}"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6040" cy="3085920"/>
          </a:xfrm>
          <a:prstGeom prst="rect">
            <a:avLst/>
          </a:prstGeom>
          <a:ln w="0">
            <a:noFill/>
          </a:ln>
        </p:spPr>
      </p:sp>
      <p:sp>
        <p:nvSpPr>
          <p:cNvPr id="13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38"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4BDA1332-B0B3-42BF-9685-54C5EA30D978}"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6040" cy="3085920"/>
          </a:xfrm>
          <a:prstGeom prst="rect">
            <a:avLst/>
          </a:prstGeom>
          <a:ln w="0">
            <a:noFill/>
          </a:ln>
        </p:spPr>
      </p:sp>
      <p:sp>
        <p:nvSpPr>
          <p:cNvPr id="14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41"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B05A616-C8F0-419B-9D9F-494665BD388D}"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6040" cy="3085920"/>
          </a:xfrm>
          <a:prstGeom prst="rect">
            <a:avLst/>
          </a:prstGeom>
          <a:ln w="0">
            <a:noFill/>
          </a:ln>
        </p:spPr>
      </p:sp>
      <p:sp>
        <p:nvSpPr>
          <p:cNvPr id="14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44"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024A69A-D1ED-401E-8573-1DDFE617D93A}"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6040" cy="3085920"/>
          </a:xfrm>
          <a:prstGeom prst="rect">
            <a:avLst/>
          </a:prstGeom>
          <a:ln w="0">
            <a:noFill/>
          </a:ln>
        </p:spPr>
      </p:sp>
      <p:sp>
        <p:nvSpPr>
          <p:cNvPr id="14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47"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6CAC66D-F7F0-41E3-87DA-8EA24D8DED7A}"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50"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0D08A4A0-A1A5-40E0-8FC0-1515EE3A902E}"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a:ln w="0">
            <a:noFill/>
          </a:ln>
        </p:spPr>
      </p:sp>
      <p:sp>
        <p:nvSpPr>
          <p:cNvPr id="15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53" name="PlaceHolder 3"/>
          <p:cNvSpPr>
            <a:spLocks noGrp="1"/>
          </p:cNvSpPr>
          <p:nvPr>
            <p:ph type="sldNum" idx="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46B50BE-5E0F-4C66-A156-F34F18E2F658}"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6040" cy="3085920"/>
          </a:xfrm>
          <a:prstGeom prst="rect">
            <a:avLst/>
          </a:prstGeom>
          <a:ln w="0">
            <a:noFill/>
          </a:ln>
        </p:spPr>
      </p:sp>
      <p:sp>
        <p:nvSpPr>
          <p:cNvPr id="15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56"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0FE9A5A-02A0-4B33-BBC5-FA766922930A}"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6040" cy="308592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59"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EA97EDF-CC9C-4251-8387-4428593CD1AC}"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Shape 0"/>
          <p:cNvSpPr/>
          <p:nvPr/>
        </p:nvSpPr>
        <p:spPr>
          <a:xfrm>
            <a:off x="0" y="0"/>
            <a:ext cx="14630040" cy="8229240"/>
          </a:xfrm>
          <a:prstGeom prst="rect">
            <a:avLst/>
          </a:prstGeom>
          <a:solidFill>
            <a:srgbClr val="22242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 name="Shape 1"/>
          <p:cNvSpPr/>
          <p:nvPr/>
        </p:nvSpPr>
        <p:spPr>
          <a:xfrm>
            <a:off x="0" y="0"/>
            <a:ext cx="14630040" cy="8229240"/>
          </a:xfrm>
          <a:prstGeom prst="rect">
            <a:avLst/>
          </a:prstGeom>
          <a:solidFill>
            <a:srgbClr val="292c3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2" name="Image 0" descr="preencoded.png">
            <a:hlinkClick r:id="rId2"/>
          </p:cNvPr>
          <p:cNvPicPr/>
          <p:nvPr/>
        </p:nvPicPr>
        <p:blipFill>
          <a:blip r:embed="rId3"/>
          <a:stretch/>
        </p:blipFill>
        <p:spPr>
          <a:xfrm>
            <a:off x="12839040" y="7749720"/>
            <a:ext cx="1722240" cy="411120"/>
          </a:xfrm>
          <a:prstGeom prst="rect">
            <a:avLst/>
          </a:prstGeom>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chemeClr val="dk1"/>
                </a:solidFill>
                <a:latin typeface="Calibri Light"/>
              </a:rPr>
              <a:t>Click to edit the title text format</a:t>
            </a:r>
            <a:endParaRPr b="0" lang="en-IN" sz="4400" spc="-1" strike="noStrike">
              <a:solidFill>
                <a:schemeClr val="dk1"/>
              </a:solidFill>
              <a:latin typeface="Calibri Light"/>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chemeClr val="dk1"/>
                </a:solidFill>
                <a:latin typeface="Calibri"/>
              </a:rPr>
              <a:t>Click to edit the outline text format</a:t>
            </a:r>
            <a:endParaRPr b="0" lang="en-IN"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chemeClr val="dk1"/>
                </a:solidFill>
                <a:latin typeface="Calibri"/>
              </a:rPr>
              <a:t>Second Outline Level</a:t>
            </a:r>
            <a:endParaRPr b="0" lang="en-IN"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chemeClr val="dk1"/>
                </a:solidFill>
                <a:latin typeface="Calibri"/>
              </a:rPr>
              <a:t>Third Outline Level</a:t>
            </a:r>
            <a:endParaRPr b="0" lang="en-IN"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chemeClr val="dk1"/>
                </a:solidFill>
                <a:latin typeface="Calibri"/>
              </a:rPr>
              <a:t>Fourth Outline Level</a:t>
            </a:r>
            <a:endParaRPr b="0" lang="en-IN"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chemeClr val="dk1"/>
                </a:solidFill>
                <a:latin typeface="Calibri"/>
              </a:rPr>
              <a:t>Fifth Outline Level</a:t>
            </a:r>
            <a:endParaRPr b="0" lang="en-IN"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chemeClr val="dk1"/>
                </a:solidFill>
                <a:latin typeface="Calibri"/>
              </a:rPr>
              <a:t>Sixth Outline Level</a:t>
            </a:r>
            <a:endParaRPr b="0" lang="en-IN"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chemeClr val="dk1"/>
                </a:solidFill>
                <a:latin typeface="Calibri"/>
              </a:rPr>
              <a:t>Seventh Outline Level</a:t>
            </a:r>
            <a:endParaRPr b="0" lang="en-IN"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 name="Shape 0"/>
          <p:cNvSpPr/>
          <p:nvPr/>
        </p:nvSpPr>
        <p:spPr>
          <a:xfrm>
            <a:off x="0" y="0"/>
            <a:ext cx="14630040" cy="8229240"/>
          </a:xfrm>
          <a:prstGeom prst="rect">
            <a:avLst/>
          </a:prstGeom>
          <a:solidFill>
            <a:srgbClr val="22242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 name="Shape 1"/>
          <p:cNvSpPr/>
          <p:nvPr/>
        </p:nvSpPr>
        <p:spPr>
          <a:xfrm>
            <a:off x="0" y="0"/>
            <a:ext cx="14630040" cy="8229240"/>
          </a:xfrm>
          <a:prstGeom prst="rect">
            <a:avLst/>
          </a:prstGeom>
          <a:solidFill>
            <a:srgbClr val="292c3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7" name="Image 0" descr="preencoded.png">
            <a:hlinkClick r:id="rId2"/>
          </p:cNvPr>
          <p:cNvPicPr/>
          <p:nvPr/>
        </p:nvPicPr>
        <p:blipFill>
          <a:blip r:embed="rId3"/>
          <a:stretch/>
        </p:blipFill>
        <p:spPr>
          <a:xfrm>
            <a:off x="12839040" y="7749720"/>
            <a:ext cx="1722240" cy="411120"/>
          </a:xfrm>
          <a:prstGeom prst="rect">
            <a:avLst/>
          </a:prstGeom>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chemeClr val="dk1"/>
                </a:solidFill>
                <a:latin typeface="Calibri Light"/>
              </a:rPr>
              <a:t>Click to edit the title text format</a:t>
            </a:r>
            <a:endParaRPr b="0" lang="en-IN" sz="4400" spc="-1" strike="noStrike">
              <a:solidFill>
                <a:schemeClr val="dk1"/>
              </a:solidFill>
              <a:latin typeface="Calibri Light"/>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chemeClr val="dk1"/>
                </a:solidFill>
                <a:latin typeface="Calibri"/>
              </a:rPr>
              <a:t>Click to edit the outline text format</a:t>
            </a:r>
            <a:endParaRPr b="0" lang="en-IN"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chemeClr val="dk1"/>
                </a:solidFill>
                <a:latin typeface="Calibri"/>
              </a:rPr>
              <a:t>Second Outline Level</a:t>
            </a:r>
            <a:endParaRPr b="0" lang="en-IN"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chemeClr val="dk1"/>
                </a:solidFill>
                <a:latin typeface="Calibri"/>
              </a:rPr>
              <a:t>Third Outline Level</a:t>
            </a:r>
            <a:endParaRPr b="0" lang="en-IN"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chemeClr val="dk1"/>
                </a:solidFill>
                <a:latin typeface="Calibri"/>
              </a:rPr>
              <a:t>Fourth Outline Level</a:t>
            </a:r>
            <a:endParaRPr b="0" lang="en-IN"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chemeClr val="dk1"/>
                </a:solidFill>
                <a:latin typeface="Calibri"/>
              </a:rPr>
              <a:t>Fifth Outline Level</a:t>
            </a:r>
            <a:endParaRPr b="0" lang="en-IN"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chemeClr val="dk1"/>
                </a:solidFill>
                <a:latin typeface="Calibri"/>
              </a:rPr>
              <a:t>Sixth Outline Level</a:t>
            </a:r>
            <a:endParaRPr b="0" lang="en-IN"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chemeClr val="dk1"/>
                </a:solidFill>
                <a:latin typeface="Calibri"/>
              </a:rPr>
              <a:t>Seventh Outline Level</a:t>
            </a:r>
            <a:endParaRPr b="0" lang="en-IN"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Shape 0"/>
          <p:cNvSpPr/>
          <p:nvPr/>
        </p:nvSpPr>
        <p:spPr>
          <a:xfrm>
            <a:off x="0" y="0"/>
            <a:ext cx="14630040" cy="8229240"/>
          </a:xfrm>
          <a:prstGeom prst="rect">
            <a:avLst/>
          </a:prstGeom>
          <a:solidFill>
            <a:srgbClr val="22242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1" name="Shape 1"/>
          <p:cNvSpPr/>
          <p:nvPr/>
        </p:nvSpPr>
        <p:spPr>
          <a:xfrm>
            <a:off x="0" y="0"/>
            <a:ext cx="14630040" cy="8229240"/>
          </a:xfrm>
          <a:prstGeom prst="rect">
            <a:avLst/>
          </a:prstGeom>
          <a:solidFill>
            <a:srgbClr val="292c3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12" name="Image 0" descr="preencoded.png">
            <a:hlinkClick r:id="rId2"/>
          </p:cNvPr>
          <p:cNvPicPr/>
          <p:nvPr/>
        </p:nvPicPr>
        <p:blipFill>
          <a:blip r:embed="rId3"/>
          <a:stretch/>
        </p:blipFill>
        <p:spPr>
          <a:xfrm>
            <a:off x="12839040" y="7749720"/>
            <a:ext cx="1722240" cy="411120"/>
          </a:xfrm>
          <a:prstGeom prst="rect">
            <a:avLst/>
          </a:prstGeom>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chemeClr val="dk1"/>
                </a:solidFill>
                <a:latin typeface="Calibri Light"/>
              </a:rPr>
              <a:t>Click to edit the title text format</a:t>
            </a:r>
            <a:endParaRPr b="0" lang="en-IN" sz="4400" spc="-1" strike="noStrike">
              <a:solidFill>
                <a:schemeClr val="dk1"/>
              </a:solidFill>
              <a:latin typeface="Calibri Light"/>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chemeClr val="dk1"/>
                </a:solidFill>
                <a:latin typeface="Calibri"/>
              </a:rPr>
              <a:t>Click to edit the outline text format</a:t>
            </a:r>
            <a:endParaRPr b="0" lang="en-IN"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chemeClr val="dk1"/>
                </a:solidFill>
                <a:latin typeface="Calibri"/>
              </a:rPr>
              <a:t>Second Outline Level</a:t>
            </a:r>
            <a:endParaRPr b="0" lang="en-IN"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chemeClr val="dk1"/>
                </a:solidFill>
                <a:latin typeface="Calibri"/>
              </a:rPr>
              <a:t>Third Outline Level</a:t>
            </a:r>
            <a:endParaRPr b="0" lang="en-IN"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chemeClr val="dk1"/>
                </a:solidFill>
                <a:latin typeface="Calibri"/>
              </a:rPr>
              <a:t>Fourth Outline Level</a:t>
            </a:r>
            <a:endParaRPr b="0" lang="en-IN"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chemeClr val="dk1"/>
                </a:solidFill>
                <a:latin typeface="Calibri"/>
              </a:rPr>
              <a:t>Fifth Outline Level</a:t>
            </a:r>
            <a:endParaRPr b="0" lang="en-IN"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chemeClr val="dk1"/>
                </a:solidFill>
                <a:latin typeface="Calibri"/>
              </a:rPr>
              <a:t>Sixth Outline Level</a:t>
            </a:r>
            <a:endParaRPr b="0" lang="en-IN"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chemeClr val="dk1"/>
                </a:solidFill>
                <a:latin typeface="Calibri"/>
              </a:rPr>
              <a:t>Seventh Outline Level</a:t>
            </a:r>
            <a:endParaRPr b="0" lang="en-IN"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Shape 0"/>
          <p:cNvSpPr/>
          <p:nvPr/>
        </p:nvSpPr>
        <p:spPr>
          <a:xfrm>
            <a:off x="0" y="0"/>
            <a:ext cx="14630040" cy="8229240"/>
          </a:xfrm>
          <a:prstGeom prst="rect">
            <a:avLst/>
          </a:prstGeom>
          <a:solidFill>
            <a:srgbClr val="22242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6" name="Shape 1"/>
          <p:cNvSpPr/>
          <p:nvPr/>
        </p:nvSpPr>
        <p:spPr>
          <a:xfrm>
            <a:off x="0" y="0"/>
            <a:ext cx="14630040" cy="8229240"/>
          </a:xfrm>
          <a:prstGeom prst="rect">
            <a:avLst/>
          </a:prstGeom>
          <a:solidFill>
            <a:srgbClr val="292c3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17" name="Image 0" descr="preencoded.png">
            <a:hlinkClick r:id="rId2"/>
          </p:cNvPr>
          <p:cNvPicPr/>
          <p:nvPr/>
        </p:nvPicPr>
        <p:blipFill>
          <a:blip r:embed="rId3"/>
          <a:stretch/>
        </p:blipFill>
        <p:spPr>
          <a:xfrm>
            <a:off x="12839040" y="7749720"/>
            <a:ext cx="1722240" cy="411120"/>
          </a:xfrm>
          <a:prstGeom prst="rect">
            <a:avLst/>
          </a:prstGeom>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chemeClr val="dk1"/>
                </a:solidFill>
                <a:latin typeface="Calibri Light"/>
              </a:rPr>
              <a:t>Click to edit the title text format</a:t>
            </a:r>
            <a:endParaRPr b="0" lang="en-IN" sz="4400" spc="-1" strike="noStrike">
              <a:solidFill>
                <a:schemeClr val="dk1"/>
              </a:solidFill>
              <a:latin typeface="Calibri Light"/>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chemeClr val="dk1"/>
                </a:solidFill>
                <a:latin typeface="Calibri"/>
              </a:rPr>
              <a:t>Click to edit the outline text format</a:t>
            </a:r>
            <a:endParaRPr b="0" lang="en-IN"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chemeClr val="dk1"/>
                </a:solidFill>
                <a:latin typeface="Calibri"/>
              </a:rPr>
              <a:t>Second Outline Level</a:t>
            </a:r>
            <a:endParaRPr b="0" lang="en-IN"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chemeClr val="dk1"/>
                </a:solidFill>
                <a:latin typeface="Calibri"/>
              </a:rPr>
              <a:t>Third Outline Level</a:t>
            </a:r>
            <a:endParaRPr b="0" lang="en-IN"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chemeClr val="dk1"/>
                </a:solidFill>
                <a:latin typeface="Calibri"/>
              </a:rPr>
              <a:t>Fourth Outline Level</a:t>
            </a:r>
            <a:endParaRPr b="0" lang="en-IN"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chemeClr val="dk1"/>
                </a:solidFill>
                <a:latin typeface="Calibri"/>
              </a:rPr>
              <a:t>Fifth Outline Level</a:t>
            </a:r>
            <a:endParaRPr b="0" lang="en-IN"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chemeClr val="dk1"/>
                </a:solidFill>
                <a:latin typeface="Calibri"/>
              </a:rPr>
              <a:t>Sixth Outline Level</a:t>
            </a:r>
            <a:endParaRPr b="0" lang="en-IN"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chemeClr val="dk1"/>
                </a:solidFill>
                <a:latin typeface="Calibri"/>
              </a:rPr>
              <a:t>Seventh Outline Level</a:t>
            </a:r>
            <a:endParaRPr b="0" lang="en-IN"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Shape 0"/>
          <p:cNvSpPr/>
          <p:nvPr/>
        </p:nvSpPr>
        <p:spPr>
          <a:xfrm>
            <a:off x="0" y="0"/>
            <a:ext cx="14630040" cy="8229240"/>
          </a:xfrm>
          <a:prstGeom prst="rect">
            <a:avLst/>
          </a:prstGeom>
          <a:solidFill>
            <a:srgbClr val="22242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 name="Shape 1"/>
          <p:cNvSpPr/>
          <p:nvPr/>
        </p:nvSpPr>
        <p:spPr>
          <a:xfrm>
            <a:off x="0" y="0"/>
            <a:ext cx="14630040" cy="8229240"/>
          </a:xfrm>
          <a:prstGeom prst="rect">
            <a:avLst/>
          </a:prstGeom>
          <a:solidFill>
            <a:srgbClr val="292c3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22" name="Image 0" descr="preencoded.png">
            <a:hlinkClick r:id="rId2"/>
          </p:cNvPr>
          <p:cNvPicPr/>
          <p:nvPr/>
        </p:nvPicPr>
        <p:blipFill>
          <a:blip r:embed="rId3"/>
          <a:stretch/>
        </p:blipFill>
        <p:spPr>
          <a:xfrm>
            <a:off x="12839040" y="7749720"/>
            <a:ext cx="1722240" cy="411120"/>
          </a:xfrm>
          <a:prstGeom prst="rect">
            <a:avLst/>
          </a:prstGeom>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chemeClr val="dk1"/>
                </a:solidFill>
                <a:latin typeface="Calibri Light"/>
              </a:rPr>
              <a:t>Click to edit the title text format</a:t>
            </a:r>
            <a:endParaRPr b="0" lang="en-IN" sz="4400" spc="-1" strike="noStrike">
              <a:solidFill>
                <a:schemeClr val="dk1"/>
              </a:solidFill>
              <a:latin typeface="Calibri Light"/>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chemeClr val="dk1"/>
                </a:solidFill>
                <a:latin typeface="Calibri"/>
              </a:rPr>
              <a:t>Click to edit the outline text format</a:t>
            </a:r>
            <a:endParaRPr b="0" lang="en-IN"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chemeClr val="dk1"/>
                </a:solidFill>
                <a:latin typeface="Calibri"/>
              </a:rPr>
              <a:t>Second Outline Level</a:t>
            </a:r>
            <a:endParaRPr b="0" lang="en-IN"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chemeClr val="dk1"/>
                </a:solidFill>
                <a:latin typeface="Calibri"/>
              </a:rPr>
              <a:t>Third Outline Level</a:t>
            </a:r>
            <a:endParaRPr b="0" lang="en-IN"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chemeClr val="dk1"/>
                </a:solidFill>
                <a:latin typeface="Calibri"/>
              </a:rPr>
              <a:t>Fourth Outline Level</a:t>
            </a:r>
            <a:endParaRPr b="0" lang="en-IN"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chemeClr val="dk1"/>
                </a:solidFill>
                <a:latin typeface="Calibri"/>
              </a:rPr>
              <a:t>Fifth Outline Level</a:t>
            </a:r>
            <a:endParaRPr b="0" lang="en-IN"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chemeClr val="dk1"/>
                </a:solidFill>
                <a:latin typeface="Calibri"/>
              </a:rPr>
              <a:t>Sixth Outline Level</a:t>
            </a:r>
            <a:endParaRPr b="0" lang="en-IN"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chemeClr val="dk1"/>
                </a:solidFill>
                <a:latin typeface="Calibri"/>
              </a:rPr>
              <a:t>Seventh Outline Level</a:t>
            </a:r>
            <a:endParaRPr b="0" lang="en-IN"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Shape 0"/>
          <p:cNvSpPr/>
          <p:nvPr/>
        </p:nvSpPr>
        <p:spPr>
          <a:xfrm>
            <a:off x="0" y="0"/>
            <a:ext cx="14630040" cy="8229240"/>
          </a:xfrm>
          <a:prstGeom prst="rect">
            <a:avLst/>
          </a:prstGeom>
          <a:solidFill>
            <a:srgbClr val="22242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6" name="Shape 1"/>
          <p:cNvSpPr/>
          <p:nvPr/>
        </p:nvSpPr>
        <p:spPr>
          <a:xfrm>
            <a:off x="0" y="0"/>
            <a:ext cx="14630040" cy="8229240"/>
          </a:xfrm>
          <a:prstGeom prst="rect">
            <a:avLst/>
          </a:prstGeom>
          <a:solidFill>
            <a:srgbClr val="292c3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27" name="Image 0" descr="preencoded.png">
            <a:hlinkClick r:id="rId2"/>
          </p:cNvPr>
          <p:cNvPicPr/>
          <p:nvPr/>
        </p:nvPicPr>
        <p:blipFill>
          <a:blip r:embed="rId3"/>
          <a:stretch/>
        </p:blipFill>
        <p:spPr>
          <a:xfrm>
            <a:off x="12839040" y="7749720"/>
            <a:ext cx="1722240" cy="411120"/>
          </a:xfrm>
          <a:prstGeom prst="rect">
            <a:avLst/>
          </a:prstGeom>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chemeClr val="dk1"/>
                </a:solidFill>
                <a:latin typeface="Calibri Light"/>
              </a:rPr>
              <a:t>Click to edit the title text format</a:t>
            </a:r>
            <a:endParaRPr b="0" lang="en-IN" sz="4400" spc="-1" strike="noStrike">
              <a:solidFill>
                <a:schemeClr val="dk1"/>
              </a:solidFill>
              <a:latin typeface="Calibri Light"/>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chemeClr val="dk1"/>
                </a:solidFill>
                <a:latin typeface="Calibri"/>
              </a:rPr>
              <a:t>Click to edit the outline text format</a:t>
            </a:r>
            <a:endParaRPr b="0" lang="en-IN"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chemeClr val="dk1"/>
                </a:solidFill>
                <a:latin typeface="Calibri"/>
              </a:rPr>
              <a:t>Second Outline Level</a:t>
            </a:r>
            <a:endParaRPr b="0" lang="en-IN"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chemeClr val="dk1"/>
                </a:solidFill>
                <a:latin typeface="Calibri"/>
              </a:rPr>
              <a:t>Third Outline Level</a:t>
            </a:r>
            <a:endParaRPr b="0" lang="en-IN"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chemeClr val="dk1"/>
                </a:solidFill>
                <a:latin typeface="Calibri"/>
              </a:rPr>
              <a:t>Fourth Outline Level</a:t>
            </a:r>
            <a:endParaRPr b="0" lang="en-IN"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chemeClr val="dk1"/>
                </a:solidFill>
                <a:latin typeface="Calibri"/>
              </a:rPr>
              <a:t>Fifth Outline Level</a:t>
            </a:r>
            <a:endParaRPr b="0" lang="en-IN"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chemeClr val="dk1"/>
                </a:solidFill>
                <a:latin typeface="Calibri"/>
              </a:rPr>
              <a:t>Sixth Outline Level</a:t>
            </a:r>
            <a:endParaRPr b="0" lang="en-IN"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chemeClr val="dk1"/>
                </a:solidFill>
                <a:latin typeface="Calibri"/>
              </a:rPr>
              <a:t>Seventh Outline Level</a:t>
            </a:r>
            <a:endParaRPr b="0" lang="en-IN"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hape 0"/>
          <p:cNvSpPr/>
          <p:nvPr/>
        </p:nvSpPr>
        <p:spPr>
          <a:xfrm>
            <a:off x="0" y="0"/>
            <a:ext cx="14630040" cy="8229240"/>
          </a:xfrm>
          <a:prstGeom prst="rect">
            <a:avLst/>
          </a:prstGeom>
          <a:solidFill>
            <a:srgbClr val="22242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1" name="Shape 1"/>
          <p:cNvSpPr/>
          <p:nvPr/>
        </p:nvSpPr>
        <p:spPr>
          <a:xfrm>
            <a:off x="0" y="0"/>
            <a:ext cx="14630040" cy="8229240"/>
          </a:xfrm>
          <a:prstGeom prst="rect">
            <a:avLst/>
          </a:prstGeom>
          <a:solidFill>
            <a:srgbClr val="292c3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32" name="Image 0" descr="preencoded.png">
            <a:hlinkClick r:id="rId2"/>
          </p:cNvPr>
          <p:cNvPicPr/>
          <p:nvPr/>
        </p:nvPicPr>
        <p:blipFill>
          <a:blip r:embed="rId3"/>
          <a:stretch/>
        </p:blipFill>
        <p:spPr>
          <a:xfrm>
            <a:off x="12839040" y="7749720"/>
            <a:ext cx="1722240" cy="411120"/>
          </a:xfrm>
          <a:prstGeom prst="rect">
            <a:avLst/>
          </a:prstGeom>
          <a:ln w="0">
            <a:noFill/>
          </a:ln>
        </p:spPr>
      </p:pic>
      <p:sp>
        <p:nvSpPr>
          <p:cNvPr id="3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chemeClr val="dk1"/>
                </a:solidFill>
                <a:latin typeface="Calibri Light"/>
              </a:rPr>
              <a:t>Click to edit the title text format</a:t>
            </a:r>
            <a:endParaRPr b="0" lang="en-IN" sz="4400" spc="-1" strike="noStrike">
              <a:solidFill>
                <a:schemeClr val="dk1"/>
              </a:solidFill>
              <a:latin typeface="Calibri Light"/>
            </a:endParaRPr>
          </a:p>
        </p:txBody>
      </p:sp>
      <p:sp>
        <p:nvSpPr>
          <p:cNvPr id="3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chemeClr val="dk1"/>
                </a:solidFill>
                <a:latin typeface="Calibri"/>
              </a:rPr>
              <a:t>Click to edit the outline text format</a:t>
            </a:r>
            <a:endParaRPr b="0" lang="en-IN"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chemeClr val="dk1"/>
                </a:solidFill>
                <a:latin typeface="Calibri"/>
              </a:rPr>
              <a:t>Second Outline Level</a:t>
            </a:r>
            <a:endParaRPr b="0" lang="en-IN"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chemeClr val="dk1"/>
                </a:solidFill>
                <a:latin typeface="Calibri"/>
              </a:rPr>
              <a:t>Third Outline Level</a:t>
            </a:r>
            <a:endParaRPr b="0" lang="en-IN"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chemeClr val="dk1"/>
                </a:solidFill>
                <a:latin typeface="Calibri"/>
              </a:rPr>
              <a:t>Fourth Outline Level</a:t>
            </a:r>
            <a:endParaRPr b="0" lang="en-IN"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chemeClr val="dk1"/>
                </a:solidFill>
                <a:latin typeface="Calibri"/>
              </a:rPr>
              <a:t>Fifth Outline Level</a:t>
            </a:r>
            <a:endParaRPr b="0" lang="en-IN"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chemeClr val="dk1"/>
                </a:solidFill>
                <a:latin typeface="Calibri"/>
              </a:rPr>
              <a:t>Sixth Outline Level</a:t>
            </a:r>
            <a:endParaRPr b="0" lang="en-IN"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chemeClr val="dk1"/>
                </a:solidFill>
                <a:latin typeface="Calibri"/>
              </a:rPr>
              <a:t>Seventh Outline Level</a:t>
            </a:r>
            <a:endParaRPr b="0" lang="en-IN"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Shape 0"/>
          <p:cNvSpPr/>
          <p:nvPr/>
        </p:nvSpPr>
        <p:spPr>
          <a:xfrm>
            <a:off x="0" y="0"/>
            <a:ext cx="14630040" cy="8229240"/>
          </a:xfrm>
          <a:prstGeom prst="rect">
            <a:avLst/>
          </a:prstGeom>
          <a:solidFill>
            <a:srgbClr val="22242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6" name="Shape 1"/>
          <p:cNvSpPr/>
          <p:nvPr/>
        </p:nvSpPr>
        <p:spPr>
          <a:xfrm>
            <a:off x="0" y="0"/>
            <a:ext cx="14630040" cy="8229240"/>
          </a:xfrm>
          <a:prstGeom prst="rect">
            <a:avLst/>
          </a:prstGeom>
          <a:solidFill>
            <a:srgbClr val="292c3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37" name="Image 0" descr="preencoded.png">
            <a:hlinkClick r:id="rId2"/>
          </p:cNvPr>
          <p:cNvPicPr/>
          <p:nvPr/>
        </p:nvPicPr>
        <p:blipFill>
          <a:blip r:embed="rId3"/>
          <a:stretch/>
        </p:blipFill>
        <p:spPr>
          <a:xfrm>
            <a:off x="12839040" y="7749720"/>
            <a:ext cx="1722240" cy="411120"/>
          </a:xfrm>
          <a:prstGeom prst="rect">
            <a:avLst/>
          </a:prstGeom>
          <a:ln w="0">
            <a:noFill/>
          </a:ln>
        </p:spPr>
      </p:pic>
      <p:sp>
        <p:nvSpPr>
          <p:cNvPr id="3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chemeClr val="dk1"/>
                </a:solidFill>
                <a:latin typeface="Calibri Light"/>
              </a:rPr>
              <a:t>Click to edit the title text format</a:t>
            </a:r>
            <a:endParaRPr b="0" lang="en-IN" sz="4400" spc="-1" strike="noStrike">
              <a:solidFill>
                <a:schemeClr val="dk1"/>
              </a:solidFill>
              <a:latin typeface="Calibri Light"/>
            </a:endParaRPr>
          </a:p>
        </p:txBody>
      </p:sp>
      <p:sp>
        <p:nvSpPr>
          <p:cNvPr id="3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chemeClr val="dk1"/>
                </a:solidFill>
                <a:latin typeface="Calibri"/>
              </a:rPr>
              <a:t>Click to edit the outline text format</a:t>
            </a:r>
            <a:endParaRPr b="0" lang="en-IN"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chemeClr val="dk1"/>
                </a:solidFill>
                <a:latin typeface="Calibri"/>
              </a:rPr>
              <a:t>Second Outline Level</a:t>
            </a:r>
            <a:endParaRPr b="0" lang="en-IN"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chemeClr val="dk1"/>
                </a:solidFill>
                <a:latin typeface="Calibri"/>
              </a:rPr>
              <a:t>Third Outline Level</a:t>
            </a:r>
            <a:endParaRPr b="0" lang="en-IN"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chemeClr val="dk1"/>
                </a:solidFill>
                <a:latin typeface="Calibri"/>
              </a:rPr>
              <a:t>Fourth Outline Level</a:t>
            </a:r>
            <a:endParaRPr b="0" lang="en-IN"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chemeClr val="dk1"/>
                </a:solidFill>
                <a:latin typeface="Calibri"/>
              </a:rPr>
              <a:t>Fifth Outline Level</a:t>
            </a:r>
            <a:endParaRPr b="0" lang="en-IN"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chemeClr val="dk1"/>
                </a:solidFill>
                <a:latin typeface="Calibri"/>
              </a:rPr>
              <a:t>Sixth Outline Level</a:t>
            </a:r>
            <a:endParaRPr b="0" lang="en-IN"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chemeClr val="dk1"/>
                </a:solidFill>
                <a:latin typeface="Calibri"/>
              </a:rPr>
              <a:t>Seventh Outline Level</a:t>
            </a:r>
            <a:endParaRPr b="0" lang="en-IN"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7.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8.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9.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 0"/>
          <p:cNvSpPr/>
          <p:nvPr/>
        </p:nvSpPr>
        <p:spPr>
          <a:xfrm>
            <a:off x="6350400" y="1522440"/>
            <a:ext cx="7415640" cy="2129040"/>
          </a:xfrm>
          <a:prstGeom prst="rect">
            <a:avLst/>
          </a:prstGeom>
          <a:noFill/>
          <a:ln w="0">
            <a:noFill/>
          </a:ln>
        </p:spPr>
        <p:style>
          <a:lnRef idx="0"/>
          <a:fillRef idx="0"/>
          <a:effectRef idx="0"/>
          <a:fontRef idx="minor"/>
        </p:style>
        <p:txBody>
          <a:bodyPr lIns="0" rIns="0" tIns="0" bIns="0" anchor="t">
            <a:noAutofit/>
          </a:bodyPr>
          <a:p>
            <a:pPr>
              <a:lnSpc>
                <a:spcPts val="8351"/>
              </a:lnSpc>
              <a:tabLst>
                <a:tab algn="l" pos="0"/>
              </a:tabLst>
            </a:pPr>
            <a:r>
              <a:rPr b="0" lang="en-US" sz="6700" spc="-1" strike="noStrike">
                <a:solidFill>
                  <a:srgbClr val="f3f3f2"/>
                </a:solidFill>
                <a:latin typeface="IBM Plex Sans Medium"/>
                <a:ea typeface="IBM Plex Sans Medium"/>
              </a:rPr>
              <a:t>CFSS Project: Wi-Fi Security</a:t>
            </a:r>
            <a:endParaRPr b="0" lang="en-IN" sz="6700" spc="-1" strike="noStrike">
              <a:solidFill>
                <a:srgbClr val="000000"/>
              </a:solidFill>
              <a:latin typeface="Arial"/>
            </a:endParaRPr>
          </a:p>
        </p:txBody>
      </p:sp>
      <p:sp>
        <p:nvSpPr>
          <p:cNvPr id="47" name="Text 1"/>
          <p:cNvSpPr/>
          <p:nvPr/>
        </p:nvSpPr>
        <p:spPr>
          <a:xfrm>
            <a:off x="6350400" y="4022280"/>
            <a:ext cx="7415640" cy="1974960"/>
          </a:xfrm>
          <a:prstGeom prst="rect">
            <a:avLst/>
          </a:prstGeom>
          <a:noFill/>
          <a:ln w="0">
            <a:noFill/>
          </a:ln>
        </p:spPr>
        <p:style>
          <a:lnRef idx="0"/>
          <a:fillRef idx="0"/>
          <a:effectRef idx="0"/>
          <a:fontRef idx="minor"/>
        </p:style>
        <p:txBody>
          <a:bodyPr lIns="0" rIns="0" tIns="0" bIns="0" anchor="t">
            <a:noAutofit/>
          </a:bodyPr>
          <a:p>
            <a:pPr>
              <a:lnSpc>
                <a:spcPts val="3101"/>
              </a:lnSpc>
              <a:tabLst>
                <a:tab algn="l" pos="0"/>
              </a:tabLst>
            </a:pPr>
            <a:r>
              <a:rPr b="0" lang="en-US" sz="1900" spc="-1" strike="noStrike">
                <a:solidFill>
                  <a:srgbClr val="d4d4d1"/>
                </a:solidFill>
                <a:latin typeface="Roboto"/>
                <a:ea typeface="Roboto"/>
              </a:rPr>
              <a:t>This project aims to analyze common Wi-Fi security standards, encryption techniques, and known vulnerabilities. It will explore the history of Wi-Fi encryption standards, identify common attacks and threats to Wi-Fi networks, and implement secure practices to defend against these threats.</a:t>
            </a:r>
            <a:endParaRPr b="0" lang="en-IN" sz="1900" spc="-1" strike="noStrike">
              <a:solidFill>
                <a:srgbClr val="000000"/>
              </a:solidFill>
              <a:latin typeface="Arial"/>
            </a:endParaRPr>
          </a:p>
        </p:txBody>
      </p:sp>
      <p:sp>
        <p:nvSpPr>
          <p:cNvPr id="48" name="Shape 2"/>
          <p:cNvSpPr/>
          <p:nvPr/>
        </p:nvSpPr>
        <p:spPr>
          <a:xfrm>
            <a:off x="6350400" y="6293520"/>
            <a:ext cx="394560" cy="394560"/>
          </a:xfrm>
          <a:prstGeom prst="roundRect">
            <a:avLst>
              <a:gd name="adj" fmla="val 23151155"/>
            </a:avLst>
          </a:prstGeom>
          <a:noFill/>
          <a:ln w="7620">
            <a:solidFill>
              <a:srgbClr val="ffffff"/>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49" name="Text 3"/>
          <p:cNvSpPr/>
          <p:nvPr/>
        </p:nvSpPr>
        <p:spPr>
          <a:xfrm>
            <a:off x="6868800" y="6275160"/>
            <a:ext cx="5011200" cy="1104840"/>
          </a:xfrm>
          <a:prstGeom prst="rect">
            <a:avLst/>
          </a:prstGeom>
          <a:noFill/>
          <a:ln w="0">
            <a:noFill/>
          </a:ln>
        </p:spPr>
        <p:style>
          <a:lnRef idx="0"/>
          <a:fillRef idx="0"/>
          <a:effectRef idx="0"/>
          <a:fontRef idx="minor"/>
        </p:style>
        <p:txBody>
          <a:bodyPr wrap="none" lIns="0" rIns="0" tIns="0" bIns="0" anchor="t">
            <a:noAutofit/>
          </a:bodyPr>
          <a:p>
            <a:pPr>
              <a:lnSpc>
                <a:spcPts val="3399"/>
              </a:lnSpc>
              <a:tabLst>
                <a:tab algn="l" pos="0"/>
              </a:tabLst>
            </a:pPr>
            <a:r>
              <a:rPr b="1" lang="en-US" sz="2400" spc="-1" strike="noStrike">
                <a:solidFill>
                  <a:srgbClr val="d4d4d1"/>
                </a:solidFill>
                <a:latin typeface="Roboto Bold"/>
                <a:ea typeface="Roboto Bold"/>
              </a:rPr>
              <a:t>by Ahetesham Mopagar</a:t>
            </a:r>
            <a:endParaRPr b="0" lang="en-IN" sz="2400" spc="-1" strike="noStrike">
              <a:solidFill>
                <a:srgbClr val="000000"/>
              </a:solidFill>
              <a:latin typeface="Arial"/>
            </a:endParaRPr>
          </a:p>
          <a:p>
            <a:pPr>
              <a:lnSpc>
                <a:spcPts val="3399"/>
              </a:lnSpc>
              <a:tabLst>
                <a:tab algn="l" pos="0"/>
              </a:tabLst>
            </a:pPr>
            <a:r>
              <a:rPr b="1" lang="en-US" sz="2400" spc="-1" strike="noStrike">
                <a:solidFill>
                  <a:srgbClr val="d4d4d1"/>
                </a:solidFill>
                <a:latin typeface="Roboto Bold"/>
                <a:ea typeface="Roboto Bold"/>
              </a:rPr>
              <a:t>Cybersecurity Analyst Intern</a:t>
            </a:r>
            <a:endParaRPr b="0" lang="en-IN" sz="2400" spc="-1" strike="noStrike">
              <a:solidFill>
                <a:srgbClr val="000000"/>
              </a:solidFill>
              <a:latin typeface="Arial"/>
            </a:endParaRPr>
          </a:p>
        </p:txBody>
      </p:sp>
      <p:pic>
        <p:nvPicPr>
          <p:cNvPr id="50" name="" descr=""/>
          <p:cNvPicPr/>
          <p:nvPr/>
        </p:nvPicPr>
        <p:blipFill>
          <a:blip r:embed="rId1"/>
          <a:stretch/>
        </p:blipFill>
        <p:spPr>
          <a:xfrm>
            <a:off x="180000" y="1800000"/>
            <a:ext cx="5580000" cy="5400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 0"/>
          <p:cNvSpPr/>
          <p:nvPr/>
        </p:nvSpPr>
        <p:spPr>
          <a:xfrm>
            <a:off x="692280" y="748080"/>
            <a:ext cx="8755560" cy="617760"/>
          </a:xfrm>
          <a:prstGeom prst="rect">
            <a:avLst/>
          </a:prstGeom>
          <a:noFill/>
          <a:ln w="0">
            <a:noFill/>
          </a:ln>
        </p:spPr>
        <p:style>
          <a:lnRef idx="0"/>
          <a:fillRef idx="0"/>
          <a:effectRef idx="0"/>
          <a:fontRef idx="minor"/>
        </p:style>
        <p:txBody>
          <a:bodyPr wrap="none" lIns="0" rIns="0" tIns="0" bIns="0" anchor="t">
            <a:noAutofit/>
          </a:bodyPr>
          <a:p>
            <a:pPr>
              <a:lnSpc>
                <a:spcPts val="4850"/>
              </a:lnSpc>
              <a:tabLst>
                <a:tab algn="l" pos="0"/>
              </a:tabLst>
            </a:pPr>
            <a:r>
              <a:rPr b="0" lang="en-US" sz="3850" spc="-1" strike="noStrike">
                <a:solidFill>
                  <a:srgbClr val="f3f3f2"/>
                </a:solidFill>
                <a:latin typeface="IBM Plex Sans Medium"/>
                <a:ea typeface="IBM Plex Sans Medium"/>
              </a:rPr>
              <a:t>Wi-Fi Standards: A Historical Overview</a:t>
            </a:r>
            <a:endParaRPr b="0" lang="en-IN" sz="3850" spc="-1" strike="noStrike">
              <a:solidFill>
                <a:srgbClr val="000000"/>
              </a:solidFill>
              <a:latin typeface="Arial"/>
            </a:endParaRPr>
          </a:p>
        </p:txBody>
      </p:sp>
      <p:sp>
        <p:nvSpPr>
          <p:cNvPr id="52" name="Shape 1"/>
          <p:cNvSpPr/>
          <p:nvPr/>
        </p:nvSpPr>
        <p:spPr>
          <a:xfrm>
            <a:off x="692280" y="2058480"/>
            <a:ext cx="13245480" cy="22680"/>
          </a:xfrm>
          <a:prstGeom prst="roundRect">
            <a:avLst>
              <a:gd name="adj" fmla="val 129790"/>
            </a:avLst>
          </a:prstGeom>
          <a:solidFill>
            <a:srgbClr val="61646a"/>
          </a:solidFill>
          <a:ln w="0">
            <a:noFill/>
          </a:ln>
        </p:spPr>
        <p:style>
          <a:lnRef idx="0"/>
          <a:fillRef idx="0"/>
          <a:effectRef idx="0"/>
          <a:fontRef idx="minor"/>
        </p:style>
        <p:txBody>
          <a:bodyPr lIns="90000" rIns="90000" tIns="-28800" bIns="-28800" anchor="t">
            <a:noAutofit/>
          </a:bodyPr>
          <a:p>
            <a:endParaRPr b="0" lang="en-IN" sz="1800" spc="-1" strike="noStrike">
              <a:solidFill>
                <a:srgbClr val="ffffff"/>
              </a:solidFill>
              <a:latin typeface="Arial"/>
            </a:endParaRPr>
          </a:p>
        </p:txBody>
      </p:sp>
      <p:sp>
        <p:nvSpPr>
          <p:cNvPr id="53" name="Shape 2"/>
          <p:cNvSpPr/>
          <p:nvPr/>
        </p:nvSpPr>
        <p:spPr>
          <a:xfrm>
            <a:off x="2262240" y="2058120"/>
            <a:ext cx="22680" cy="691920"/>
          </a:xfrm>
          <a:prstGeom prst="roundRect">
            <a:avLst>
              <a:gd name="adj" fmla="val 129790"/>
            </a:avLst>
          </a:prstGeom>
          <a:solidFill>
            <a:srgbClr val="61646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4" name="Shape 3"/>
          <p:cNvSpPr/>
          <p:nvPr/>
        </p:nvSpPr>
        <p:spPr>
          <a:xfrm>
            <a:off x="2051280" y="1836000"/>
            <a:ext cx="444600" cy="444600"/>
          </a:xfrm>
          <a:prstGeom prst="roundRect">
            <a:avLst>
              <a:gd name="adj" fmla="val 666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5" name="Text 4"/>
          <p:cNvSpPr/>
          <p:nvPr/>
        </p:nvSpPr>
        <p:spPr>
          <a:xfrm>
            <a:off x="2184840" y="1909800"/>
            <a:ext cx="177480" cy="296280"/>
          </a:xfrm>
          <a:prstGeom prst="rect">
            <a:avLst/>
          </a:prstGeom>
          <a:noFill/>
          <a:ln w="0">
            <a:noFill/>
          </a:ln>
        </p:spPr>
        <p:style>
          <a:lnRef idx="0"/>
          <a:fillRef idx="0"/>
          <a:effectRef idx="0"/>
          <a:fontRef idx="minor"/>
        </p:style>
        <p:txBody>
          <a:bodyPr wrap="none" lIns="0" rIns="0" tIns="0" bIns="0" anchor="t">
            <a:noAutofit/>
          </a:bodyPr>
          <a:p>
            <a:pPr algn="ctr">
              <a:lnSpc>
                <a:spcPts val="2299"/>
              </a:lnSpc>
              <a:tabLst>
                <a:tab algn="l" pos="0"/>
              </a:tabLst>
            </a:pPr>
            <a:r>
              <a:rPr b="0" lang="en-US" sz="2300" spc="-1" strike="noStrike">
                <a:solidFill>
                  <a:srgbClr val="d4d4d1"/>
                </a:solidFill>
                <a:latin typeface="IBM Plex Sans Medium"/>
                <a:ea typeface="IBM Plex Sans Medium"/>
              </a:rPr>
              <a:t>1</a:t>
            </a:r>
            <a:endParaRPr b="0" lang="en-IN" sz="2300" spc="-1" strike="noStrike">
              <a:solidFill>
                <a:srgbClr val="000000"/>
              </a:solidFill>
              <a:latin typeface="Arial"/>
            </a:endParaRPr>
          </a:p>
        </p:txBody>
      </p:sp>
      <p:sp>
        <p:nvSpPr>
          <p:cNvPr id="56" name="Text 5"/>
          <p:cNvSpPr/>
          <p:nvPr/>
        </p:nvSpPr>
        <p:spPr>
          <a:xfrm>
            <a:off x="889920" y="2948400"/>
            <a:ext cx="2767320" cy="617760"/>
          </a:xfrm>
          <a:prstGeom prst="rect">
            <a:avLst/>
          </a:prstGeom>
          <a:noFill/>
          <a:ln w="0">
            <a:noFill/>
          </a:ln>
        </p:spPr>
        <p:style>
          <a:lnRef idx="0"/>
          <a:fillRef idx="0"/>
          <a:effectRef idx="0"/>
          <a:fontRef idx="minor"/>
        </p:style>
        <p:txBody>
          <a:bodyPr lIns="0" rIns="0" tIns="0" bIns="0" anchor="t">
            <a:noAutofit/>
          </a:bodyPr>
          <a:p>
            <a:pPr algn="ctr">
              <a:lnSpc>
                <a:spcPts val="2401"/>
              </a:lnSpc>
              <a:tabLst>
                <a:tab algn="l" pos="0"/>
              </a:tabLst>
            </a:pPr>
            <a:r>
              <a:rPr b="0" lang="en-US" sz="1900" spc="-1" strike="noStrike">
                <a:solidFill>
                  <a:srgbClr val="d4d4d1"/>
                </a:solidFill>
                <a:latin typeface="IBM Plex Sans Medium"/>
                <a:ea typeface="IBM Plex Sans Medium"/>
              </a:rPr>
              <a:t>WEP (Wired Equivalent Privacy)</a:t>
            </a:r>
            <a:endParaRPr b="0" lang="en-IN" sz="1900" spc="-1" strike="noStrike">
              <a:solidFill>
                <a:srgbClr val="000000"/>
              </a:solidFill>
              <a:latin typeface="Arial"/>
            </a:endParaRPr>
          </a:p>
        </p:txBody>
      </p:sp>
      <p:sp>
        <p:nvSpPr>
          <p:cNvPr id="57" name="Text 6"/>
          <p:cNvSpPr/>
          <p:nvPr/>
        </p:nvSpPr>
        <p:spPr>
          <a:xfrm>
            <a:off x="889920" y="3684960"/>
            <a:ext cx="2767320" cy="2530440"/>
          </a:xfrm>
          <a:prstGeom prst="rect">
            <a:avLst/>
          </a:prstGeom>
          <a:noFill/>
          <a:ln w="0">
            <a:noFill/>
          </a:ln>
        </p:spPr>
        <p:style>
          <a:lnRef idx="0"/>
          <a:fillRef idx="0"/>
          <a:effectRef idx="0"/>
          <a:fontRef idx="minor"/>
        </p:style>
        <p:txBody>
          <a:bodyPr lIns="0" rIns="0" tIns="0" bIns="0" anchor="t">
            <a:noAutofit/>
          </a:bodyPr>
          <a:p>
            <a:pPr algn="ctr">
              <a:lnSpc>
                <a:spcPts val="2449"/>
              </a:lnSpc>
              <a:tabLst>
                <a:tab algn="l" pos="0"/>
              </a:tabLst>
            </a:pPr>
            <a:r>
              <a:rPr b="0" lang="en-US" sz="1550" spc="-1" strike="noStrike">
                <a:solidFill>
                  <a:srgbClr val="d4d4d1"/>
                </a:solidFill>
                <a:latin typeface="Roboto"/>
                <a:ea typeface="Roboto"/>
              </a:rPr>
              <a:t>Introduced in 1997, WEP was one of the earliest encryption standards. It used 64-bit or 128-bit encryption keys, but its weak key generation method made it easily crackable. WEP is no longer considered secure and is deprecated.</a:t>
            </a:r>
            <a:endParaRPr b="0" lang="en-IN" sz="1550" spc="-1" strike="noStrike">
              <a:solidFill>
                <a:srgbClr val="000000"/>
              </a:solidFill>
              <a:latin typeface="Arial"/>
            </a:endParaRPr>
          </a:p>
        </p:txBody>
      </p:sp>
      <p:sp>
        <p:nvSpPr>
          <p:cNvPr id="58" name="Shape 7"/>
          <p:cNvSpPr/>
          <p:nvPr/>
        </p:nvSpPr>
        <p:spPr>
          <a:xfrm>
            <a:off x="5623200" y="2058120"/>
            <a:ext cx="22680" cy="691920"/>
          </a:xfrm>
          <a:prstGeom prst="roundRect">
            <a:avLst>
              <a:gd name="adj" fmla="val 129790"/>
            </a:avLst>
          </a:prstGeom>
          <a:solidFill>
            <a:srgbClr val="61646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9" name="Shape 8"/>
          <p:cNvSpPr/>
          <p:nvPr/>
        </p:nvSpPr>
        <p:spPr>
          <a:xfrm>
            <a:off x="5412240" y="1836000"/>
            <a:ext cx="444600" cy="444600"/>
          </a:xfrm>
          <a:prstGeom prst="roundRect">
            <a:avLst>
              <a:gd name="adj" fmla="val 666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0" name="Text 9"/>
          <p:cNvSpPr/>
          <p:nvPr/>
        </p:nvSpPr>
        <p:spPr>
          <a:xfrm>
            <a:off x="5545440" y="1909800"/>
            <a:ext cx="177480" cy="296280"/>
          </a:xfrm>
          <a:prstGeom prst="rect">
            <a:avLst/>
          </a:prstGeom>
          <a:noFill/>
          <a:ln w="0">
            <a:noFill/>
          </a:ln>
        </p:spPr>
        <p:style>
          <a:lnRef idx="0"/>
          <a:fillRef idx="0"/>
          <a:effectRef idx="0"/>
          <a:fontRef idx="minor"/>
        </p:style>
        <p:txBody>
          <a:bodyPr wrap="none" lIns="0" rIns="0" tIns="0" bIns="0" anchor="t">
            <a:noAutofit/>
          </a:bodyPr>
          <a:p>
            <a:pPr algn="ctr">
              <a:lnSpc>
                <a:spcPts val="2299"/>
              </a:lnSpc>
              <a:tabLst>
                <a:tab algn="l" pos="0"/>
              </a:tabLst>
            </a:pPr>
            <a:r>
              <a:rPr b="0" lang="en-US" sz="2300" spc="-1" strike="noStrike">
                <a:solidFill>
                  <a:srgbClr val="d4d4d1"/>
                </a:solidFill>
                <a:latin typeface="IBM Plex Sans Medium"/>
                <a:ea typeface="IBM Plex Sans Medium"/>
              </a:rPr>
              <a:t>2</a:t>
            </a:r>
            <a:endParaRPr b="0" lang="en-IN" sz="2300" spc="-1" strike="noStrike">
              <a:solidFill>
                <a:srgbClr val="000000"/>
              </a:solidFill>
              <a:latin typeface="Arial"/>
            </a:endParaRPr>
          </a:p>
        </p:txBody>
      </p:sp>
      <p:sp>
        <p:nvSpPr>
          <p:cNvPr id="61" name="Text 10"/>
          <p:cNvSpPr/>
          <p:nvPr/>
        </p:nvSpPr>
        <p:spPr>
          <a:xfrm>
            <a:off x="4250880" y="2948400"/>
            <a:ext cx="2767320" cy="617760"/>
          </a:xfrm>
          <a:prstGeom prst="rect">
            <a:avLst/>
          </a:prstGeom>
          <a:noFill/>
          <a:ln w="0">
            <a:noFill/>
          </a:ln>
        </p:spPr>
        <p:style>
          <a:lnRef idx="0"/>
          <a:fillRef idx="0"/>
          <a:effectRef idx="0"/>
          <a:fontRef idx="minor"/>
        </p:style>
        <p:txBody>
          <a:bodyPr lIns="0" rIns="0" tIns="0" bIns="0" anchor="t">
            <a:noAutofit/>
          </a:bodyPr>
          <a:p>
            <a:pPr algn="ctr">
              <a:lnSpc>
                <a:spcPts val="2401"/>
              </a:lnSpc>
              <a:tabLst>
                <a:tab algn="l" pos="0"/>
              </a:tabLst>
            </a:pPr>
            <a:r>
              <a:rPr b="0" lang="en-US" sz="1900" spc="-1" strike="noStrike">
                <a:solidFill>
                  <a:srgbClr val="d4d4d1"/>
                </a:solidFill>
                <a:latin typeface="IBM Plex Sans Medium"/>
                <a:ea typeface="IBM Plex Sans Medium"/>
              </a:rPr>
              <a:t>WPA (Wi-Fi Protected Access)</a:t>
            </a:r>
            <a:endParaRPr b="0" lang="en-IN" sz="1900" spc="-1" strike="noStrike">
              <a:solidFill>
                <a:srgbClr val="000000"/>
              </a:solidFill>
              <a:latin typeface="Arial"/>
            </a:endParaRPr>
          </a:p>
        </p:txBody>
      </p:sp>
      <p:sp>
        <p:nvSpPr>
          <p:cNvPr id="62" name="Text 11"/>
          <p:cNvSpPr/>
          <p:nvPr/>
        </p:nvSpPr>
        <p:spPr>
          <a:xfrm>
            <a:off x="4250880" y="3684960"/>
            <a:ext cx="2767320" cy="2846880"/>
          </a:xfrm>
          <a:prstGeom prst="rect">
            <a:avLst/>
          </a:prstGeom>
          <a:noFill/>
          <a:ln w="0">
            <a:noFill/>
          </a:ln>
        </p:spPr>
        <p:style>
          <a:lnRef idx="0"/>
          <a:fillRef idx="0"/>
          <a:effectRef idx="0"/>
          <a:fontRef idx="minor"/>
        </p:style>
        <p:txBody>
          <a:bodyPr lIns="0" rIns="0" tIns="0" bIns="0" anchor="t">
            <a:noAutofit/>
          </a:bodyPr>
          <a:p>
            <a:pPr algn="ctr">
              <a:lnSpc>
                <a:spcPts val="2449"/>
              </a:lnSpc>
              <a:tabLst>
                <a:tab algn="l" pos="0"/>
              </a:tabLst>
            </a:pPr>
            <a:r>
              <a:rPr b="0" lang="en-US" sz="1550" spc="-1" strike="noStrike">
                <a:solidFill>
                  <a:srgbClr val="d4d4d1"/>
                </a:solidFill>
                <a:latin typeface="Roboto"/>
                <a:ea typeface="Roboto"/>
              </a:rPr>
              <a:t>WPA, introduced in 2003, improved upon WEP by using Temporal Key Integrity Protocol (TKIP) for encryption, which dynamically changes keys. While more secure than WEP, TKIP still has vulnerabilities and is less secure compared to modern standards.</a:t>
            </a:r>
            <a:endParaRPr b="0" lang="en-IN" sz="1550" spc="-1" strike="noStrike">
              <a:solidFill>
                <a:srgbClr val="000000"/>
              </a:solidFill>
              <a:latin typeface="Arial"/>
            </a:endParaRPr>
          </a:p>
        </p:txBody>
      </p:sp>
      <p:sp>
        <p:nvSpPr>
          <p:cNvPr id="63" name="Shape 12"/>
          <p:cNvSpPr/>
          <p:nvPr/>
        </p:nvSpPr>
        <p:spPr>
          <a:xfrm>
            <a:off x="8984160" y="2058120"/>
            <a:ext cx="22680" cy="691920"/>
          </a:xfrm>
          <a:prstGeom prst="roundRect">
            <a:avLst>
              <a:gd name="adj" fmla="val 129790"/>
            </a:avLst>
          </a:prstGeom>
          <a:solidFill>
            <a:srgbClr val="61646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4" name="Shape 13"/>
          <p:cNvSpPr/>
          <p:nvPr/>
        </p:nvSpPr>
        <p:spPr>
          <a:xfrm>
            <a:off x="8772840" y="1836000"/>
            <a:ext cx="444600" cy="444600"/>
          </a:xfrm>
          <a:prstGeom prst="roundRect">
            <a:avLst>
              <a:gd name="adj" fmla="val 666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5" name="Text 14"/>
          <p:cNvSpPr/>
          <p:nvPr/>
        </p:nvSpPr>
        <p:spPr>
          <a:xfrm>
            <a:off x="8906400" y="1909800"/>
            <a:ext cx="177480" cy="296280"/>
          </a:xfrm>
          <a:prstGeom prst="rect">
            <a:avLst/>
          </a:prstGeom>
          <a:noFill/>
          <a:ln w="0">
            <a:noFill/>
          </a:ln>
        </p:spPr>
        <p:style>
          <a:lnRef idx="0"/>
          <a:fillRef idx="0"/>
          <a:effectRef idx="0"/>
          <a:fontRef idx="minor"/>
        </p:style>
        <p:txBody>
          <a:bodyPr wrap="none" lIns="0" rIns="0" tIns="0" bIns="0" anchor="t">
            <a:noAutofit/>
          </a:bodyPr>
          <a:p>
            <a:pPr algn="ctr">
              <a:lnSpc>
                <a:spcPts val="2299"/>
              </a:lnSpc>
              <a:tabLst>
                <a:tab algn="l" pos="0"/>
              </a:tabLst>
            </a:pPr>
            <a:r>
              <a:rPr b="0" lang="en-US" sz="2300" spc="-1" strike="noStrike">
                <a:solidFill>
                  <a:srgbClr val="d4d4d1"/>
                </a:solidFill>
                <a:latin typeface="IBM Plex Sans Medium"/>
                <a:ea typeface="IBM Plex Sans Medium"/>
              </a:rPr>
              <a:t>3</a:t>
            </a:r>
            <a:endParaRPr b="0" lang="en-IN" sz="2300" spc="-1" strike="noStrike">
              <a:solidFill>
                <a:srgbClr val="000000"/>
              </a:solidFill>
              <a:latin typeface="Arial"/>
            </a:endParaRPr>
          </a:p>
        </p:txBody>
      </p:sp>
      <p:sp>
        <p:nvSpPr>
          <p:cNvPr id="66" name="Text 15"/>
          <p:cNvSpPr/>
          <p:nvPr/>
        </p:nvSpPr>
        <p:spPr>
          <a:xfrm>
            <a:off x="7611840" y="2948400"/>
            <a:ext cx="2767320" cy="617760"/>
          </a:xfrm>
          <a:prstGeom prst="rect">
            <a:avLst/>
          </a:prstGeom>
          <a:noFill/>
          <a:ln w="0">
            <a:noFill/>
          </a:ln>
        </p:spPr>
        <p:style>
          <a:lnRef idx="0"/>
          <a:fillRef idx="0"/>
          <a:effectRef idx="0"/>
          <a:fontRef idx="minor"/>
        </p:style>
        <p:txBody>
          <a:bodyPr lIns="0" rIns="0" tIns="0" bIns="0" anchor="t">
            <a:noAutofit/>
          </a:bodyPr>
          <a:p>
            <a:pPr algn="ctr">
              <a:lnSpc>
                <a:spcPts val="2401"/>
              </a:lnSpc>
              <a:tabLst>
                <a:tab algn="l" pos="0"/>
              </a:tabLst>
            </a:pPr>
            <a:r>
              <a:rPr b="0" lang="en-US" sz="1900" spc="-1" strike="noStrike">
                <a:solidFill>
                  <a:srgbClr val="d4d4d1"/>
                </a:solidFill>
                <a:latin typeface="IBM Plex Sans Medium"/>
                <a:ea typeface="IBM Plex Sans Medium"/>
              </a:rPr>
              <a:t>WPA2 (Wi-Fi Protected Access II)</a:t>
            </a:r>
            <a:endParaRPr b="0" lang="en-IN" sz="1900" spc="-1" strike="noStrike">
              <a:solidFill>
                <a:srgbClr val="000000"/>
              </a:solidFill>
              <a:latin typeface="Arial"/>
            </a:endParaRPr>
          </a:p>
        </p:txBody>
      </p:sp>
      <p:sp>
        <p:nvSpPr>
          <p:cNvPr id="67" name="Text 16"/>
          <p:cNvSpPr/>
          <p:nvPr/>
        </p:nvSpPr>
        <p:spPr>
          <a:xfrm>
            <a:off x="7611840" y="3684960"/>
            <a:ext cx="2767320" cy="3479400"/>
          </a:xfrm>
          <a:prstGeom prst="rect">
            <a:avLst/>
          </a:prstGeom>
          <a:noFill/>
          <a:ln w="0">
            <a:noFill/>
          </a:ln>
        </p:spPr>
        <p:style>
          <a:lnRef idx="0"/>
          <a:fillRef idx="0"/>
          <a:effectRef idx="0"/>
          <a:fontRef idx="minor"/>
        </p:style>
        <p:txBody>
          <a:bodyPr lIns="0" rIns="0" tIns="0" bIns="0" anchor="t">
            <a:noAutofit/>
          </a:bodyPr>
          <a:p>
            <a:pPr algn="ctr">
              <a:lnSpc>
                <a:spcPts val="2449"/>
              </a:lnSpc>
              <a:tabLst>
                <a:tab algn="l" pos="0"/>
              </a:tabLst>
            </a:pPr>
            <a:r>
              <a:rPr b="0" lang="en-US" sz="1550" spc="-1" strike="noStrike">
                <a:solidFill>
                  <a:srgbClr val="d4d4d1"/>
                </a:solidFill>
                <a:latin typeface="Roboto"/>
                <a:ea typeface="Roboto"/>
              </a:rPr>
              <a:t>Released in 2004, WPA2 became the industry standard for many years. It uses Advanced Encryption Standard (AES), which is much more secure than TKIP. WPA2-PSK (Pre-Shared Key) is for home networks, while WPA2-Enterprise adds additional authentication methods for enterprise environments.</a:t>
            </a:r>
            <a:endParaRPr b="0" lang="en-IN" sz="1550" spc="-1" strike="noStrike">
              <a:solidFill>
                <a:srgbClr val="000000"/>
              </a:solidFill>
              <a:latin typeface="Arial"/>
            </a:endParaRPr>
          </a:p>
        </p:txBody>
      </p:sp>
      <p:sp>
        <p:nvSpPr>
          <p:cNvPr id="68" name="Shape 17"/>
          <p:cNvSpPr/>
          <p:nvPr/>
        </p:nvSpPr>
        <p:spPr>
          <a:xfrm>
            <a:off x="12345120" y="2058120"/>
            <a:ext cx="22680" cy="691920"/>
          </a:xfrm>
          <a:prstGeom prst="roundRect">
            <a:avLst>
              <a:gd name="adj" fmla="val 129790"/>
            </a:avLst>
          </a:prstGeom>
          <a:solidFill>
            <a:srgbClr val="61646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9" name="Shape 18"/>
          <p:cNvSpPr/>
          <p:nvPr/>
        </p:nvSpPr>
        <p:spPr>
          <a:xfrm>
            <a:off x="12134160" y="1836000"/>
            <a:ext cx="444600" cy="444600"/>
          </a:xfrm>
          <a:prstGeom prst="roundRect">
            <a:avLst>
              <a:gd name="adj" fmla="val 666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0" name="Text 19"/>
          <p:cNvSpPr/>
          <p:nvPr/>
        </p:nvSpPr>
        <p:spPr>
          <a:xfrm>
            <a:off x="12267360" y="1909800"/>
            <a:ext cx="177480" cy="296280"/>
          </a:xfrm>
          <a:prstGeom prst="rect">
            <a:avLst/>
          </a:prstGeom>
          <a:noFill/>
          <a:ln w="0">
            <a:noFill/>
          </a:ln>
        </p:spPr>
        <p:style>
          <a:lnRef idx="0"/>
          <a:fillRef idx="0"/>
          <a:effectRef idx="0"/>
          <a:fontRef idx="minor"/>
        </p:style>
        <p:txBody>
          <a:bodyPr wrap="none" lIns="0" rIns="0" tIns="0" bIns="0" anchor="t">
            <a:noAutofit/>
          </a:bodyPr>
          <a:p>
            <a:pPr algn="ctr">
              <a:lnSpc>
                <a:spcPts val="2299"/>
              </a:lnSpc>
              <a:tabLst>
                <a:tab algn="l" pos="0"/>
              </a:tabLst>
            </a:pPr>
            <a:r>
              <a:rPr b="0" lang="en-US" sz="2300" spc="-1" strike="noStrike">
                <a:solidFill>
                  <a:srgbClr val="d4d4d1"/>
                </a:solidFill>
                <a:latin typeface="IBM Plex Sans Medium"/>
                <a:ea typeface="IBM Plex Sans Medium"/>
              </a:rPr>
              <a:t>4</a:t>
            </a:r>
            <a:endParaRPr b="0" lang="en-IN" sz="2300" spc="-1" strike="noStrike">
              <a:solidFill>
                <a:srgbClr val="000000"/>
              </a:solidFill>
              <a:latin typeface="Arial"/>
            </a:endParaRPr>
          </a:p>
        </p:txBody>
      </p:sp>
      <p:sp>
        <p:nvSpPr>
          <p:cNvPr id="71" name="Text 20"/>
          <p:cNvSpPr/>
          <p:nvPr/>
        </p:nvSpPr>
        <p:spPr>
          <a:xfrm>
            <a:off x="10972800" y="2948400"/>
            <a:ext cx="2767320" cy="617760"/>
          </a:xfrm>
          <a:prstGeom prst="rect">
            <a:avLst/>
          </a:prstGeom>
          <a:noFill/>
          <a:ln w="0">
            <a:noFill/>
          </a:ln>
        </p:spPr>
        <p:style>
          <a:lnRef idx="0"/>
          <a:fillRef idx="0"/>
          <a:effectRef idx="0"/>
          <a:fontRef idx="minor"/>
        </p:style>
        <p:txBody>
          <a:bodyPr lIns="0" rIns="0" tIns="0" bIns="0" anchor="t">
            <a:noAutofit/>
          </a:bodyPr>
          <a:p>
            <a:pPr algn="ctr">
              <a:lnSpc>
                <a:spcPts val="2401"/>
              </a:lnSpc>
              <a:tabLst>
                <a:tab algn="l" pos="0"/>
              </a:tabLst>
            </a:pPr>
            <a:r>
              <a:rPr b="0" lang="en-US" sz="1900" spc="-1" strike="noStrike">
                <a:solidFill>
                  <a:srgbClr val="d4d4d1"/>
                </a:solidFill>
                <a:latin typeface="IBM Plex Sans Medium"/>
                <a:ea typeface="IBM Plex Sans Medium"/>
              </a:rPr>
              <a:t>WPA3 (Wi-Fi Protected Access III)</a:t>
            </a:r>
            <a:endParaRPr b="0" lang="en-IN" sz="1900" spc="-1" strike="noStrike">
              <a:solidFill>
                <a:srgbClr val="000000"/>
              </a:solidFill>
              <a:latin typeface="Arial"/>
            </a:endParaRPr>
          </a:p>
        </p:txBody>
      </p:sp>
      <p:sp>
        <p:nvSpPr>
          <p:cNvPr id="72" name="Text 21"/>
          <p:cNvSpPr/>
          <p:nvPr/>
        </p:nvSpPr>
        <p:spPr>
          <a:xfrm>
            <a:off x="10972800" y="3684960"/>
            <a:ext cx="2767320" cy="3795840"/>
          </a:xfrm>
          <a:prstGeom prst="rect">
            <a:avLst/>
          </a:prstGeom>
          <a:noFill/>
          <a:ln w="0">
            <a:noFill/>
          </a:ln>
        </p:spPr>
        <p:style>
          <a:lnRef idx="0"/>
          <a:fillRef idx="0"/>
          <a:effectRef idx="0"/>
          <a:fontRef idx="minor"/>
        </p:style>
        <p:txBody>
          <a:bodyPr lIns="0" rIns="0" tIns="0" bIns="0" anchor="t">
            <a:noAutofit/>
          </a:bodyPr>
          <a:p>
            <a:pPr algn="ctr">
              <a:lnSpc>
                <a:spcPts val="2449"/>
              </a:lnSpc>
              <a:tabLst>
                <a:tab algn="l" pos="0"/>
              </a:tabLst>
            </a:pPr>
            <a:r>
              <a:rPr b="0" lang="en-US" sz="1550" spc="-1" strike="noStrike">
                <a:solidFill>
                  <a:srgbClr val="d4d4d1"/>
                </a:solidFill>
                <a:latin typeface="Roboto"/>
                <a:ea typeface="Roboto"/>
              </a:rPr>
              <a:t>Introduced in 2018, WPA3 addresses weaknesses in WPA2. It improves security with Simultaneous Authentication of Equals (SAE), providing stronger protection against brute-force attacks. WPA3-Personal uses SAE for home networks, while WPA3-Enterprise offers even more robust encryption for organizations.</a:t>
            </a:r>
            <a:endParaRPr b="0" lang="en-IN" sz="1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Image 0" descr="preencoded.png"/>
          <p:cNvPicPr/>
          <p:nvPr/>
        </p:nvPicPr>
        <p:blipFill>
          <a:blip r:embed="rId1"/>
          <a:stretch/>
        </p:blipFill>
        <p:spPr>
          <a:xfrm>
            <a:off x="0" y="0"/>
            <a:ext cx="5486040" cy="8229240"/>
          </a:xfrm>
          <a:prstGeom prst="rect">
            <a:avLst/>
          </a:prstGeom>
          <a:ln w="0">
            <a:noFill/>
          </a:ln>
        </p:spPr>
      </p:pic>
      <p:sp>
        <p:nvSpPr>
          <p:cNvPr id="74" name="Text 0"/>
          <p:cNvSpPr/>
          <p:nvPr/>
        </p:nvSpPr>
        <p:spPr>
          <a:xfrm>
            <a:off x="6186960" y="711360"/>
            <a:ext cx="7742520" cy="1250640"/>
          </a:xfrm>
          <a:prstGeom prst="rect">
            <a:avLst/>
          </a:prstGeom>
          <a:noFill/>
          <a:ln w="0">
            <a:noFill/>
          </a:ln>
        </p:spPr>
        <p:style>
          <a:lnRef idx="0"/>
          <a:fillRef idx="0"/>
          <a:effectRef idx="0"/>
          <a:fontRef idx="minor"/>
        </p:style>
        <p:txBody>
          <a:bodyPr lIns="0" rIns="0" tIns="0" bIns="0" anchor="t">
            <a:noAutofit/>
          </a:bodyPr>
          <a:p>
            <a:pPr>
              <a:lnSpc>
                <a:spcPts val="4901"/>
              </a:lnSpc>
              <a:tabLst>
                <a:tab algn="l" pos="0"/>
              </a:tabLst>
            </a:pPr>
            <a:r>
              <a:rPr b="0" lang="en-US" sz="3900" spc="-1" strike="noStrike">
                <a:solidFill>
                  <a:srgbClr val="f3f3f2"/>
                </a:solidFill>
                <a:latin typeface="IBM Plex Sans Medium"/>
                <a:ea typeface="IBM Plex Sans Medium"/>
              </a:rPr>
              <a:t>Key Components of Wi-Fi Security</a:t>
            </a:r>
            <a:endParaRPr b="0" lang="en-IN" sz="3900" spc="-1" strike="noStrike">
              <a:solidFill>
                <a:srgbClr val="000000"/>
              </a:solidFill>
              <a:latin typeface="Arial"/>
            </a:endParaRPr>
          </a:p>
        </p:txBody>
      </p:sp>
      <p:sp>
        <p:nvSpPr>
          <p:cNvPr id="75" name="Shape 1"/>
          <p:cNvSpPr/>
          <p:nvPr/>
        </p:nvSpPr>
        <p:spPr>
          <a:xfrm>
            <a:off x="6186960" y="2487600"/>
            <a:ext cx="450000" cy="450000"/>
          </a:xfrm>
          <a:prstGeom prst="roundRect">
            <a:avLst>
              <a:gd name="adj" fmla="val 666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6" name="Text 2"/>
          <p:cNvSpPr/>
          <p:nvPr/>
        </p:nvSpPr>
        <p:spPr>
          <a:xfrm>
            <a:off x="6321960" y="2562840"/>
            <a:ext cx="179640" cy="299880"/>
          </a:xfrm>
          <a:prstGeom prst="rect">
            <a:avLst/>
          </a:prstGeom>
          <a:noFill/>
          <a:ln w="0">
            <a:noFill/>
          </a:ln>
        </p:spPr>
        <p:style>
          <a:lnRef idx="0"/>
          <a:fillRef idx="0"/>
          <a:effectRef idx="0"/>
          <a:fontRef idx="minor"/>
        </p:style>
        <p:txBody>
          <a:bodyPr wrap="none" lIns="0" rIns="0" tIns="0" bIns="0" anchor="t">
            <a:noAutofit/>
          </a:bodyPr>
          <a:p>
            <a:pPr algn="ctr">
              <a:lnSpc>
                <a:spcPts val="2350"/>
              </a:lnSpc>
              <a:tabLst>
                <a:tab algn="l" pos="0"/>
              </a:tabLst>
            </a:pPr>
            <a:r>
              <a:rPr b="0" lang="en-US" sz="2350" spc="-1" strike="noStrike">
                <a:solidFill>
                  <a:srgbClr val="d4d4d1"/>
                </a:solidFill>
                <a:latin typeface="IBM Plex Sans Medium"/>
                <a:ea typeface="IBM Plex Sans Medium"/>
              </a:rPr>
              <a:t>1</a:t>
            </a:r>
            <a:endParaRPr b="0" lang="en-IN" sz="2350" spc="-1" strike="noStrike">
              <a:solidFill>
                <a:srgbClr val="000000"/>
              </a:solidFill>
              <a:latin typeface="Arial"/>
            </a:endParaRPr>
          </a:p>
        </p:txBody>
      </p:sp>
      <p:sp>
        <p:nvSpPr>
          <p:cNvPr id="77" name="Text 3"/>
          <p:cNvSpPr/>
          <p:nvPr/>
        </p:nvSpPr>
        <p:spPr>
          <a:xfrm>
            <a:off x="6837480" y="2487600"/>
            <a:ext cx="2502000" cy="31248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0" lang="en-US" sz="1950" spc="-1" strike="noStrike">
                <a:solidFill>
                  <a:srgbClr val="d4d4d1"/>
                </a:solidFill>
                <a:latin typeface="IBM Plex Sans Medium"/>
                <a:ea typeface="IBM Plex Sans Medium"/>
              </a:rPr>
              <a:t>Encryption</a:t>
            </a:r>
            <a:endParaRPr b="0" lang="en-IN" sz="1950" spc="-1" strike="noStrike">
              <a:solidFill>
                <a:srgbClr val="000000"/>
              </a:solidFill>
              <a:latin typeface="Arial"/>
            </a:endParaRPr>
          </a:p>
        </p:txBody>
      </p:sp>
      <p:sp>
        <p:nvSpPr>
          <p:cNvPr id="78" name="Text 4"/>
          <p:cNvSpPr/>
          <p:nvPr/>
        </p:nvSpPr>
        <p:spPr>
          <a:xfrm>
            <a:off x="6837480" y="2920320"/>
            <a:ext cx="7092000" cy="96012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pc="-1" strike="noStrike">
                <a:solidFill>
                  <a:srgbClr val="d4d4d1"/>
                </a:solidFill>
                <a:latin typeface="Roboto"/>
                <a:ea typeface="Roboto"/>
              </a:rPr>
              <a:t>WPA2 uses AES encryption, which is considered much more secure than WEP's RC4. AES provides stronger protection against attacks that try to decipher the encrypted data.</a:t>
            </a:r>
            <a:endParaRPr b="0" lang="en-IN" sz="1550" spc="-1" strike="noStrike">
              <a:solidFill>
                <a:srgbClr val="000000"/>
              </a:solidFill>
              <a:latin typeface="Arial"/>
            </a:endParaRPr>
          </a:p>
        </p:txBody>
      </p:sp>
      <p:sp>
        <p:nvSpPr>
          <p:cNvPr id="79" name="Shape 5"/>
          <p:cNvSpPr/>
          <p:nvPr/>
        </p:nvSpPr>
        <p:spPr>
          <a:xfrm>
            <a:off x="6186960" y="4306320"/>
            <a:ext cx="450000" cy="450000"/>
          </a:xfrm>
          <a:prstGeom prst="roundRect">
            <a:avLst>
              <a:gd name="adj" fmla="val 666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0" name="Text 6"/>
          <p:cNvSpPr/>
          <p:nvPr/>
        </p:nvSpPr>
        <p:spPr>
          <a:xfrm>
            <a:off x="6321960" y="4381200"/>
            <a:ext cx="179640" cy="299880"/>
          </a:xfrm>
          <a:prstGeom prst="rect">
            <a:avLst/>
          </a:prstGeom>
          <a:noFill/>
          <a:ln w="0">
            <a:noFill/>
          </a:ln>
        </p:spPr>
        <p:style>
          <a:lnRef idx="0"/>
          <a:fillRef idx="0"/>
          <a:effectRef idx="0"/>
          <a:fontRef idx="minor"/>
        </p:style>
        <p:txBody>
          <a:bodyPr wrap="none" lIns="0" rIns="0" tIns="0" bIns="0" anchor="t">
            <a:noAutofit/>
          </a:bodyPr>
          <a:p>
            <a:pPr algn="ctr">
              <a:lnSpc>
                <a:spcPts val="2350"/>
              </a:lnSpc>
              <a:tabLst>
                <a:tab algn="l" pos="0"/>
              </a:tabLst>
            </a:pPr>
            <a:r>
              <a:rPr b="0" lang="en-US" sz="2350" spc="-1" strike="noStrike">
                <a:solidFill>
                  <a:srgbClr val="d4d4d1"/>
                </a:solidFill>
                <a:latin typeface="IBM Plex Sans Medium"/>
                <a:ea typeface="IBM Plex Sans Medium"/>
              </a:rPr>
              <a:t>2</a:t>
            </a:r>
            <a:endParaRPr b="0" lang="en-IN" sz="2350" spc="-1" strike="noStrike">
              <a:solidFill>
                <a:srgbClr val="000000"/>
              </a:solidFill>
              <a:latin typeface="Arial"/>
            </a:endParaRPr>
          </a:p>
        </p:txBody>
      </p:sp>
      <p:sp>
        <p:nvSpPr>
          <p:cNvPr id="81" name="Text 7"/>
          <p:cNvSpPr/>
          <p:nvPr/>
        </p:nvSpPr>
        <p:spPr>
          <a:xfrm>
            <a:off x="6837480" y="4306320"/>
            <a:ext cx="2502000" cy="31248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0" lang="en-US" sz="1950" spc="-1" strike="noStrike">
                <a:solidFill>
                  <a:srgbClr val="d4d4d1"/>
                </a:solidFill>
                <a:latin typeface="IBM Plex Sans Medium"/>
                <a:ea typeface="IBM Plex Sans Medium"/>
              </a:rPr>
              <a:t>Authentication</a:t>
            </a:r>
            <a:endParaRPr b="0" lang="en-IN" sz="1950" spc="-1" strike="noStrike">
              <a:solidFill>
                <a:srgbClr val="000000"/>
              </a:solidFill>
              <a:latin typeface="Arial"/>
            </a:endParaRPr>
          </a:p>
        </p:txBody>
      </p:sp>
      <p:sp>
        <p:nvSpPr>
          <p:cNvPr id="82" name="Text 8"/>
          <p:cNvSpPr/>
          <p:nvPr/>
        </p:nvSpPr>
        <p:spPr>
          <a:xfrm>
            <a:off x="6837480" y="4739040"/>
            <a:ext cx="7092000" cy="96012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pc="-1" strike="noStrike">
                <a:solidFill>
                  <a:srgbClr val="d4d4d1"/>
                </a:solidFill>
                <a:latin typeface="Roboto"/>
                <a:ea typeface="Roboto"/>
              </a:rPr>
              <a:t>WPA2 with Pre-Shared Key (PSK) is commonly used for home networks, where users share a password to access the network. WPA2-Enterprise uses RADIUS authentication servers for more robust security in enterprise environments.</a:t>
            </a:r>
            <a:endParaRPr b="0" lang="en-IN" sz="1550" spc="-1" strike="noStrike">
              <a:solidFill>
                <a:srgbClr val="000000"/>
              </a:solidFill>
              <a:latin typeface="Arial"/>
            </a:endParaRPr>
          </a:p>
        </p:txBody>
      </p:sp>
      <p:sp>
        <p:nvSpPr>
          <p:cNvPr id="83" name="Shape 9"/>
          <p:cNvSpPr/>
          <p:nvPr/>
        </p:nvSpPr>
        <p:spPr>
          <a:xfrm>
            <a:off x="6186960" y="6124680"/>
            <a:ext cx="450000" cy="450000"/>
          </a:xfrm>
          <a:prstGeom prst="roundRect">
            <a:avLst>
              <a:gd name="adj" fmla="val 666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4" name="Text 10"/>
          <p:cNvSpPr/>
          <p:nvPr/>
        </p:nvSpPr>
        <p:spPr>
          <a:xfrm>
            <a:off x="6321960" y="6199920"/>
            <a:ext cx="179640" cy="299880"/>
          </a:xfrm>
          <a:prstGeom prst="rect">
            <a:avLst/>
          </a:prstGeom>
          <a:noFill/>
          <a:ln w="0">
            <a:noFill/>
          </a:ln>
        </p:spPr>
        <p:style>
          <a:lnRef idx="0"/>
          <a:fillRef idx="0"/>
          <a:effectRef idx="0"/>
          <a:fontRef idx="minor"/>
        </p:style>
        <p:txBody>
          <a:bodyPr wrap="none" lIns="0" rIns="0" tIns="0" bIns="0" anchor="t">
            <a:noAutofit/>
          </a:bodyPr>
          <a:p>
            <a:pPr algn="ctr">
              <a:lnSpc>
                <a:spcPts val="2350"/>
              </a:lnSpc>
              <a:tabLst>
                <a:tab algn="l" pos="0"/>
              </a:tabLst>
            </a:pPr>
            <a:r>
              <a:rPr b="0" lang="en-US" sz="2350" spc="-1" strike="noStrike">
                <a:solidFill>
                  <a:srgbClr val="d4d4d1"/>
                </a:solidFill>
                <a:latin typeface="IBM Plex Sans Medium"/>
                <a:ea typeface="IBM Plex Sans Medium"/>
              </a:rPr>
              <a:t>3</a:t>
            </a:r>
            <a:endParaRPr b="0" lang="en-IN" sz="2350" spc="-1" strike="noStrike">
              <a:solidFill>
                <a:srgbClr val="000000"/>
              </a:solidFill>
              <a:latin typeface="Arial"/>
            </a:endParaRPr>
          </a:p>
        </p:txBody>
      </p:sp>
      <p:sp>
        <p:nvSpPr>
          <p:cNvPr id="85" name="Text 11"/>
          <p:cNvSpPr/>
          <p:nvPr/>
        </p:nvSpPr>
        <p:spPr>
          <a:xfrm>
            <a:off x="6837480" y="6124680"/>
            <a:ext cx="2502000" cy="31248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0" lang="en-US" sz="1950" spc="-1" strike="noStrike">
                <a:solidFill>
                  <a:srgbClr val="d4d4d1"/>
                </a:solidFill>
                <a:latin typeface="IBM Plex Sans Medium"/>
                <a:ea typeface="IBM Plex Sans Medium"/>
              </a:rPr>
              <a:t>Security Flaws</a:t>
            </a:r>
            <a:endParaRPr b="0" lang="en-IN" sz="1950" spc="-1" strike="noStrike">
              <a:solidFill>
                <a:srgbClr val="000000"/>
              </a:solidFill>
              <a:latin typeface="Arial"/>
            </a:endParaRPr>
          </a:p>
        </p:txBody>
      </p:sp>
      <p:sp>
        <p:nvSpPr>
          <p:cNvPr id="86" name="Text 12"/>
          <p:cNvSpPr/>
          <p:nvPr/>
        </p:nvSpPr>
        <p:spPr>
          <a:xfrm>
            <a:off x="6837480" y="6557760"/>
            <a:ext cx="7092000" cy="96012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pc="-1" strike="noStrike">
                <a:solidFill>
                  <a:srgbClr val="d4d4d1"/>
                </a:solidFill>
                <a:latin typeface="Roboto"/>
                <a:ea typeface="Roboto"/>
              </a:rPr>
              <a:t>Known vulnerabilities like KRACK (Key Reinstallation Attack) have been discovered in WPA2. WPA3 addresses these weaknesses with improved security features and protocols.</a:t>
            </a:r>
            <a:endParaRPr b="0" lang="en-IN" sz="1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0"/>
          <p:cNvSpPr/>
          <p:nvPr/>
        </p:nvSpPr>
        <p:spPr>
          <a:xfrm>
            <a:off x="864000" y="1807920"/>
            <a:ext cx="8201520" cy="771120"/>
          </a:xfrm>
          <a:prstGeom prst="rect">
            <a:avLst/>
          </a:prstGeom>
          <a:noFill/>
          <a:ln w="0">
            <a:noFill/>
          </a:ln>
        </p:spPr>
        <p:style>
          <a:lnRef idx="0"/>
          <a:fillRef idx="0"/>
          <a:effectRef idx="0"/>
          <a:fontRef idx="minor"/>
        </p:style>
        <p:txBody>
          <a:bodyPr wrap="none" lIns="0" rIns="0" tIns="0" bIns="0" anchor="t">
            <a:noAutofit/>
          </a:bodyPr>
          <a:p>
            <a:pPr>
              <a:lnSpc>
                <a:spcPts val="6049"/>
              </a:lnSpc>
              <a:tabLst>
                <a:tab algn="l" pos="0"/>
              </a:tabLst>
            </a:pPr>
            <a:r>
              <a:rPr b="0" lang="en-US" sz="4850" spc="-1" strike="noStrike">
                <a:solidFill>
                  <a:srgbClr val="f3f3f2"/>
                </a:solidFill>
                <a:latin typeface="IBM Plex Sans Medium"/>
                <a:ea typeface="IBM Plex Sans Medium"/>
              </a:rPr>
              <a:t>Wi-Fi Security Vulnerabilities</a:t>
            </a:r>
            <a:endParaRPr b="0" lang="en-IN" sz="4850" spc="-1" strike="noStrike">
              <a:solidFill>
                <a:srgbClr val="000000"/>
              </a:solidFill>
              <a:latin typeface="Arial"/>
            </a:endParaRPr>
          </a:p>
        </p:txBody>
      </p:sp>
      <p:sp>
        <p:nvSpPr>
          <p:cNvPr id="88" name="Text 1"/>
          <p:cNvSpPr/>
          <p:nvPr/>
        </p:nvSpPr>
        <p:spPr>
          <a:xfrm>
            <a:off x="864000" y="3196440"/>
            <a:ext cx="3085920" cy="38556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2400" spc="-1" strike="noStrike">
                <a:solidFill>
                  <a:srgbClr val="f3f3f2"/>
                </a:solidFill>
                <a:latin typeface="IBM Plex Sans Medium"/>
                <a:ea typeface="IBM Plex Sans Medium"/>
              </a:rPr>
              <a:t>WEP Cracking</a:t>
            </a:r>
            <a:endParaRPr b="0" lang="en-IN" sz="2400" spc="-1" strike="noStrike">
              <a:solidFill>
                <a:srgbClr val="000000"/>
              </a:solidFill>
              <a:latin typeface="Arial"/>
            </a:endParaRPr>
          </a:p>
        </p:txBody>
      </p:sp>
      <p:sp>
        <p:nvSpPr>
          <p:cNvPr id="89" name="Text 2"/>
          <p:cNvSpPr/>
          <p:nvPr/>
        </p:nvSpPr>
        <p:spPr>
          <a:xfrm>
            <a:off x="864000" y="3829320"/>
            <a:ext cx="3898440" cy="1974960"/>
          </a:xfrm>
          <a:prstGeom prst="rect">
            <a:avLst/>
          </a:prstGeom>
          <a:noFill/>
          <a:ln w="0">
            <a:noFill/>
          </a:ln>
        </p:spPr>
        <p:style>
          <a:lnRef idx="0"/>
          <a:fillRef idx="0"/>
          <a:effectRef idx="0"/>
          <a:fontRef idx="minor"/>
        </p:style>
        <p:txBody>
          <a:bodyPr lIns="0" rIns="0" tIns="0" bIns="0" anchor="t">
            <a:noAutofit/>
          </a:bodyPr>
          <a:p>
            <a:pPr>
              <a:lnSpc>
                <a:spcPts val="3101"/>
              </a:lnSpc>
              <a:tabLst>
                <a:tab algn="l" pos="0"/>
              </a:tabLst>
            </a:pPr>
            <a:r>
              <a:rPr b="0" lang="en-US" sz="1900" spc="-1" strike="noStrike">
                <a:solidFill>
                  <a:srgbClr val="d4d4d1"/>
                </a:solidFill>
                <a:latin typeface="Roboto"/>
                <a:ea typeface="Roboto"/>
              </a:rPr>
              <a:t>WEP can be cracked using tools like aircrack-ng. The weak initialization vector (IV) can be exploited to decipher the encryption key.</a:t>
            </a:r>
            <a:endParaRPr b="0" lang="en-IN" sz="1900" spc="-1" strike="noStrike">
              <a:solidFill>
                <a:srgbClr val="000000"/>
              </a:solidFill>
              <a:latin typeface="Arial"/>
            </a:endParaRPr>
          </a:p>
        </p:txBody>
      </p:sp>
      <p:sp>
        <p:nvSpPr>
          <p:cNvPr id="90" name="Text 3"/>
          <p:cNvSpPr/>
          <p:nvPr/>
        </p:nvSpPr>
        <p:spPr>
          <a:xfrm>
            <a:off x="5372640" y="3196440"/>
            <a:ext cx="3609360" cy="38556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2400" spc="-1" strike="noStrike">
                <a:solidFill>
                  <a:srgbClr val="f3f3f2"/>
                </a:solidFill>
                <a:latin typeface="IBM Plex Sans Medium"/>
                <a:ea typeface="IBM Plex Sans Medium"/>
              </a:rPr>
              <a:t>WPA/WPA2 PSK Cracking</a:t>
            </a:r>
            <a:endParaRPr b="0" lang="en-IN" sz="2400" spc="-1" strike="noStrike">
              <a:solidFill>
                <a:srgbClr val="000000"/>
              </a:solidFill>
              <a:latin typeface="Arial"/>
            </a:endParaRPr>
          </a:p>
        </p:txBody>
      </p:sp>
      <p:sp>
        <p:nvSpPr>
          <p:cNvPr id="91" name="Text 4"/>
          <p:cNvSpPr/>
          <p:nvPr/>
        </p:nvSpPr>
        <p:spPr>
          <a:xfrm>
            <a:off x="5372640" y="3829320"/>
            <a:ext cx="3898440" cy="2369880"/>
          </a:xfrm>
          <a:prstGeom prst="rect">
            <a:avLst/>
          </a:prstGeom>
          <a:noFill/>
          <a:ln w="0">
            <a:noFill/>
          </a:ln>
        </p:spPr>
        <p:style>
          <a:lnRef idx="0"/>
          <a:fillRef idx="0"/>
          <a:effectRef idx="0"/>
          <a:fontRef idx="minor"/>
        </p:style>
        <p:txBody>
          <a:bodyPr lIns="0" rIns="0" tIns="0" bIns="0" anchor="t">
            <a:noAutofit/>
          </a:bodyPr>
          <a:p>
            <a:pPr>
              <a:lnSpc>
                <a:spcPts val="3101"/>
              </a:lnSpc>
              <a:tabLst>
                <a:tab algn="l" pos="0"/>
              </a:tabLst>
            </a:pPr>
            <a:r>
              <a:rPr b="0" lang="en-US" sz="1900" spc="-1" strike="noStrike">
                <a:solidFill>
                  <a:srgbClr val="d4d4d1"/>
                </a:solidFill>
                <a:latin typeface="Roboto"/>
                <a:ea typeface="Roboto"/>
              </a:rPr>
              <a:t>WPA2 PSK can be brute-forced using tools like hashcat. A WPA2 handshake can be captured using airmon-ng and airodump-ng, and dictionary attacks can be performed.</a:t>
            </a:r>
            <a:endParaRPr b="0" lang="en-IN" sz="1900" spc="-1" strike="noStrike">
              <a:solidFill>
                <a:srgbClr val="000000"/>
              </a:solidFill>
              <a:latin typeface="Arial"/>
            </a:endParaRPr>
          </a:p>
        </p:txBody>
      </p:sp>
      <p:sp>
        <p:nvSpPr>
          <p:cNvPr id="92" name="Text 5"/>
          <p:cNvSpPr/>
          <p:nvPr/>
        </p:nvSpPr>
        <p:spPr>
          <a:xfrm>
            <a:off x="9881280" y="3196440"/>
            <a:ext cx="3345120" cy="38556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2400" spc="-1" strike="noStrike">
                <a:solidFill>
                  <a:srgbClr val="f3f3f2"/>
                </a:solidFill>
                <a:latin typeface="IBM Plex Sans Medium"/>
                <a:ea typeface="IBM Plex Sans Medium"/>
              </a:rPr>
              <a:t>KRACK Attack on WPA2</a:t>
            </a:r>
            <a:endParaRPr b="0" lang="en-IN" sz="2400" spc="-1" strike="noStrike">
              <a:solidFill>
                <a:srgbClr val="000000"/>
              </a:solidFill>
              <a:latin typeface="Arial"/>
            </a:endParaRPr>
          </a:p>
        </p:txBody>
      </p:sp>
      <p:sp>
        <p:nvSpPr>
          <p:cNvPr id="93" name="Text 6"/>
          <p:cNvSpPr/>
          <p:nvPr/>
        </p:nvSpPr>
        <p:spPr>
          <a:xfrm>
            <a:off x="9881280" y="3829320"/>
            <a:ext cx="3898440" cy="2369880"/>
          </a:xfrm>
          <a:prstGeom prst="rect">
            <a:avLst/>
          </a:prstGeom>
          <a:noFill/>
          <a:ln w="0">
            <a:noFill/>
          </a:ln>
        </p:spPr>
        <p:style>
          <a:lnRef idx="0"/>
          <a:fillRef idx="0"/>
          <a:effectRef idx="0"/>
          <a:fontRef idx="minor"/>
        </p:style>
        <p:txBody>
          <a:bodyPr lIns="0" rIns="0" tIns="0" bIns="0" anchor="t">
            <a:noAutofit/>
          </a:bodyPr>
          <a:p>
            <a:pPr>
              <a:lnSpc>
                <a:spcPts val="3101"/>
              </a:lnSpc>
              <a:tabLst>
                <a:tab algn="l" pos="0"/>
              </a:tabLst>
            </a:pPr>
            <a:r>
              <a:rPr b="0" lang="en-US" sz="1900" spc="-1" strike="noStrike">
                <a:solidFill>
                  <a:srgbClr val="d4d4d1"/>
                </a:solidFill>
                <a:latin typeface="Roboto"/>
                <a:ea typeface="Roboto"/>
              </a:rPr>
              <a:t>The KRACK attack exploits vulnerabilities in the WPA2 handshake. It can be simulated to understand how attackers can decrypt data even with strong passwords.</a:t>
            </a:r>
            <a:endParaRPr b="0" lang="en-IN"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Image 0" descr="preencoded.png"/>
          <p:cNvPicPr/>
          <p:nvPr/>
        </p:nvPicPr>
        <p:blipFill>
          <a:blip r:embed="rId1"/>
          <a:stretch/>
        </p:blipFill>
        <p:spPr>
          <a:xfrm>
            <a:off x="9144000" y="0"/>
            <a:ext cx="5486040" cy="8230680"/>
          </a:xfrm>
          <a:prstGeom prst="rect">
            <a:avLst/>
          </a:prstGeom>
          <a:ln w="0">
            <a:noFill/>
          </a:ln>
        </p:spPr>
      </p:pic>
      <p:sp>
        <p:nvSpPr>
          <p:cNvPr id="95" name="Text 0"/>
          <p:cNvSpPr/>
          <p:nvPr/>
        </p:nvSpPr>
        <p:spPr>
          <a:xfrm>
            <a:off x="771480" y="606240"/>
            <a:ext cx="7600320" cy="1377720"/>
          </a:xfrm>
          <a:prstGeom prst="rect">
            <a:avLst/>
          </a:prstGeom>
          <a:noFill/>
          <a:ln w="0">
            <a:noFill/>
          </a:ln>
        </p:spPr>
        <p:style>
          <a:lnRef idx="0"/>
          <a:fillRef idx="0"/>
          <a:effectRef idx="0"/>
          <a:fontRef idx="minor"/>
        </p:style>
        <p:txBody>
          <a:bodyPr lIns="0" rIns="0" tIns="0" bIns="0" anchor="t">
            <a:noAutofit/>
          </a:bodyPr>
          <a:p>
            <a:pPr>
              <a:lnSpc>
                <a:spcPts val="5400"/>
              </a:lnSpc>
              <a:tabLst>
                <a:tab algn="l" pos="0"/>
              </a:tabLst>
            </a:pPr>
            <a:r>
              <a:rPr b="0" lang="en-US" sz="4300" spc="-1" strike="noStrike">
                <a:solidFill>
                  <a:srgbClr val="f3f3f2"/>
                </a:solidFill>
                <a:latin typeface="IBM Plex Sans Medium"/>
                <a:ea typeface="IBM Plex Sans Medium"/>
              </a:rPr>
              <a:t>Defending Against Wi-Fi Attacks</a:t>
            </a:r>
            <a:endParaRPr b="0" lang="en-IN" sz="4300" spc="-1" strike="noStrike">
              <a:solidFill>
                <a:srgbClr val="000000"/>
              </a:solidFill>
              <a:latin typeface="Arial"/>
            </a:endParaRPr>
          </a:p>
        </p:txBody>
      </p:sp>
      <p:sp>
        <p:nvSpPr>
          <p:cNvPr id="96" name="Shape 1"/>
          <p:cNvSpPr/>
          <p:nvPr/>
        </p:nvSpPr>
        <p:spPr>
          <a:xfrm>
            <a:off x="771480" y="2314800"/>
            <a:ext cx="7600320" cy="1622880"/>
          </a:xfrm>
          <a:prstGeom prst="roundRect">
            <a:avLst>
              <a:gd name="adj" fmla="val 203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7" name="Text 2"/>
          <p:cNvSpPr/>
          <p:nvPr/>
        </p:nvSpPr>
        <p:spPr>
          <a:xfrm>
            <a:off x="992160" y="2535480"/>
            <a:ext cx="2755800" cy="344160"/>
          </a:xfrm>
          <a:prstGeom prst="rect">
            <a:avLst/>
          </a:prstGeom>
          <a:noFill/>
          <a:ln w="0">
            <a:noFill/>
          </a:ln>
        </p:spPr>
        <p:style>
          <a:lnRef idx="0"/>
          <a:fillRef idx="0"/>
          <a:effectRef idx="0"/>
          <a:fontRef idx="minor"/>
        </p:style>
        <p:txBody>
          <a:bodyPr wrap="none" lIns="0" rIns="0" tIns="0" bIns="0" anchor="t">
            <a:noAutofit/>
          </a:bodyPr>
          <a:p>
            <a:pPr>
              <a:lnSpc>
                <a:spcPts val="2701"/>
              </a:lnSpc>
              <a:tabLst>
                <a:tab algn="l" pos="0"/>
              </a:tabLst>
            </a:pPr>
            <a:r>
              <a:rPr b="0" lang="en-US" sz="2150" spc="-1" strike="noStrike">
                <a:solidFill>
                  <a:srgbClr val="d4d4d1"/>
                </a:solidFill>
                <a:latin typeface="IBM Plex Sans Medium"/>
                <a:ea typeface="IBM Plex Sans Medium"/>
              </a:rPr>
              <a:t>Encryption</a:t>
            </a:r>
            <a:endParaRPr b="0" lang="en-IN" sz="2150" spc="-1" strike="noStrike">
              <a:solidFill>
                <a:srgbClr val="000000"/>
              </a:solidFill>
              <a:latin typeface="Arial"/>
            </a:endParaRPr>
          </a:p>
        </p:txBody>
      </p:sp>
      <p:sp>
        <p:nvSpPr>
          <p:cNvPr id="98" name="Text 3"/>
          <p:cNvSpPr/>
          <p:nvPr/>
        </p:nvSpPr>
        <p:spPr>
          <a:xfrm>
            <a:off x="992160" y="3012120"/>
            <a:ext cx="7159680" cy="705240"/>
          </a:xfrm>
          <a:prstGeom prst="rect">
            <a:avLst/>
          </a:prstGeom>
          <a:noFill/>
          <a:ln w="0">
            <a:noFill/>
          </a:ln>
        </p:spPr>
        <p:style>
          <a:lnRef idx="0"/>
          <a:fillRef idx="0"/>
          <a:effectRef idx="0"/>
          <a:fontRef idx="minor"/>
        </p:style>
        <p:txBody>
          <a:bodyPr lIns="0" rIns="0" tIns="0" bIns="0" anchor="t">
            <a:noAutofit/>
          </a:bodyPr>
          <a:p>
            <a:pPr>
              <a:lnSpc>
                <a:spcPts val="2750"/>
              </a:lnSpc>
              <a:tabLst>
                <a:tab algn="l" pos="0"/>
              </a:tabLst>
            </a:pPr>
            <a:r>
              <a:rPr b="0" lang="en-US" sz="1700" spc="-1" strike="noStrike">
                <a:solidFill>
                  <a:srgbClr val="d4d4d1"/>
                </a:solidFill>
                <a:latin typeface="Roboto"/>
                <a:ea typeface="Roboto"/>
              </a:rPr>
              <a:t>Use WPA3 if available, or WPA2 with AES encryption. Avoid using TKIP, which is weaker and more vulnerable to attacks.</a:t>
            </a:r>
            <a:endParaRPr b="0" lang="en-IN" sz="1700" spc="-1" strike="noStrike">
              <a:solidFill>
                <a:srgbClr val="000000"/>
              </a:solidFill>
              <a:latin typeface="Arial"/>
            </a:endParaRPr>
          </a:p>
        </p:txBody>
      </p:sp>
      <p:sp>
        <p:nvSpPr>
          <p:cNvPr id="99" name="Shape 4"/>
          <p:cNvSpPr/>
          <p:nvPr/>
        </p:nvSpPr>
        <p:spPr>
          <a:xfrm>
            <a:off x="771480" y="4158360"/>
            <a:ext cx="7600320" cy="1622880"/>
          </a:xfrm>
          <a:prstGeom prst="roundRect">
            <a:avLst>
              <a:gd name="adj" fmla="val 203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0" name="Text 5"/>
          <p:cNvSpPr/>
          <p:nvPr/>
        </p:nvSpPr>
        <p:spPr>
          <a:xfrm>
            <a:off x="992160" y="4378680"/>
            <a:ext cx="2755800" cy="344160"/>
          </a:xfrm>
          <a:prstGeom prst="rect">
            <a:avLst/>
          </a:prstGeom>
          <a:noFill/>
          <a:ln w="0">
            <a:noFill/>
          </a:ln>
        </p:spPr>
        <p:style>
          <a:lnRef idx="0"/>
          <a:fillRef idx="0"/>
          <a:effectRef idx="0"/>
          <a:fontRef idx="minor"/>
        </p:style>
        <p:txBody>
          <a:bodyPr wrap="none" lIns="0" rIns="0" tIns="0" bIns="0" anchor="t">
            <a:noAutofit/>
          </a:bodyPr>
          <a:p>
            <a:pPr>
              <a:lnSpc>
                <a:spcPts val="2701"/>
              </a:lnSpc>
              <a:tabLst>
                <a:tab algn="l" pos="0"/>
              </a:tabLst>
            </a:pPr>
            <a:r>
              <a:rPr b="0" lang="en-US" sz="2150" spc="-1" strike="noStrike">
                <a:solidFill>
                  <a:srgbClr val="d4d4d1"/>
                </a:solidFill>
                <a:latin typeface="IBM Plex Sans Medium"/>
                <a:ea typeface="IBM Plex Sans Medium"/>
              </a:rPr>
              <a:t>Strong Passwords</a:t>
            </a:r>
            <a:endParaRPr b="0" lang="en-IN" sz="2150" spc="-1" strike="noStrike">
              <a:solidFill>
                <a:srgbClr val="000000"/>
              </a:solidFill>
              <a:latin typeface="Arial"/>
            </a:endParaRPr>
          </a:p>
        </p:txBody>
      </p:sp>
      <p:sp>
        <p:nvSpPr>
          <p:cNvPr id="101" name="Text 6"/>
          <p:cNvSpPr/>
          <p:nvPr/>
        </p:nvSpPr>
        <p:spPr>
          <a:xfrm>
            <a:off x="992160" y="4855320"/>
            <a:ext cx="7159680" cy="705240"/>
          </a:xfrm>
          <a:prstGeom prst="rect">
            <a:avLst/>
          </a:prstGeom>
          <a:noFill/>
          <a:ln w="0">
            <a:noFill/>
          </a:ln>
        </p:spPr>
        <p:style>
          <a:lnRef idx="0"/>
          <a:fillRef idx="0"/>
          <a:effectRef idx="0"/>
          <a:fontRef idx="minor"/>
        </p:style>
        <p:txBody>
          <a:bodyPr lIns="0" rIns="0" tIns="0" bIns="0" anchor="t">
            <a:noAutofit/>
          </a:bodyPr>
          <a:p>
            <a:pPr>
              <a:lnSpc>
                <a:spcPts val="2750"/>
              </a:lnSpc>
              <a:tabLst>
                <a:tab algn="l" pos="0"/>
              </a:tabLst>
            </a:pPr>
            <a:r>
              <a:rPr b="0" lang="en-US" sz="1700" spc="-1" strike="noStrike">
                <a:solidFill>
                  <a:srgbClr val="d4d4d1"/>
                </a:solidFill>
                <a:latin typeface="Roboto"/>
                <a:ea typeface="Roboto"/>
              </a:rPr>
              <a:t>Use long, complex passphrases to defend against brute-force attacks. Avoid using common words or easily guessable combinations.</a:t>
            </a:r>
            <a:endParaRPr b="0" lang="en-IN" sz="1700" spc="-1" strike="noStrike">
              <a:solidFill>
                <a:srgbClr val="000000"/>
              </a:solidFill>
              <a:latin typeface="Arial"/>
            </a:endParaRPr>
          </a:p>
        </p:txBody>
      </p:sp>
      <p:sp>
        <p:nvSpPr>
          <p:cNvPr id="102" name="Shape 7"/>
          <p:cNvSpPr/>
          <p:nvPr/>
        </p:nvSpPr>
        <p:spPr>
          <a:xfrm>
            <a:off x="771480" y="6001920"/>
            <a:ext cx="7600320" cy="1622880"/>
          </a:xfrm>
          <a:prstGeom prst="roundRect">
            <a:avLst>
              <a:gd name="adj" fmla="val 2038"/>
            </a:avLst>
          </a:prstGeom>
          <a:solidFill>
            <a:srgbClr val="484b5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3" name="Text 8"/>
          <p:cNvSpPr/>
          <p:nvPr/>
        </p:nvSpPr>
        <p:spPr>
          <a:xfrm>
            <a:off x="992160" y="6222240"/>
            <a:ext cx="3893400" cy="344160"/>
          </a:xfrm>
          <a:prstGeom prst="rect">
            <a:avLst/>
          </a:prstGeom>
          <a:noFill/>
          <a:ln w="0">
            <a:noFill/>
          </a:ln>
        </p:spPr>
        <p:style>
          <a:lnRef idx="0"/>
          <a:fillRef idx="0"/>
          <a:effectRef idx="0"/>
          <a:fontRef idx="minor"/>
        </p:style>
        <p:txBody>
          <a:bodyPr wrap="none" lIns="0" rIns="0" tIns="0" bIns="0" anchor="t">
            <a:noAutofit/>
          </a:bodyPr>
          <a:p>
            <a:pPr>
              <a:lnSpc>
                <a:spcPts val="2701"/>
              </a:lnSpc>
              <a:tabLst>
                <a:tab algn="l" pos="0"/>
              </a:tabLst>
            </a:pPr>
            <a:r>
              <a:rPr b="0" lang="en-US" sz="2150" spc="-1" strike="noStrike">
                <a:solidFill>
                  <a:srgbClr val="d4d4d1"/>
                </a:solidFill>
                <a:latin typeface="IBM Plex Sans Medium"/>
                <a:ea typeface="IBM Plex Sans Medium"/>
              </a:rPr>
              <a:t>Hidden SSID and MAC Filtering</a:t>
            </a:r>
            <a:endParaRPr b="0" lang="en-IN" sz="2150" spc="-1" strike="noStrike">
              <a:solidFill>
                <a:srgbClr val="000000"/>
              </a:solidFill>
              <a:latin typeface="Arial"/>
            </a:endParaRPr>
          </a:p>
        </p:txBody>
      </p:sp>
      <p:sp>
        <p:nvSpPr>
          <p:cNvPr id="104" name="Text 9"/>
          <p:cNvSpPr/>
          <p:nvPr/>
        </p:nvSpPr>
        <p:spPr>
          <a:xfrm>
            <a:off x="992160" y="6698880"/>
            <a:ext cx="7159680" cy="705240"/>
          </a:xfrm>
          <a:prstGeom prst="rect">
            <a:avLst/>
          </a:prstGeom>
          <a:noFill/>
          <a:ln w="0">
            <a:noFill/>
          </a:ln>
        </p:spPr>
        <p:style>
          <a:lnRef idx="0"/>
          <a:fillRef idx="0"/>
          <a:effectRef idx="0"/>
          <a:fontRef idx="minor"/>
        </p:style>
        <p:txBody>
          <a:bodyPr lIns="0" rIns="0" tIns="0" bIns="0" anchor="t">
            <a:noAutofit/>
          </a:bodyPr>
          <a:p>
            <a:pPr>
              <a:lnSpc>
                <a:spcPts val="2750"/>
              </a:lnSpc>
              <a:tabLst>
                <a:tab algn="l" pos="0"/>
              </a:tabLst>
            </a:pPr>
            <a:r>
              <a:rPr b="0" lang="en-US" sz="1700" spc="-1" strike="noStrike">
                <a:solidFill>
                  <a:srgbClr val="d4d4d1"/>
                </a:solidFill>
                <a:latin typeface="Roboto"/>
                <a:ea typeface="Roboto"/>
              </a:rPr>
              <a:t>While these methods can provide a small layer of security, they are easily bypassed and are not considered strong defenses.</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Image 0" descr="preencoded.png"/>
          <p:cNvPicPr/>
          <p:nvPr/>
        </p:nvPicPr>
        <p:blipFill>
          <a:blip r:embed="rId1"/>
          <a:stretch/>
        </p:blipFill>
        <p:spPr>
          <a:xfrm>
            <a:off x="9144000" y="0"/>
            <a:ext cx="5486040" cy="8229240"/>
          </a:xfrm>
          <a:prstGeom prst="rect">
            <a:avLst/>
          </a:prstGeom>
          <a:ln w="0">
            <a:noFill/>
          </a:ln>
        </p:spPr>
      </p:pic>
      <p:sp>
        <p:nvSpPr>
          <p:cNvPr id="106" name="Text 0"/>
          <p:cNvSpPr/>
          <p:nvPr/>
        </p:nvSpPr>
        <p:spPr>
          <a:xfrm>
            <a:off x="597960" y="470520"/>
            <a:ext cx="4528800" cy="533520"/>
          </a:xfrm>
          <a:prstGeom prst="rect">
            <a:avLst/>
          </a:prstGeom>
          <a:noFill/>
          <a:ln w="0">
            <a:noFill/>
          </a:ln>
        </p:spPr>
        <p:style>
          <a:lnRef idx="0"/>
          <a:fillRef idx="0"/>
          <a:effectRef idx="0"/>
          <a:fontRef idx="minor"/>
        </p:style>
        <p:txBody>
          <a:bodyPr wrap="none" lIns="0" rIns="0" tIns="0" bIns="0" anchor="t">
            <a:noAutofit/>
          </a:bodyPr>
          <a:p>
            <a:pPr>
              <a:lnSpc>
                <a:spcPts val="4201"/>
              </a:lnSpc>
              <a:tabLst>
                <a:tab algn="l" pos="0"/>
              </a:tabLst>
            </a:pPr>
            <a:r>
              <a:rPr b="0" lang="en-US" sz="3350" spc="-1" strike="noStrike">
                <a:solidFill>
                  <a:srgbClr val="f3f3f2"/>
                </a:solidFill>
                <a:latin typeface="IBM Plex Sans Medium"/>
                <a:ea typeface="IBM Plex Sans Medium"/>
              </a:rPr>
              <a:t>Tools for Wi-Fi Security</a:t>
            </a:r>
            <a:endParaRPr b="0" lang="en-IN" sz="3350" spc="-1" strike="noStrike">
              <a:solidFill>
                <a:srgbClr val="000000"/>
              </a:solidFill>
              <a:latin typeface="Arial"/>
            </a:endParaRPr>
          </a:p>
        </p:txBody>
      </p:sp>
      <p:pic>
        <p:nvPicPr>
          <p:cNvPr id="107" name="Image 1" descr="preencoded.png"/>
          <p:cNvPicPr/>
          <p:nvPr/>
        </p:nvPicPr>
        <p:blipFill>
          <a:blip r:embed="rId2"/>
          <a:stretch/>
        </p:blipFill>
        <p:spPr>
          <a:xfrm>
            <a:off x="597960" y="1260360"/>
            <a:ext cx="426600" cy="426600"/>
          </a:xfrm>
          <a:prstGeom prst="rect">
            <a:avLst/>
          </a:prstGeom>
          <a:ln w="0">
            <a:noFill/>
          </a:ln>
        </p:spPr>
      </p:pic>
      <p:sp>
        <p:nvSpPr>
          <p:cNvPr id="108" name="Text 1"/>
          <p:cNvSpPr/>
          <p:nvPr/>
        </p:nvSpPr>
        <p:spPr>
          <a:xfrm>
            <a:off x="597960" y="1858320"/>
            <a:ext cx="2134800" cy="266400"/>
          </a:xfrm>
          <a:prstGeom prst="rect">
            <a:avLst/>
          </a:prstGeom>
          <a:noFill/>
          <a:ln w="0">
            <a:noFill/>
          </a:ln>
        </p:spPr>
        <p:style>
          <a:lnRef idx="0"/>
          <a:fillRef idx="0"/>
          <a:effectRef idx="0"/>
          <a:fontRef idx="minor"/>
        </p:style>
        <p:txBody>
          <a:bodyPr wrap="none" lIns="0" rIns="0" tIns="0" bIns="0" anchor="t">
            <a:noAutofit/>
          </a:bodyPr>
          <a:p>
            <a:pPr>
              <a:lnSpc>
                <a:spcPts val="2100"/>
              </a:lnSpc>
              <a:tabLst>
                <a:tab algn="l" pos="0"/>
              </a:tabLst>
            </a:pPr>
            <a:r>
              <a:rPr b="0" lang="en-US" sz="1650" spc="-1" strike="noStrike">
                <a:solidFill>
                  <a:srgbClr val="d4d4d1"/>
                </a:solidFill>
                <a:latin typeface="IBM Plex Sans Medium"/>
                <a:ea typeface="IBM Plex Sans Medium"/>
              </a:rPr>
              <a:t>Aircrack-ng</a:t>
            </a:r>
            <a:endParaRPr b="0" lang="en-IN" sz="1650" spc="-1" strike="noStrike">
              <a:solidFill>
                <a:srgbClr val="000000"/>
              </a:solidFill>
              <a:latin typeface="Arial"/>
            </a:endParaRPr>
          </a:p>
        </p:txBody>
      </p:sp>
      <p:sp>
        <p:nvSpPr>
          <p:cNvPr id="109" name="Text 2"/>
          <p:cNvSpPr/>
          <p:nvPr/>
        </p:nvSpPr>
        <p:spPr>
          <a:xfrm>
            <a:off x="597960" y="2227320"/>
            <a:ext cx="7948080" cy="272880"/>
          </a:xfrm>
          <a:prstGeom prst="rect">
            <a:avLst/>
          </a:prstGeom>
          <a:noFill/>
          <a:ln w="0">
            <a:noFill/>
          </a:ln>
        </p:spPr>
        <p:style>
          <a:lnRef idx="0"/>
          <a:fillRef idx="0"/>
          <a:effectRef idx="0"/>
          <a:fontRef idx="minor"/>
        </p:style>
        <p:txBody>
          <a:bodyPr wrap="none" lIns="0" rIns="0" tIns="0" bIns="0" anchor="t">
            <a:noAutofit/>
          </a:bodyPr>
          <a:p>
            <a:pPr>
              <a:lnSpc>
                <a:spcPts val="2149"/>
              </a:lnSpc>
              <a:tabLst>
                <a:tab algn="l" pos="0"/>
              </a:tabLst>
            </a:pPr>
            <a:r>
              <a:rPr b="0" lang="en-US" sz="1300" spc="-1" strike="noStrike">
                <a:solidFill>
                  <a:srgbClr val="d4d4d1"/>
                </a:solidFill>
                <a:latin typeface="Roboto"/>
                <a:ea typeface="Roboto"/>
              </a:rPr>
              <a:t>A suite of tools for Wi-Fi network auditing, including WEP/WPA cracking.</a:t>
            </a:r>
            <a:endParaRPr b="0" lang="en-IN" sz="1300" spc="-1" strike="noStrike">
              <a:solidFill>
                <a:srgbClr val="000000"/>
              </a:solidFill>
              <a:latin typeface="Arial"/>
            </a:endParaRPr>
          </a:p>
        </p:txBody>
      </p:sp>
      <p:pic>
        <p:nvPicPr>
          <p:cNvPr id="110" name="Image 2" descr="preencoded.png"/>
          <p:cNvPicPr/>
          <p:nvPr/>
        </p:nvPicPr>
        <p:blipFill>
          <a:blip r:embed="rId3"/>
          <a:stretch/>
        </p:blipFill>
        <p:spPr>
          <a:xfrm>
            <a:off x="597960" y="3013200"/>
            <a:ext cx="426600" cy="426600"/>
          </a:xfrm>
          <a:prstGeom prst="rect">
            <a:avLst/>
          </a:prstGeom>
          <a:ln w="0">
            <a:noFill/>
          </a:ln>
        </p:spPr>
      </p:pic>
      <p:sp>
        <p:nvSpPr>
          <p:cNvPr id="111" name="Text 3"/>
          <p:cNvSpPr/>
          <p:nvPr/>
        </p:nvSpPr>
        <p:spPr>
          <a:xfrm>
            <a:off x="597960" y="3610800"/>
            <a:ext cx="2134800" cy="266400"/>
          </a:xfrm>
          <a:prstGeom prst="rect">
            <a:avLst/>
          </a:prstGeom>
          <a:noFill/>
          <a:ln w="0">
            <a:noFill/>
          </a:ln>
        </p:spPr>
        <p:style>
          <a:lnRef idx="0"/>
          <a:fillRef idx="0"/>
          <a:effectRef idx="0"/>
          <a:fontRef idx="minor"/>
        </p:style>
        <p:txBody>
          <a:bodyPr wrap="none" lIns="0" rIns="0" tIns="0" bIns="0" anchor="t">
            <a:noAutofit/>
          </a:bodyPr>
          <a:p>
            <a:pPr>
              <a:lnSpc>
                <a:spcPts val="2100"/>
              </a:lnSpc>
              <a:tabLst>
                <a:tab algn="l" pos="0"/>
              </a:tabLst>
            </a:pPr>
            <a:r>
              <a:rPr b="0" lang="en-US" sz="1650" spc="-1" strike="noStrike">
                <a:solidFill>
                  <a:srgbClr val="d4d4d1"/>
                </a:solidFill>
                <a:latin typeface="IBM Plex Sans Medium"/>
                <a:ea typeface="IBM Plex Sans Medium"/>
              </a:rPr>
              <a:t>Hashcat</a:t>
            </a:r>
            <a:endParaRPr b="0" lang="en-IN" sz="1650" spc="-1" strike="noStrike">
              <a:solidFill>
                <a:srgbClr val="000000"/>
              </a:solidFill>
              <a:latin typeface="Arial"/>
            </a:endParaRPr>
          </a:p>
        </p:txBody>
      </p:sp>
      <p:sp>
        <p:nvSpPr>
          <p:cNvPr id="112" name="Text 4"/>
          <p:cNvSpPr/>
          <p:nvPr/>
        </p:nvSpPr>
        <p:spPr>
          <a:xfrm>
            <a:off x="597960" y="3980160"/>
            <a:ext cx="7948080" cy="272880"/>
          </a:xfrm>
          <a:prstGeom prst="rect">
            <a:avLst/>
          </a:prstGeom>
          <a:noFill/>
          <a:ln w="0">
            <a:noFill/>
          </a:ln>
        </p:spPr>
        <p:style>
          <a:lnRef idx="0"/>
          <a:fillRef idx="0"/>
          <a:effectRef idx="0"/>
          <a:fontRef idx="minor"/>
        </p:style>
        <p:txBody>
          <a:bodyPr wrap="none" lIns="0" rIns="0" tIns="0" bIns="0" anchor="t">
            <a:noAutofit/>
          </a:bodyPr>
          <a:p>
            <a:pPr>
              <a:lnSpc>
                <a:spcPts val="2149"/>
              </a:lnSpc>
              <a:tabLst>
                <a:tab algn="l" pos="0"/>
              </a:tabLst>
            </a:pPr>
            <a:r>
              <a:rPr b="0" lang="en-US" sz="1300" spc="-1" strike="noStrike">
                <a:solidFill>
                  <a:srgbClr val="d4d4d1"/>
                </a:solidFill>
                <a:latin typeface="Roboto"/>
                <a:ea typeface="Roboto"/>
              </a:rPr>
              <a:t>A powerful password-cracking tool used for WPA/WPA2 pre-shared key cracking.</a:t>
            </a:r>
            <a:endParaRPr b="0" lang="en-IN" sz="1300" spc="-1" strike="noStrike">
              <a:solidFill>
                <a:srgbClr val="000000"/>
              </a:solidFill>
              <a:latin typeface="Arial"/>
            </a:endParaRPr>
          </a:p>
        </p:txBody>
      </p:sp>
      <p:pic>
        <p:nvPicPr>
          <p:cNvPr id="113" name="Image 3" descr="preencoded.png"/>
          <p:cNvPicPr/>
          <p:nvPr/>
        </p:nvPicPr>
        <p:blipFill>
          <a:blip r:embed="rId4"/>
          <a:stretch/>
        </p:blipFill>
        <p:spPr>
          <a:xfrm>
            <a:off x="597960" y="4766040"/>
            <a:ext cx="426600" cy="426600"/>
          </a:xfrm>
          <a:prstGeom prst="rect">
            <a:avLst/>
          </a:prstGeom>
          <a:ln w="0">
            <a:noFill/>
          </a:ln>
        </p:spPr>
      </p:pic>
      <p:sp>
        <p:nvSpPr>
          <p:cNvPr id="114" name="Text 5"/>
          <p:cNvSpPr/>
          <p:nvPr/>
        </p:nvSpPr>
        <p:spPr>
          <a:xfrm>
            <a:off x="597960" y="5363640"/>
            <a:ext cx="2134800" cy="266400"/>
          </a:xfrm>
          <a:prstGeom prst="rect">
            <a:avLst/>
          </a:prstGeom>
          <a:noFill/>
          <a:ln w="0">
            <a:noFill/>
          </a:ln>
        </p:spPr>
        <p:style>
          <a:lnRef idx="0"/>
          <a:fillRef idx="0"/>
          <a:effectRef idx="0"/>
          <a:fontRef idx="minor"/>
        </p:style>
        <p:txBody>
          <a:bodyPr wrap="none" lIns="0" rIns="0" tIns="0" bIns="0" anchor="t">
            <a:noAutofit/>
          </a:bodyPr>
          <a:p>
            <a:pPr>
              <a:lnSpc>
                <a:spcPts val="2100"/>
              </a:lnSpc>
              <a:tabLst>
                <a:tab algn="l" pos="0"/>
              </a:tabLst>
            </a:pPr>
            <a:r>
              <a:rPr b="0" lang="en-US" sz="1650" spc="-1" strike="noStrike">
                <a:solidFill>
                  <a:srgbClr val="d4d4d1"/>
                </a:solidFill>
                <a:latin typeface="IBM Plex Sans Medium"/>
                <a:ea typeface="IBM Plex Sans Medium"/>
              </a:rPr>
              <a:t>Wireshark</a:t>
            </a:r>
            <a:endParaRPr b="0" lang="en-IN" sz="1650" spc="-1" strike="noStrike">
              <a:solidFill>
                <a:srgbClr val="000000"/>
              </a:solidFill>
              <a:latin typeface="Arial"/>
            </a:endParaRPr>
          </a:p>
        </p:txBody>
      </p:sp>
      <p:sp>
        <p:nvSpPr>
          <p:cNvPr id="115" name="Text 6"/>
          <p:cNvSpPr/>
          <p:nvPr/>
        </p:nvSpPr>
        <p:spPr>
          <a:xfrm>
            <a:off x="597960" y="5733000"/>
            <a:ext cx="7948080" cy="272880"/>
          </a:xfrm>
          <a:prstGeom prst="rect">
            <a:avLst/>
          </a:prstGeom>
          <a:noFill/>
          <a:ln w="0">
            <a:noFill/>
          </a:ln>
        </p:spPr>
        <p:style>
          <a:lnRef idx="0"/>
          <a:fillRef idx="0"/>
          <a:effectRef idx="0"/>
          <a:fontRef idx="minor"/>
        </p:style>
        <p:txBody>
          <a:bodyPr wrap="none" lIns="0" rIns="0" tIns="0" bIns="0" anchor="t">
            <a:noAutofit/>
          </a:bodyPr>
          <a:p>
            <a:pPr>
              <a:lnSpc>
                <a:spcPts val="2149"/>
              </a:lnSpc>
              <a:tabLst>
                <a:tab algn="l" pos="0"/>
              </a:tabLst>
            </a:pPr>
            <a:r>
              <a:rPr b="0" lang="en-US" sz="1300" spc="-1" strike="noStrike">
                <a:solidFill>
                  <a:srgbClr val="d4d4d1"/>
                </a:solidFill>
                <a:latin typeface="Roboto"/>
                <a:ea typeface="Roboto"/>
              </a:rPr>
              <a:t>Network protocol analyzer for monitoring and analyzing Wi-Fi traffic.</a:t>
            </a:r>
            <a:endParaRPr b="0" lang="en-IN" sz="1300" spc="-1" strike="noStrike">
              <a:solidFill>
                <a:srgbClr val="000000"/>
              </a:solidFill>
              <a:latin typeface="Arial"/>
            </a:endParaRPr>
          </a:p>
        </p:txBody>
      </p:sp>
      <p:pic>
        <p:nvPicPr>
          <p:cNvPr id="116" name="Image 4" descr="preencoded.png"/>
          <p:cNvPicPr/>
          <p:nvPr/>
        </p:nvPicPr>
        <p:blipFill>
          <a:blip r:embed="rId5"/>
          <a:stretch/>
        </p:blipFill>
        <p:spPr>
          <a:xfrm>
            <a:off x="597960" y="6518520"/>
            <a:ext cx="426600" cy="426600"/>
          </a:xfrm>
          <a:prstGeom prst="rect">
            <a:avLst/>
          </a:prstGeom>
          <a:ln w="0">
            <a:noFill/>
          </a:ln>
        </p:spPr>
      </p:pic>
      <p:sp>
        <p:nvSpPr>
          <p:cNvPr id="117" name="Text 7"/>
          <p:cNvSpPr/>
          <p:nvPr/>
        </p:nvSpPr>
        <p:spPr>
          <a:xfrm>
            <a:off x="597960" y="7116480"/>
            <a:ext cx="2134800" cy="266400"/>
          </a:xfrm>
          <a:prstGeom prst="rect">
            <a:avLst/>
          </a:prstGeom>
          <a:noFill/>
          <a:ln w="0">
            <a:noFill/>
          </a:ln>
        </p:spPr>
        <p:style>
          <a:lnRef idx="0"/>
          <a:fillRef idx="0"/>
          <a:effectRef idx="0"/>
          <a:fontRef idx="minor"/>
        </p:style>
        <p:txBody>
          <a:bodyPr wrap="none" lIns="0" rIns="0" tIns="0" bIns="0" anchor="t">
            <a:noAutofit/>
          </a:bodyPr>
          <a:p>
            <a:pPr>
              <a:lnSpc>
                <a:spcPts val="2100"/>
              </a:lnSpc>
              <a:tabLst>
                <a:tab algn="l" pos="0"/>
              </a:tabLst>
            </a:pPr>
            <a:r>
              <a:rPr b="0" lang="en-US" sz="1650" spc="-1" strike="noStrike">
                <a:solidFill>
                  <a:srgbClr val="d4d4d1"/>
                </a:solidFill>
                <a:latin typeface="IBM Plex Sans Medium"/>
                <a:ea typeface="IBM Plex Sans Medium"/>
              </a:rPr>
              <a:t>Kismet</a:t>
            </a:r>
            <a:endParaRPr b="0" lang="en-IN" sz="1650" spc="-1" strike="noStrike">
              <a:solidFill>
                <a:srgbClr val="000000"/>
              </a:solidFill>
              <a:latin typeface="Arial"/>
            </a:endParaRPr>
          </a:p>
        </p:txBody>
      </p:sp>
      <p:sp>
        <p:nvSpPr>
          <p:cNvPr id="118" name="Text 8"/>
          <p:cNvSpPr/>
          <p:nvPr/>
        </p:nvSpPr>
        <p:spPr>
          <a:xfrm>
            <a:off x="597960" y="7485480"/>
            <a:ext cx="7948080" cy="272880"/>
          </a:xfrm>
          <a:prstGeom prst="rect">
            <a:avLst/>
          </a:prstGeom>
          <a:noFill/>
          <a:ln w="0">
            <a:noFill/>
          </a:ln>
        </p:spPr>
        <p:style>
          <a:lnRef idx="0"/>
          <a:fillRef idx="0"/>
          <a:effectRef idx="0"/>
          <a:fontRef idx="minor"/>
        </p:style>
        <p:txBody>
          <a:bodyPr wrap="none" lIns="0" rIns="0" tIns="0" bIns="0" anchor="t">
            <a:noAutofit/>
          </a:bodyPr>
          <a:p>
            <a:pPr>
              <a:lnSpc>
                <a:spcPts val="2149"/>
              </a:lnSpc>
              <a:tabLst>
                <a:tab algn="l" pos="0"/>
              </a:tabLst>
            </a:pPr>
            <a:r>
              <a:rPr b="0" lang="en-US" sz="1300" spc="-1" strike="noStrike">
                <a:solidFill>
                  <a:srgbClr val="d4d4d1"/>
                </a:solidFill>
                <a:latin typeface="Roboto"/>
                <a:ea typeface="Roboto"/>
              </a:rPr>
              <a:t>A network detector and packet sniffer that helps discover rogue devices.</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Image 0" descr="preencoded.png"/>
          <p:cNvPicPr/>
          <p:nvPr/>
        </p:nvPicPr>
        <p:blipFill>
          <a:blip r:embed="rId1"/>
          <a:stretch/>
        </p:blipFill>
        <p:spPr>
          <a:xfrm>
            <a:off x="0" y="0"/>
            <a:ext cx="5486040" cy="8229240"/>
          </a:xfrm>
          <a:prstGeom prst="rect">
            <a:avLst/>
          </a:prstGeom>
          <a:ln w="0">
            <a:noFill/>
          </a:ln>
        </p:spPr>
      </p:pic>
      <p:sp>
        <p:nvSpPr>
          <p:cNvPr id="120" name="Text 0"/>
          <p:cNvSpPr/>
          <p:nvPr/>
        </p:nvSpPr>
        <p:spPr>
          <a:xfrm>
            <a:off x="6170040" y="537840"/>
            <a:ext cx="4894200" cy="610200"/>
          </a:xfrm>
          <a:prstGeom prst="rect">
            <a:avLst/>
          </a:prstGeom>
          <a:noFill/>
          <a:ln w="0">
            <a:noFill/>
          </a:ln>
        </p:spPr>
        <p:style>
          <a:lnRef idx="0"/>
          <a:fillRef idx="0"/>
          <a:effectRef idx="0"/>
          <a:fontRef idx="minor"/>
        </p:style>
        <p:txBody>
          <a:bodyPr wrap="none" lIns="0" rIns="0" tIns="0" bIns="0" anchor="t">
            <a:noAutofit/>
          </a:bodyPr>
          <a:p>
            <a:pPr>
              <a:lnSpc>
                <a:spcPts val="4799"/>
              </a:lnSpc>
              <a:tabLst>
                <a:tab algn="l" pos="0"/>
              </a:tabLst>
            </a:pPr>
            <a:r>
              <a:rPr b="0" lang="en-US" sz="3800" spc="-1" strike="noStrike">
                <a:solidFill>
                  <a:srgbClr val="f3f3f2"/>
                </a:solidFill>
                <a:latin typeface="IBM Plex Sans Medium"/>
                <a:ea typeface="IBM Plex Sans Medium"/>
              </a:rPr>
              <a:t>Mitigation Techniques</a:t>
            </a:r>
            <a:endParaRPr b="0" lang="en-IN" sz="3800" spc="-1" strike="noStrike">
              <a:solidFill>
                <a:srgbClr val="000000"/>
              </a:solidFill>
              <a:latin typeface="Arial"/>
            </a:endParaRPr>
          </a:p>
        </p:txBody>
      </p:sp>
      <p:pic>
        <p:nvPicPr>
          <p:cNvPr id="121" name="Image 1" descr="preencoded.png"/>
          <p:cNvPicPr/>
          <p:nvPr/>
        </p:nvPicPr>
        <p:blipFill>
          <a:blip r:embed="rId2"/>
          <a:stretch/>
        </p:blipFill>
        <p:spPr>
          <a:xfrm>
            <a:off x="6170040" y="1441080"/>
            <a:ext cx="976320" cy="1562400"/>
          </a:xfrm>
          <a:prstGeom prst="rect">
            <a:avLst/>
          </a:prstGeom>
          <a:ln w="0">
            <a:noFill/>
          </a:ln>
        </p:spPr>
      </p:pic>
      <p:sp>
        <p:nvSpPr>
          <p:cNvPr id="122" name="Text 1"/>
          <p:cNvSpPr/>
          <p:nvPr/>
        </p:nvSpPr>
        <p:spPr>
          <a:xfrm>
            <a:off x="7439760" y="1636560"/>
            <a:ext cx="2575080" cy="30492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0" lang="en-US" sz="1900" spc="-1" strike="noStrike">
                <a:solidFill>
                  <a:srgbClr val="d4d4d1"/>
                </a:solidFill>
                <a:latin typeface="IBM Plex Sans Medium"/>
                <a:ea typeface="IBM Plex Sans Medium"/>
              </a:rPr>
              <a:t>Network Segmentation</a:t>
            </a:r>
            <a:endParaRPr b="0" lang="en-IN" sz="1900" spc="-1" strike="noStrike">
              <a:solidFill>
                <a:srgbClr val="000000"/>
              </a:solidFill>
              <a:latin typeface="Arial"/>
            </a:endParaRPr>
          </a:p>
        </p:txBody>
      </p:sp>
      <p:sp>
        <p:nvSpPr>
          <p:cNvPr id="123" name="Text 2"/>
          <p:cNvSpPr/>
          <p:nvPr/>
        </p:nvSpPr>
        <p:spPr>
          <a:xfrm>
            <a:off x="7439760" y="2058840"/>
            <a:ext cx="6506640" cy="62460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4d4d1"/>
                </a:solidFill>
                <a:latin typeface="Roboto"/>
                <a:ea typeface="Roboto"/>
              </a:rPr>
              <a:t>Separate guest Wi-Fi from critical infrastructure to limit the impact of a compromised network.</a:t>
            </a:r>
            <a:endParaRPr b="0" lang="en-IN" sz="1500" spc="-1" strike="noStrike">
              <a:solidFill>
                <a:srgbClr val="000000"/>
              </a:solidFill>
              <a:latin typeface="Arial"/>
            </a:endParaRPr>
          </a:p>
        </p:txBody>
      </p:sp>
      <p:pic>
        <p:nvPicPr>
          <p:cNvPr id="124" name="Image 2" descr="preencoded.png"/>
          <p:cNvPicPr/>
          <p:nvPr/>
        </p:nvPicPr>
        <p:blipFill>
          <a:blip r:embed="rId3"/>
          <a:stretch/>
        </p:blipFill>
        <p:spPr>
          <a:xfrm>
            <a:off x="6170040" y="3003840"/>
            <a:ext cx="976320" cy="1562400"/>
          </a:xfrm>
          <a:prstGeom prst="rect">
            <a:avLst/>
          </a:prstGeom>
          <a:ln w="0">
            <a:noFill/>
          </a:ln>
        </p:spPr>
      </p:pic>
      <p:sp>
        <p:nvSpPr>
          <p:cNvPr id="125" name="Text 3"/>
          <p:cNvSpPr/>
          <p:nvPr/>
        </p:nvSpPr>
        <p:spPr>
          <a:xfrm>
            <a:off x="7439760" y="3198960"/>
            <a:ext cx="2441520" cy="30492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0" lang="en-US" sz="1900" spc="-1" strike="noStrike">
                <a:solidFill>
                  <a:srgbClr val="d4d4d1"/>
                </a:solidFill>
                <a:latin typeface="IBM Plex Sans Medium"/>
                <a:ea typeface="IBM Plex Sans Medium"/>
              </a:rPr>
              <a:t>VPN over Wi-Fi</a:t>
            </a:r>
            <a:endParaRPr b="0" lang="en-IN" sz="1900" spc="-1" strike="noStrike">
              <a:solidFill>
                <a:srgbClr val="000000"/>
              </a:solidFill>
              <a:latin typeface="Arial"/>
            </a:endParaRPr>
          </a:p>
        </p:txBody>
      </p:sp>
      <p:sp>
        <p:nvSpPr>
          <p:cNvPr id="126" name="Text 4"/>
          <p:cNvSpPr/>
          <p:nvPr/>
        </p:nvSpPr>
        <p:spPr>
          <a:xfrm>
            <a:off x="7439760" y="3621240"/>
            <a:ext cx="6506640" cy="31212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0" lang="en-US" sz="1500" spc="-1" strike="noStrike">
                <a:solidFill>
                  <a:srgbClr val="d4d4d1"/>
                </a:solidFill>
                <a:latin typeface="Roboto"/>
                <a:ea typeface="Roboto"/>
              </a:rPr>
              <a:t>Use a VPN to encrypt traffic even if the Wi-Fi connection is compromised.</a:t>
            </a:r>
            <a:endParaRPr b="0" lang="en-IN" sz="1500" spc="-1" strike="noStrike">
              <a:solidFill>
                <a:srgbClr val="000000"/>
              </a:solidFill>
              <a:latin typeface="Arial"/>
            </a:endParaRPr>
          </a:p>
        </p:txBody>
      </p:sp>
      <p:pic>
        <p:nvPicPr>
          <p:cNvPr id="127" name="Image 3" descr="preencoded.png"/>
          <p:cNvPicPr/>
          <p:nvPr/>
        </p:nvPicPr>
        <p:blipFill>
          <a:blip r:embed="rId4"/>
          <a:stretch/>
        </p:blipFill>
        <p:spPr>
          <a:xfrm>
            <a:off x="6170040" y="4566600"/>
            <a:ext cx="976320" cy="1562400"/>
          </a:xfrm>
          <a:prstGeom prst="rect">
            <a:avLst/>
          </a:prstGeom>
          <a:ln w="0">
            <a:noFill/>
          </a:ln>
        </p:spPr>
      </p:pic>
      <p:sp>
        <p:nvSpPr>
          <p:cNvPr id="128" name="Text 5"/>
          <p:cNvSpPr/>
          <p:nvPr/>
        </p:nvSpPr>
        <p:spPr>
          <a:xfrm>
            <a:off x="7439760" y="4761720"/>
            <a:ext cx="2975400" cy="30492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0" lang="en-US" sz="1900" spc="-1" strike="noStrike">
                <a:solidFill>
                  <a:srgbClr val="d4d4d1"/>
                </a:solidFill>
                <a:latin typeface="IBM Plex Sans Medium"/>
                <a:ea typeface="IBM Plex Sans Medium"/>
              </a:rPr>
              <a:t>Regular Firmware Updates</a:t>
            </a:r>
            <a:endParaRPr b="0" lang="en-IN" sz="1900" spc="-1" strike="noStrike">
              <a:solidFill>
                <a:srgbClr val="000000"/>
              </a:solidFill>
              <a:latin typeface="Arial"/>
            </a:endParaRPr>
          </a:p>
        </p:txBody>
      </p:sp>
      <p:sp>
        <p:nvSpPr>
          <p:cNvPr id="129" name="Text 6"/>
          <p:cNvSpPr/>
          <p:nvPr/>
        </p:nvSpPr>
        <p:spPr>
          <a:xfrm>
            <a:off x="7439760" y="5184000"/>
            <a:ext cx="6506640" cy="62460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4d4d1"/>
                </a:solidFill>
                <a:latin typeface="Roboto"/>
                <a:ea typeface="Roboto"/>
              </a:rPr>
              <a:t>Ensure routers and access points are always updated to patch known vulnerabilities.</a:t>
            </a:r>
            <a:endParaRPr b="0" lang="en-IN" sz="1500" spc="-1" strike="noStrike">
              <a:solidFill>
                <a:srgbClr val="000000"/>
              </a:solidFill>
              <a:latin typeface="Arial"/>
            </a:endParaRPr>
          </a:p>
        </p:txBody>
      </p:sp>
      <p:pic>
        <p:nvPicPr>
          <p:cNvPr id="130" name="Image 4" descr="preencoded.png"/>
          <p:cNvPicPr/>
          <p:nvPr/>
        </p:nvPicPr>
        <p:blipFill>
          <a:blip r:embed="rId5"/>
          <a:stretch/>
        </p:blipFill>
        <p:spPr>
          <a:xfrm>
            <a:off x="6170040" y="6129360"/>
            <a:ext cx="976320" cy="1562400"/>
          </a:xfrm>
          <a:prstGeom prst="rect">
            <a:avLst/>
          </a:prstGeom>
          <a:ln w="0">
            <a:noFill/>
          </a:ln>
        </p:spPr>
      </p:pic>
      <p:sp>
        <p:nvSpPr>
          <p:cNvPr id="131" name="Text 7"/>
          <p:cNvSpPr/>
          <p:nvPr/>
        </p:nvSpPr>
        <p:spPr>
          <a:xfrm>
            <a:off x="7439760" y="6324480"/>
            <a:ext cx="2525400" cy="30492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0" lang="en-US" sz="1900" spc="-1" strike="noStrike">
                <a:solidFill>
                  <a:srgbClr val="d4d4d1"/>
                </a:solidFill>
                <a:latin typeface="IBM Plex Sans Medium"/>
                <a:ea typeface="IBM Plex Sans Medium"/>
              </a:rPr>
              <a:t>802.1X Authentication</a:t>
            </a:r>
            <a:endParaRPr b="0" lang="en-IN" sz="1900" spc="-1" strike="noStrike">
              <a:solidFill>
                <a:srgbClr val="000000"/>
              </a:solidFill>
              <a:latin typeface="Arial"/>
            </a:endParaRPr>
          </a:p>
        </p:txBody>
      </p:sp>
      <p:sp>
        <p:nvSpPr>
          <p:cNvPr id="132" name="Text 8"/>
          <p:cNvSpPr/>
          <p:nvPr/>
        </p:nvSpPr>
        <p:spPr>
          <a:xfrm>
            <a:off x="7439760" y="6746760"/>
            <a:ext cx="6506640" cy="62460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4d4d1"/>
                </a:solidFill>
                <a:latin typeface="Roboto"/>
                <a:ea typeface="Roboto"/>
              </a:rPr>
              <a:t>Explore advanced security mechanisms like 802.1X, which uses RADIUS authentication servers for Enterprise Wi-Fi networks.</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Image 0" descr="preencoded.png"/>
          <p:cNvPicPr/>
          <p:nvPr/>
        </p:nvPicPr>
        <p:blipFill>
          <a:blip r:embed="rId1"/>
          <a:stretch/>
        </p:blipFill>
        <p:spPr>
          <a:xfrm>
            <a:off x="9144000" y="0"/>
            <a:ext cx="5486040" cy="8229240"/>
          </a:xfrm>
          <a:prstGeom prst="rect">
            <a:avLst/>
          </a:prstGeom>
          <a:ln w="0">
            <a:noFill/>
          </a:ln>
        </p:spPr>
      </p:pic>
      <p:sp>
        <p:nvSpPr>
          <p:cNvPr id="134" name="Text 0"/>
          <p:cNvSpPr/>
          <p:nvPr/>
        </p:nvSpPr>
        <p:spPr>
          <a:xfrm>
            <a:off x="864000" y="2556360"/>
            <a:ext cx="6330600" cy="771120"/>
          </a:xfrm>
          <a:prstGeom prst="rect">
            <a:avLst/>
          </a:prstGeom>
          <a:noFill/>
          <a:ln w="0">
            <a:noFill/>
          </a:ln>
        </p:spPr>
        <p:style>
          <a:lnRef idx="0"/>
          <a:fillRef idx="0"/>
          <a:effectRef idx="0"/>
          <a:fontRef idx="minor"/>
        </p:style>
        <p:txBody>
          <a:bodyPr wrap="none" lIns="0" rIns="0" tIns="0" bIns="0" anchor="t">
            <a:noAutofit/>
          </a:bodyPr>
          <a:p>
            <a:pPr>
              <a:lnSpc>
                <a:spcPts val="6049"/>
              </a:lnSpc>
              <a:tabLst>
                <a:tab algn="l" pos="0"/>
              </a:tabLst>
            </a:pPr>
            <a:r>
              <a:rPr b="0" lang="en-US" sz="4850" spc="-1" strike="noStrike">
                <a:solidFill>
                  <a:srgbClr val="f3f3f2"/>
                </a:solidFill>
                <a:latin typeface="IBM Plex Sans Medium"/>
                <a:ea typeface="IBM Plex Sans Medium"/>
              </a:rPr>
              <a:t>Ethical Considerations</a:t>
            </a:r>
            <a:endParaRPr b="0" lang="en-IN" sz="4850" spc="-1" strike="noStrike">
              <a:solidFill>
                <a:srgbClr val="000000"/>
              </a:solidFill>
              <a:latin typeface="Arial"/>
            </a:endParaRPr>
          </a:p>
        </p:txBody>
      </p:sp>
      <p:sp>
        <p:nvSpPr>
          <p:cNvPr id="135" name="Text 1"/>
          <p:cNvSpPr/>
          <p:nvPr/>
        </p:nvSpPr>
        <p:spPr>
          <a:xfrm>
            <a:off x="864000" y="3697920"/>
            <a:ext cx="7415640" cy="1974960"/>
          </a:xfrm>
          <a:prstGeom prst="rect">
            <a:avLst/>
          </a:prstGeom>
          <a:noFill/>
          <a:ln w="0">
            <a:noFill/>
          </a:ln>
        </p:spPr>
        <p:style>
          <a:lnRef idx="0"/>
          <a:fillRef idx="0"/>
          <a:effectRef idx="0"/>
          <a:fontRef idx="minor"/>
        </p:style>
        <p:txBody>
          <a:bodyPr lIns="0" rIns="0" tIns="0" bIns="0" anchor="t">
            <a:noAutofit/>
          </a:bodyPr>
          <a:p>
            <a:pPr>
              <a:lnSpc>
                <a:spcPts val="3101"/>
              </a:lnSpc>
              <a:tabLst>
                <a:tab algn="l" pos="0"/>
              </a:tabLst>
            </a:pPr>
            <a:r>
              <a:rPr b="0" lang="en-US" sz="1900" spc="-1" strike="noStrike">
                <a:solidFill>
                  <a:srgbClr val="d4d4d1"/>
                </a:solidFill>
                <a:latin typeface="Roboto"/>
                <a:ea typeface="Roboto"/>
              </a:rPr>
              <a:t>Always obtain permission before testing on any Wi-Fi network. Ensure you understand the legal implications of performing Wi-Fi penetration testing in your region. Use a controlled lab environment to simulate attacks and defenses. Consider setting up a home Wi-Fi network with a test router for this project.</a:t>
            </a:r>
            <a:endParaRPr b="0" lang="en-IN"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LibreOffice/24.2.2.2$Windows_X86_64 LibreOffice_project/d56cc158d8a96260b836f100ef4b4ef25d6f1a01</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2024-10-11T13:36:11Z</dcterms:created>
  <dc:creator>PptxGenJS</dc:creator>
  <dc:description/>
  <dc:language>en-IN</dc:language>
  <cp:lastModifiedBy/>
  <dcterms:modified xsi:type="dcterms:W3CDTF">2024-10-11T19:11:45Z</dcterms:modified>
  <cp:revision>3</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On-screen Show (16:9)</vt:lpwstr>
  </property>
  <property fmtid="{D5CDD505-2E9C-101B-9397-08002B2CF9AE}" pid="4" name="Slides">
    <vt:i4>8</vt:i4>
  </property>
</Properties>
</file>