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78" d="100"/>
          <a:sy n="78"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6A83-52F3-DC7B-E057-2573B0490098}"/>
              </a:ext>
            </a:extLst>
          </p:cNvPr>
          <p:cNvSpPr>
            <a:spLocks noGrp="1"/>
          </p:cNvSpPr>
          <p:nvPr>
            <p:ph type="ctrTitle"/>
          </p:nvPr>
        </p:nvSpPr>
        <p:spPr>
          <a:xfrm>
            <a:off x="1179871" y="3873910"/>
            <a:ext cx="7629831" cy="1823647"/>
          </a:xfrm>
        </p:spPr>
        <p:txBody>
          <a:bodyPr>
            <a:normAutofit/>
          </a:bodyPr>
          <a:lstStyle/>
          <a:p>
            <a:r>
              <a:rPr lang="en-IN" sz="2400" dirty="0"/>
              <a:t>FINAL PROJECT</a:t>
            </a:r>
            <a:br>
              <a:rPr lang="en-IN" sz="2800" dirty="0"/>
            </a:br>
            <a:br>
              <a:rPr lang="en-IN" sz="2800" dirty="0"/>
            </a:br>
            <a:r>
              <a:rPr lang="en-IN" sz="3200" dirty="0"/>
              <a:t>FACE IMAGE GENEARATON USING STYLE GAN</a:t>
            </a:r>
          </a:p>
        </p:txBody>
      </p:sp>
      <p:sp>
        <p:nvSpPr>
          <p:cNvPr id="3" name="Subtitle 2">
            <a:extLst>
              <a:ext uri="{FF2B5EF4-FFF2-40B4-BE49-F238E27FC236}">
                <a16:creationId xmlns:a16="http://schemas.microsoft.com/office/drawing/2014/main" id="{3558F201-6143-B8AB-AA9E-9BE283A53231}"/>
              </a:ext>
            </a:extLst>
          </p:cNvPr>
          <p:cNvSpPr>
            <a:spLocks noGrp="1"/>
          </p:cNvSpPr>
          <p:nvPr>
            <p:ph type="subTitle" idx="1"/>
          </p:nvPr>
        </p:nvSpPr>
        <p:spPr>
          <a:xfrm>
            <a:off x="1750142" y="2268786"/>
            <a:ext cx="6951406" cy="1160213"/>
          </a:xfrm>
        </p:spPr>
        <p:txBody>
          <a:bodyPr>
            <a:normAutofit/>
          </a:bodyPr>
          <a:lstStyle/>
          <a:p>
            <a:r>
              <a:rPr lang="en-IN" sz="3600" dirty="0">
                <a:latin typeface="Times New Roman" panose="02020603050405020304" pitchFamily="18" charset="0"/>
                <a:cs typeface="Times New Roman" panose="02020603050405020304" pitchFamily="18" charset="0"/>
              </a:rPr>
              <a:t>    I.P.AHATHA INFANCIYA</a:t>
            </a:r>
          </a:p>
        </p:txBody>
      </p:sp>
    </p:spTree>
    <p:extLst>
      <p:ext uri="{BB962C8B-B14F-4D97-AF65-F5344CB8AC3E}">
        <p14:creationId xmlns:p14="http://schemas.microsoft.com/office/powerpoint/2010/main" val="382334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31E8-D25E-E565-88D4-559AC47577DF}"/>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0E168C00-1CC1-86E7-5267-26AAD32A0F01}"/>
              </a:ext>
            </a:extLst>
          </p:cNvPr>
          <p:cNvPicPr>
            <a:picLocks noGrp="1" noChangeAspect="1"/>
          </p:cNvPicPr>
          <p:nvPr>
            <p:ph idx="1"/>
          </p:nvPr>
        </p:nvPicPr>
        <p:blipFill>
          <a:blip r:embed="rId2"/>
          <a:stretch>
            <a:fillRect/>
          </a:stretch>
        </p:blipFill>
        <p:spPr>
          <a:xfrm>
            <a:off x="4148532" y="2432787"/>
            <a:ext cx="4671465" cy="2539929"/>
          </a:xfrm>
        </p:spPr>
      </p:pic>
    </p:spTree>
    <p:extLst>
      <p:ext uri="{BB962C8B-B14F-4D97-AF65-F5344CB8AC3E}">
        <p14:creationId xmlns:p14="http://schemas.microsoft.com/office/powerpoint/2010/main" val="400477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02AA-CFF6-BD95-FF5E-2E50B8AAE632}"/>
              </a:ext>
            </a:extLst>
          </p:cNvPr>
          <p:cNvSpPr>
            <a:spLocks noGrp="1"/>
          </p:cNvSpPr>
          <p:nvPr>
            <p:ph type="title"/>
          </p:nvPr>
        </p:nvSpPr>
        <p:spPr>
          <a:xfrm>
            <a:off x="2611809" y="1170038"/>
            <a:ext cx="5067186" cy="1101213"/>
          </a:xfrm>
        </p:spPr>
        <p:txBody>
          <a:bodyPr/>
          <a:lstStyle/>
          <a:p>
            <a:r>
              <a:rPr lang="en-IN"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62A01D53-8963-7F8C-F06A-97E88F321210}"/>
              </a:ext>
            </a:extLst>
          </p:cNvPr>
          <p:cNvSpPr>
            <a:spLocks noGrp="1"/>
          </p:cNvSpPr>
          <p:nvPr>
            <p:ph idx="1"/>
          </p:nvPr>
        </p:nvSpPr>
        <p:spPr>
          <a:xfrm>
            <a:off x="1779639" y="2052116"/>
            <a:ext cx="8790500" cy="3997828"/>
          </a:xfrm>
        </p:spPr>
        <p:txBody>
          <a:bodyPr/>
          <a:lstStyle/>
          <a:p>
            <a:r>
              <a:rPr lang="en-IN" dirty="0"/>
              <a:t>PRESENTED BY : I.P.AHATHA INFANCIYA</a:t>
            </a:r>
          </a:p>
          <a:p>
            <a:r>
              <a:rPr lang="en-IN" dirty="0"/>
              <a:t>DEGREE : BE (Computer science and Engineering)</a:t>
            </a:r>
          </a:p>
          <a:p>
            <a:r>
              <a:rPr lang="en-IN" dirty="0"/>
              <a:t>MAIL ID : richahatha@gmail.com</a:t>
            </a:r>
          </a:p>
          <a:p>
            <a:r>
              <a:rPr lang="en-IN" dirty="0"/>
              <a:t>NM ID : au950021104003</a:t>
            </a:r>
          </a:p>
          <a:p>
            <a:r>
              <a:rPr lang="en-IN" dirty="0"/>
              <a:t>COLLEGE NAME : Anna University Regional Campus - Tirunelveli</a:t>
            </a:r>
          </a:p>
        </p:txBody>
      </p:sp>
    </p:spTree>
    <p:extLst>
      <p:ext uri="{BB962C8B-B14F-4D97-AF65-F5344CB8AC3E}">
        <p14:creationId xmlns:p14="http://schemas.microsoft.com/office/powerpoint/2010/main" val="66745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1905-BEA8-1E41-9594-A5CF733E561F}"/>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A4996615-A187-FE9A-C22F-D7BBB3A6CB04}"/>
              </a:ext>
            </a:extLst>
          </p:cNvPr>
          <p:cNvSpPr>
            <a:spLocks noGrp="1"/>
          </p:cNvSpPr>
          <p:nvPr>
            <p:ph idx="1"/>
          </p:nvPr>
        </p:nvSpPr>
        <p:spPr>
          <a:xfrm>
            <a:off x="1582994" y="2052116"/>
            <a:ext cx="8987145" cy="3997828"/>
          </a:xfrm>
        </p:spPr>
        <p:txBody>
          <a:bodyPr>
            <a:normAutofit/>
          </a:bodyPr>
          <a:lstStyle/>
          <a:p>
            <a:pPr marL="0" indent="0">
              <a:buNone/>
            </a:pPr>
            <a:r>
              <a:rPr lang="en-IN" sz="2800" b="1" dirty="0"/>
              <a:t>FACE IMAGE GENEARATON USING STYLE GAN</a:t>
            </a:r>
          </a:p>
        </p:txBody>
      </p:sp>
    </p:spTree>
    <p:extLst>
      <p:ext uri="{BB962C8B-B14F-4D97-AF65-F5344CB8AC3E}">
        <p14:creationId xmlns:p14="http://schemas.microsoft.com/office/powerpoint/2010/main" val="145171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5323-7F1E-6A11-3C1D-D786037A6C7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17633D1-4A4C-23AA-8FD7-F16B637EE9DA}"/>
              </a:ext>
            </a:extLst>
          </p:cNvPr>
          <p:cNvSpPr>
            <a:spLocks noGrp="1"/>
          </p:cNvSpPr>
          <p:nvPr>
            <p:ph idx="1"/>
          </p:nvPr>
        </p:nvSpPr>
        <p:spPr/>
        <p:txBody>
          <a:bodyPr/>
          <a:lstStyle/>
          <a:p>
            <a:r>
              <a:rPr lang="en-IN" dirty="0"/>
              <a:t>PROBLEM STATEMENT</a:t>
            </a:r>
          </a:p>
          <a:p>
            <a:r>
              <a:rPr lang="en-IN" dirty="0"/>
              <a:t>PROJECT OVERVIEW</a:t>
            </a:r>
          </a:p>
          <a:p>
            <a:r>
              <a:rPr lang="en-IN" dirty="0"/>
              <a:t>END USERS</a:t>
            </a:r>
          </a:p>
          <a:p>
            <a:r>
              <a:rPr lang="en-IN" dirty="0"/>
              <a:t>SOLUTION AND ITS VALUE PROPORTION</a:t>
            </a:r>
          </a:p>
          <a:p>
            <a:r>
              <a:rPr lang="en-IN" dirty="0"/>
              <a:t>UNIQUENESS IN SOLUTION</a:t>
            </a:r>
          </a:p>
          <a:p>
            <a:r>
              <a:rPr lang="en-IN" dirty="0"/>
              <a:t>MODELLING</a:t>
            </a:r>
          </a:p>
          <a:p>
            <a:r>
              <a:rPr lang="en-IN" dirty="0"/>
              <a:t>RESULT</a:t>
            </a:r>
          </a:p>
        </p:txBody>
      </p:sp>
    </p:spTree>
    <p:extLst>
      <p:ext uri="{BB962C8B-B14F-4D97-AF65-F5344CB8AC3E}">
        <p14:creationId xmlns:p14="http://schemas.microsoft.com/office/powerpoint/2010/main" val="150197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01C6-146A-BFA7-E937-BE1B353A137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A206C55-BE18-9A99-5B15-F378A9131CF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This project aims to develop a robust face image generation system utilizing StyleGAN. It involves collecting and preprocessing a diverse dataset of facial images, implementing the StyleGAN architecture, and training the model to generate realistic and varied facial images. The challenge lies in optimizing hyperparameters, ensuring model convergence, and achieving high-quality output images that accurately capture facial characteristics such as age, gender, ethnicity, and expressions.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73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9961-D34B-2DDF-084F-FCED745E6459}"/>
              </a:ext>
            </a:extLst>
          </p:cNvPr>
          <p:cNvSpPr>
            <a:spLocks noGrp="1"/>
          </p:cNvSpPr>
          <p:nvPr>
            <p:ph type="title"/>
          </p:nvPr>
        </p:nvSpPr>
        <p:spPr/>
        <p:txBody>
          <a:bodyPr/>
          <a:lstStyle/>
          <a:p>
            <a:r>
              <a:rPr lang="en-IN" dirty="0"/>
              <a:t>PROJECT OVERVIW</a:t>
            </a:r>
          </a:p>
        </p:txBody>
      </p:sp>
      <p:sp>
        <p:nvSpPr>
          <p:cNvPr id="3" name="Content Placeholder 2">
            <a:extLst>
              <a:ext uri="{FF2B5EF4-FFF2-40B4-BE49-F238E27FC236}">
                <a16:creationId xmlns:a16="http://schemas.microsoft.com/office/drawing/2014/main" id="{4AB6BBF1-0FA6-9205-12CD-C2D1F4C5C454}"/>
              </a:ext>
            </a:extLst>
          </p:cNvPr>
          <p:cNvSpPr>
            <a:spLocks noGrp="1"/>
          </p:cNvSpPr>
          <p:nvPr>
            <p:ph idx="1"/>
          </p:nvPr>
        </p:nvSpPr>
        <p:spPr>
          <a:xfrm>
            <a:off x="2773599" y="1632155"/>
            <a:ext cx="7796540" cy="4417789"/>
          </a:xfrm>
        </p:spPr>
        <p:txBody>
          <a:bodyPr/>
          <a:lstStyle/>
          <a:p>
            <a:r>
              <a:rPr lang="en-US" b="0" i="0" dirty="0">
                <a:effectLst/>
                <a:latin typeface="Times New Roman" panose="02020603050405020304" pitchFamily="18" charset="0"/>
                <a:cs typeface="Times New Roman" panose="02020603050405020304" pitchFamily="18" charset="0"/>
              </a:rPr>
              <a:t>The project focuses on leveraging StyleGAN, a state-of-the-art generative model, for face image generation. By harnessing the power of deep learning and generative adversarial networks (GANs), the aim is to create a system capable of producing high-quality and diverse facial images. The project aims to deliver a functional face image generation system powered by StyleGAN, capable of producing high-fidelity and diverse facial images. The system could find applications in various domains, including entertainment, virtual reality, and computer graphics .Develop a user-friendly interface for generating facial images using the trained StyleGAN model.</a:t>
            </a:r>
          </a:p>
          <a:p>
            <a:endParaRPr lang="en-US" b="0" i="0" dirty="0">
              <a:solidFill>
                <a:srgbClr val="0D0D0D"/>
              </a:solidFill>
              <a:effectLst/>
              <a:highlight>
                <a:srgbClr val="FFFFFF"/>
              </a:highlight>
              <a:latin typeface="Söhne"/>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86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335F-FC56-BB1D-6AB3-8D0D63BD3436}"/>
              </a:ext>
            </a:extLst>
          </p:cNvPr>
          <p:cNvSpPr>
            <a:spLocks noGrp="1"/>
          </p:cNvSpPr>
          <p:nvPr>
            <p:ph type="title"/>
          </p:nvPr>
        </p:nvSpPr>
        <p:spPr/>
        <p:txBody>
          <a:bodyPr/>
          <a:lstStyle/>
          <a:p>
            <a:r>
              <a:rPr lang="en-IN" dirty="0"/>
              <a:t>END USERS</a:t>
            </a:r>
            <a:br>
              <a:rPr lang="en-IN" dirty="0"/>
            </a:br>
            <a:endParaRPr lang="en-IN" dirty="0"/>
          </a:p>
        </p:txBody>
      </p:sp>
      <p:sp>
        <p:nvSpPr>
          <p:cNvPr id="3" name="Content Placeholder 2">
            <a:extLst>
              <a:ext uri="{FF2B5EF4-FFF2-40B4-BE49-F238E27FC236}">
                <a16:creationId xmlns:a16="http://schemas.microsoft.com/office/drawing/2014/main" id="{8A13044E-D47A-43D5-64A8-A2AE20C0E76A}"/>
              </a:ext>
            </a:extLst>
          </p:cNvPr>
          <p:cNvSpPr>
            <a:spLocks noGrp="1"/>
          </p:cNvSpPr>
          <p:nvPr>
            <p:ph idx="1"/>
          </p:nvPr>
        </p:nvSpPr>
        <p:spPr>
          <a:xfrm>
            <a:off x="2536723" y="1592826"/>
            <a:ext cx="8033416" cy="4906297"/>
          </a:xfrm>
        </p:spPr>
        <p:txBody>
          <a:bodyPr>
            <a:noAutofit/>
          </a:bodyPr>
          <a:lstStyle/>
          <a:p>
            <a:pPr marL="0" indent="0">
              <a:buNone/>
            </a:pPr>
            <a:endParaRPr lang="en-US" sz="1600" dirty="0"/>
          </a:p>
          <a:p>
            <a:pPr marL="0" indent="0">
              <a:buNone/>
            </a:pPr>
            <a:r>
              <a:rPr lang="en-US" sz="1600" dirty="0">
                <a:latin typeface="Times New Roman" panose="02020603050405020304" pitchFamily="18" charset="0"/>
                <a:cs typeface="Times New Roman" panose="02020603050405020304" pitchFamily="18" charset="0"/>
              </a:rPr>
              <a:t>1. Researchers in Computer Vision and AI</a:t>
            </a:r>
          </a:p>
          <a:p>
            <a:pPr marL="0" indent="0">
              <a:buNone/>
            </a:pPr>
            <a:r>
              <a:rPr lang="en-US" sz="1600" dirty="0">
                <a:latin typeface="Times New Roman" panose="02020603050405020304" pitchFamily="18" charset="0"/>
                <a:cs typeface="Times New Roman" panose="02020603050405020304" pitchFamily="18" charset="0"/>
              </a:rPr>
              <a:t>2. Artists and Creatives</a:t>
            </a:r>
          </a:p>
          <a:p>
            <a:pPr marL="0" indent="0">
              <a:buNone/>
            </a:pPr>
            <a:r>
              <a:rPr lang="en-US" sz="1600" dirty="0">
                <a:latin typeface="Times New Roman" panose="02020603050405020304" pitchFamily="18" charset="0"/>
                <a:cs typeface="Times New Roman" panose="02020603050405020304" pitchFamily="18" charset="0"/>
              </a:rPr>
              <a:t>3. Game Developers</a:t>
            </a:r>
          </a:p>
          <a:p>
            <a:pPr marL="0" indent="0">
              <a:buNone/>
            </a:pPr>
            <a:r>
              <a:rPr lang="en-US" sz="1600" dirty="0">
                <a:latin typeface="Times New Roman" panose="02020603050405020304" pitchFamily="18" charset="0"/>
                <a:cs typeface="Times New Roman" panose="02020603050405020304" pitchFamily="18" charset="0"/>
              </a:rPr>
              <a:t>4. Virtual Reality (VR) and Augmented Reality (AR) Developers</a:t>
            </a:r>
          </a:p>
          <a:p>
            <a:pPr marL="0" indent="0">
              <a:buNone/>
            </a:pPr>
            <a:r>
              <a:rPr lang="en-US" sz="1600" dirty="0">
                <a:latin typeface="Times New Roman" panose="02020603050405020304" pitchFamily="18" charset="0"/>
                <a:cs typeface="Times New Roman" panose="02020603050405020304" pitchFamily="18" charset="0"/>
              </a:rPr>
              <a:t>5. Entertainment Industry</a:t>
            </a:r>
          </a:p>
          <a:p>
            <a:pPr marL="0" indent="0">
              <a:buNone/>
            </a:pPr>
            <a:r>
              <a:rPr lang="en-US" sz="1600" dirty="0">
                <a:latin typeface="Times New Roman" panose="02020603050405020304" pitchFamily="18" charset="0"/>
                <a:cs typeface="Times New Roman" panose="02020603050405020304" pitchFamily="18" charset="0"/>
              </a:rPr>
              <a:t>6. E-commerce and Fashion Industry</a:t>
            </a:r>
          </a:p>
          <a:p>
            <a:pPr marL="0" indent="0">
              <a:buNone/>
            </a:pPr>
            <a:r>
              <a:rPr lang="en-US" sz="1600" dirty="0">
                <a:latin typeface="Times New Roman" panose="02020603050405020304" pitchFamily="18" charset="0"/>
                <a:cs typeface="Times New Roman" panose="02020603050405020304" pitchFamily="18" charset="0"/>
              </a:rPr>
              <a:t>7. Education and Training</a:t>
            </a:r>
          </a:p>
          <a:p>
            <a:pPr marL="0" indent="0">
              <a:buNone/>
            </a:pPr>
            <a:r>
              <a:rPr lang="en-US" sz="1600" dirty="0">
                <a:latin typeface="Times New Roman" panose="02020603050405020304" pitchFamily="18" charset="0"/>
                <a:cs typeface="Times New Roman" panose="02020603050405020304" pitchFamily="18" charset="0"/>
              </a:rPr>
              <a:t>8. Medical Imaging and Research</a:t>
            </a:r>
          </a:p>
          <a:p>
            <a:pPr marL="0" indent="0">
              <a:buNone/>
            </a:pPr>
            <a:r>
              <a:rPr lang="en-US" sz="1600" dirty="0">
                <a:latin typeface="Times New Roman" panose="02020603050405020304" pitchFamily="18" charset="0"/>
                <a:cs typeface="Times New Roman" panose="02020603050405020304" pitchFamily="18" charset="0"/>
              </a:rPr>
              <a:t>9. Data Scientists and Analysts</a:t>
            </a:r>
          </a:p>
          <a:p>
            <a:pPr marL="0" indent="0">
              <a:buNone/>
            </a:pPr>
            <a:r>
              <a:rPr lang="en-US" sz="1600" dirty="0">
                <a:latin typeface="Times New Roman" panose="02020603050405020304" pitchFamily="18" charset="0"/>
                <a:cs typeface="Times New Roman" panose="02020603050405020304" pitchFamily="18" charset="0"/>
              </a:rPr>
              <a:t>10. General Public</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69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A931-5937-6E75-EBA6-F37DB4707D28}"/>
              </a:ext>
            </a:extLst>
          </p:cNvPr>
          <p:cNvSpPr>
            <a:spLocks noGrp="1"/>
          </p:cNvSpPr>
          <p:nvPr>
            <p:ph type="title"/>
          </p:nvPr>
        </p:nvSpPr>
        <p:spPr/>
        <p:txBody>
          <a:bodyPr/>
          <a:lstStyle/>
          <a:p>
            <a:r>
              <a:rPr lang="en-IN" dirty="0"/>
              <a:t>SOLUTION AND ITS VALUE PROPORTION</a:t>
            </a:r>
          </a:p>
        </p:txBody>
      </p:sp>
      <p:sp>
        <p:nvSpPr>
          <p:cNvPr id="3" name="Content Placeholder 2">
            <a:extLst>
              <a:ext uri="{FF2B5EF4-FFF2-40B4-BE49-F238E27FC236}">
                <a16:creationId xmlns:a16="http://schemas.microsoft.com/office/drawing/2014/main" id="{57429ABD-F042-071D-7739-8542CDE3E416}"/>
              </a:ext>
            </a:extLst>
          </p:cNvPr>
          <p:cNvSpPr>
            <a:spLocks noGrp="1"/>
          </p:cNvSpPr>
          <p:nvPr>
            <p:ph idx="1"/>
          </p:nvPr>
        </p:nvSpPr>
        <p:spPr>
          <a:xfrm>
            <a:off x="1543665" y="2052116"/>
            <a:ext cx="9026474" cy="3997828"/>
          </a:xfrm>
        </p:spPr>
        <p:txBody>
          <a:bodyPr>
            <a:normAutofit fontScale="85000" lnSpcReduction="10000"/>
          </a:bodyPr>
          <a:lstStyle/>
          <a:p>
            <a:pPr algn="l"/>
            <a:r>
              <a:rPr lang="en-US" b="0" i="0" dirty="0">
                <a:effectLst/>
                <a:latin typeface="Times New Roman" panose="02020603050405020304" pitchFamily="18" charset="0"/>
                <a:cs typeface="Times New Roman" panose="02020603050405020304" pitchFamily="18" charset="0"/>
              </a:rPr>
              <a:t>Curate a diverse dataset of facial images covering various demographics, expressions, and poses. Employ data preprocessing techniques to enhance image quality and ensure uniformity.</a:t>
            </a:r>
          </a:p>
          <a:p>
            <a:pPr algn="l"/>
            <a:r>
              <a:rPr lang="en-US" b="0" i="0" dirty="0">
                <a:effectLst/>
                <a:latin typeface="Times New Roman" panose="02020603050405020304" pitchFamily="18" charset="0"/>
                <a:cs typeface="Times New Roman" panose="02020603050405020304" pitchFamily="18" charset="0"/>
              </a:rPr>
              <a:t>Implement the StyleGAN architecture using TensorFlow or </a:t>
            </a:r>
            <a:r>
              <a:rPr lang="en-US" b="0" i="0" dirty="0" err="1">
                <a:effectLst/>
                <a:latin typeface="Times New Roman" panose="02020603050405020304" pitchFamily="18" charset="0"/>
                <a:cs typeface="Times New Roman" panose="02020603050405020304" pitchFamily="18" charset="0"/>
              </a:rPr>
              <a:t>PyTorch</a:t>
            </a:r>
            <a:r>
              <a:rPr lang="en-US" b="0" i="0" dirty="0">
                <a:effectLst/>
                <a:latin typeface="Times New Roman" panose="02020603050405020304" pitchFamily="18" charset="0"/>
                <a:cs typeface="Times New Roman" panose="02020603050405020304" pitchFamily="18" charset="0"/>
              </a:rPr>
              <a:t>. Customize the model architecture and hyperparameters for facial image generation.</a:t>
            </a:r>
          </a:p>
          <a:p>
            <a:pPr algn="l"/>
            <a:r>
              <a:rPr lang="en-US" b="0" i="0" dirty="0">
                <a:effectLst/>
                <a:latin typeface="Times New Roman" panose="02020603050405020304" pitchFamily="18" charset="0"/>
                <a:cs typeface="Times New Roman" panose="02020603050405020304" pitchFamily="18" charset="0"/>
              </a:rPr>
              <a:t>Train the StyleGAN model on the prepared dataset to learn facial feature distributions. Monitor training progress, adjusting parameters for convergence and stability.</a:t>
            </a:r>
          </a:p>
          <a:p>
            <a:pPr algn="l"/>
            <a:r>
              <a:rPr lang="en-US" b="0" i="0" dirty="0">
                <a:effectLst/>
                <a:latin typeface="Times New Roman" panose="02020603050405020304" pitchFamily="18" charset="0"/>
                <a:cs typeface="Times New Roman" panose="02020603050405020304" pitchFamily="18" charset="0"/>
              </a:rPr>
              <a:t>Assess the generated images' quality using visual inspection and quantitative metrics. Fine-tune the model based on evaluation results to improve image fidelity.</a:t>
            </a:r>
          </a:p>
          <a:p>
            <a:pPr algn="l"/>
            <a:r>
              <a:rPr lang="en-US" b="0" i="0" dirty="0">
                <a:effectLst/>
                <a:latin typeface="Times New Roman" panose="02020603050405020304" pitchFamily="18" charset="0"/>
                <a:cs typeface="Times New Roman" panose="02020603050405020304" pitchFamily="18" charset="0"/>
              </a:rPr>
              <a:t>Develop a user-friendly interface for generating facial images using the trained StyleGAN model. Explore potential applications in virtual avatars, data augmentation, and creative artwork</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181218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09B2-D487-157A-E149-F94B8075DE45}"/>
              </a:ext>
            </a:extLst>
          </p:cNvPr>
          <p:cNvSpPr>
            <a:spLocks noGrp="1"/>
          </p:cNvSpPr>
          <p:nvPr>
            <p:ph type="title"/>
          </p:nvPr>
        </p:nvSpPr>
        <p:spPr/>
        <p:txBody>
          <a:bodyPr/>
          <a:lstStyle/>
          <a:p>
            <a:r>
              <a:rPr lang="en-IN" dirty="0"/>
              <a:t>UNIQUENESS IN SOLUTION</a:t>
            </a:r>
          </a:p>
        </p:txBody>
      </p:sp>
      <p:sp>
        <p:nvSpPr>
          <p:cNvPr id="3" name="Content Placeholder 2">
            <a:extLst>
              <a:ext uri="{FF2B5EF4-FFF2-40B4-BE49-F238E27FC236}">
                <a16:creationId xmlns:a16="http://schemas.microsoft.com/office/drawing/2014/main" id="{47A2416A-F42D-2F2C-CC97-A0EF994DD39F}"/>
              </a:ext>
            </a:extLst>
          </p:cNvPr>
          <p:cNvSpPr>
            <a:spLocks noGrp="1"/>
          </p:cNvSpPr>
          <p:nvPr>
            <p:ph idx="1"/>
          </p:nvPr>
        </p:nvSpPr>
        <p:spPr/>
        <p:txBody>
          <a:bodyPr>
            <a:noAutofit/>
          </a:bodyPr>
          <a:lstStyle/>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 </a:t>
            </a:r>
            <a:r>
              <a:rPr lang="en-IN" sz="1800" b="1" dirty="0">
                <a:latin typeface="Times New Roman" panose="02020603050405020304" pitchFamily="18" charset="0"/>
                <a:cs typeface="Times New Roman" panose="02020603050405020304" pitchFamily="18" charset="0"/>
              </a:rPr>
              <a:t>Diverse Dataset: </a:t>
            </a:r>
            <a:r>
              <a:rPr lang="en-IN" sz="1800" dirty="0">
                <a:latin typeface="Times New Roman" panose="02020603050405020304" pitchFamily="18" charset="0"/>
                <a:cs typeface="Times New Roman" panose="02020603050405020304" pitchFamily="18" charset="0"/>
              </a:rPr>
              <a:t>Curating a dataset representing various demographics enhances model performance.</a:t>
            </a:r>
          </a:p>
          <a:p>
            <a:r>
              <a:rPr lang="en-IN" sz="1800"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Customized StyleGAN: </a:t>
            </a:r>
            <a:r>
              <a:rPr lang="en-IN" sz="1800" dirty="0">
                <a:latin typeface="Times New Roman" panose="02020603050405020304" pitchFamily="18" charset="0"/>
                <a:cs typeface="Times New Roman" panose="02020603050405020304" pitchFamily="18" charset="0"/>
              </a:rPr>
              <a:t>Tailoring StyleGAN parameters optimizes facial image generation.</a:t>
            </a:r>
          </a:p>
          <a:p>
            <a:r>
              <a:rPr lang="en-IN" sz="1800" dirty="0">
                <a:latin typeface="Times New Roman" panose="02020603050405020304" pitchFamily="18" charset="0"/>
                <a:cs typeface="Times New Roman" panose="02020603050405020304" pitchFamily="18" charset="0"/>
              </a:rPr>
              <a:t>3. </a:t>
            </a:r>
            <a:r>
              <a:rPr lang="en-IN" sz="1800" b="1" dirty="0">
                <a:latin typeface="Times New Roman" panose="02020603050405020304" pitchFamily="18" charset="0"/>
                <a:cs typeface="Times New Roman" panose="02020603050405020304" pitchFamily="18" charset="0"/>
              </a:rPr>
              <a:t>Improvement: </a:t>
            </a:r>
            <a:r>
              <a:rPr lang="en-IN" sz="1800" dirty="0">
                <a:latin typeface="Times New Roman" panose="02020603050405020304" pitchFamily="18" charset="0"/>
                <a:cs typeface="Times New Roman" panose="02020603050405020304" pitchFamily="18" charset="0"/>
              </a:rPr>
              <a:t>Continuous evaluation ensures high-quality outputs through refinement.</a:t>
            </a:r>
          </a:p>
          <a:p>
            <a:r>
              <a:rPr lang="en-IN" sz="1800" dirty="0">
                <a:latin typeface="Times New Roman" panose="02020603050405020304" pitchFamily="18" charset="0"/>
                <a:cs typeface="Times New Roman" panose="02020603050405020304" pitchFamily="18" charset="0"/>
              </a:rPr>
              <a:t>4. </a:t>
            </a:r>
            <a:r>
              <a:rPr lang="en-IN" sz="1800" b="1" dirty="0">
                <a:latin typeface="Times New Roman" panose="02020603050405020304" pitchFamily="18" charset="0"/>
                <a:cs typeface="Times New Roman" panose="02020603050405020304" pitchFamily="18" charset="0"/>
              </a:rPr>
              <a:t>User-Friendly Interface: </a:t>
            </a:r>
            <a:r>
              <a:rPr lang="en-IN" sz="1800" dirty="0">
                <a:latin typeface="Times New Roman" panose="02020603050405020304" pitchFamily="18" charset="0"/>
                <a:cs typeface="Times New Roman" panose="02020603050405020304" pitchFamily="18" charset="0"/>
              </a:rPr>
              <a:t>Accessible interface promotes broader adoption and usability.</a:t>
            </a:r>
          </a:p>
          <a:p>
            <a:r>
              <a:rPr lang="en-IN" sz="1800" dirty="0">
                <a:latin typeface="Times New Roman" panose="02020603050405020304" pitchFamily="18" charset="0"/>
                <a:cs typeface="Times New Roman" panose="02020603050405020304" pitchFamily="18" charset="0"/>
              </a:rPr>
              <a:t>5. </a:t>
            </a:r>
            <a:r>
              <a:rPr lang="en-IN" sz="1800" b="1" dirty="0">
                <a:latin typeface="Times New Roman" panose="02020603050405020304" pitchFamily="18" charset="0"/>
                <a:cs typeface="Times New Roman" panose="02020603050405020304" pitchFamily="18" charset="0"/>
              </a:rPr>
              <a:t>Exploration of Applications: </a:t>
            </a:r>
            <a:r>
              <a:rPr lang="en-IN" sz="1800" dirty="0">
                <a:latin typeface="Times New Roman" panose="02020603050405020304" pitchFamily="18" charset="0"/>
                <a:cs typeface="Times New Roman" panose="02020603050405020304" pitchFamily="18" charset="0"/>
              </a:rPr>
              <a:t>Encourages innovative uses beyond traditional domains.</a:t>
            </a:r>
          </a:p>
        </p:txBody>
      </p:sp>
    </p:spTree>
    <p:extLst>
      <p:ext uri="{BB962C8B-B14F-4D97-AF65-F5344CB8AC3E}">
        <p14:creationId xmlns:p14="http://schemas.microsoft.com/office/powerpoint/2010/main" val="218239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566D-AB97-C55C-DC9A-9FDE1C96E037}"/>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13A319FC-AFB1-3FB8-93C7-8B101A52236A}"/>
              </a:ext>
            </a:extLst>
          </p:cNvPr>
          <p:cNvSpPr>
            <a:spLocks noGrp="1"/>
          </p:cNvSpPr>
          <p:nvPr>
            <p:ph idx="1"/>
          </p:nvPr>
        </p:nvSpPr>
        <p:spPr>
          <a:xfrm>
            <a:off x="2773599" y="1347019"/>
            <a:ext cx="7796540" cy="4702925"/>
          </a:xfrm>
        </p:spPr>
        <p:txBody>
          <a:bodyPr>
            <a:no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Data Representation: </a:t>
            </a:r>
            <a:r>
              <a:rPr lang="en-US" sz="1400" dirty="0">
                <a:latin typeface="Times New Roman" panose="02020603050405020304" pitchFamily="18" charset="0"/>
                <a:cs typeface="Times New Roman" panose="02020603050405020304" pitchFamily="18" charset="0"/>
              </a:rPr>
              <a:t>Convert facial images into numerical data, ensuring consistency. </a:t>
            </a:r>
          </a:p>
          <a:p>
            <a:pPr marL="0" indent="0">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Customized StyleGAN: </a:t>
            </a:r>
            <a:r>
              <a:rPr lang="en-US" sz="1400" dirty="0">
                <a:latin typeface="Times New Roman" panose="02020603050405020304" pitchFamily="18" charset="0"/>
                <a:cs typeface="Times New Roman" panose="02020603050405020304" pitchFamily="18" charset="0"/>
              </a:rPr>
              <a:t>Implement StyleGAN, adjusting layers and parameters for facial image generation.</a:t>
            </a:r>
          </a:p>
          <a:p>
            <a:pPr marL="0" indent="0">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Loss Functions: </a:t>
            </a:r>
            <a:r>
              <a:rPr lang="en-US" sz="1400" dirty="0">
                <a:latin typeface="Times New Roman" panose="02020603050405020304" pitchFamily="18" charset="0"/>
                <a:cs typeface="Times New Roman" panose="02020603050405020304" pitchFamily="18" charset="0"/>
              </a:rPr>
              <a:t>Define adversarial and perceptual loss functions to guide training.</a:t>
            </a:r>
          </a:p>
          <a:p>
            <a:pPr marL="0" indent="0">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Progressive Training: </a:t>
            </a:r>
            <a:r>
              <a:rPr lang="en-US" sz="1400" dirty="0">
                <a:latin typeface="Times New Roman" panose="02020603050405020304" pitchFamily="18" charset="0"/>
                <a:cs typeface="Times New Roman" panose="02020603050405020304" pitchFamily="18" charset="0"/>
              </a:rPr>
              <a:t>Use progressive training and regularization techniques to prevent overfitting.</a:t>
            </a:r>
          </a:p>
          <a:p>
            <a:pPr marL="0" indent="0">
              <a:buNone/>
            </a:pPr>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Evaluation Metrics: </a:t>
            </a:r>
            <a:r>
              <a:rPr lang="en-US" sz="1400" dirty="0">
                <a:latin typeface="Times New Roman" panose="02020603050405020304" pitchFamily="18" charset="0"/>
                <a:cs typeface="Times New Roman" panose="02020603050405020304" pitchFamily="18" charset="0"/>
              </a:rPr>
              <a:t>Assess image quality using metrics like Inception Score and FID, supplemented by human evaluations.</a:t>
            </a:r>
          </a:p>
          <a:p>
            <a:pPr marL="0" indent="0">
              <a:buNone/>
            </a:pPr>
            <a:r>
              <a:rPr lang="en-US" sz="1400" dirty="0">
                <a:latin typeface="Times New Roman" panose="02020603050405020304" pitchFamily="18" charset="0"/>
                <a:cs typeface="Times New Roman" panose="02020603050405020304" pitchFamily="18" charset="0"/>
              </a:rPr>
              <a:t>6. </a:t>
            </a:r>
            <a:r>
              <a:rPr lang="en-US" sz="1400" b="1" dirty="0">
                <a:latin typeface="Times New Roman" panose="02020603050405020304" pitchFamily="18" charset="0"/>
                <a:cs typeface="Times New Roman" panose="02020603050405020304" pitchFamily="18" charset="0"/>
              </a:rPr>
              <a:t>Hyperparameter Optimization: </a:t>
            </a:r>
            <a:r>
              <a:rPr lang="en-US" sz="1400" dirty="0">
                <a:latin typeface="Times New Roman" panose="02020603050405020304" pitchFamily="18" charset="0"/>
                <a:cs typeface="Times New Roman" panose="02020603050405020304" pitchFamily="18" charset="0"/>
              </a:rPr>
              <a:t>Fine-tune parameters systematically, leveraging optimization techniques.</a:t>
            </a:r>
          </a:p>
          <a:p>
            <a:pPr marL="0" indent="0">
              <a:buNone/>
            </a:pPr>
            <a:r>
              <a:rPr lang="en-US" sz="1400" dirty="0">
                <a:latin typeface="Times New Roman" panose="02020603050405020304" pitchFamily="18" charset="0"/>
                <a:cs typeface="Times New Roman" panose="02020603050405020304" pitchFamily="18" charset="0"/>
              </a:rPr>
              <a:t>7. </a:t>
            </a:r>
            <a:r>
              <a:rPr lang="en-US" sz="1400" b="1" dirty="0">
                <a:latin typeface="Times New Roman" panose="02020603050405020304" pitchFamily="18" charset="0"/>
                <a:cs typeface="Times New Roman" panose="02020603050405020304" pitchFamily="18" charset="0"/>
              </a:rPr>
              <a:t>Interpretability: </a:t>
            </a:r>
            <a:r>
              <a:rPr lang="en-US" sz="1400" dirty="0">
                <a:latin typeface="Times New Roman" panose="02020603050405020304" pitchFamily="18" charset="0"/>
                <a:cs typeface="Times New Roman" panose="02020603050405020304" pitchFamily="18" charset="0"/>
              </a:rPr>
              <a:t>Explore interpretability methods to understand the model's learned representations.</a:t>
            </a:r>
          </a:p>
          <a:p>
            <a:pPr marL="0" indent="0">
              <a:buNone/>
            </a:pPr>
            <a:r>
              <a:rPr lang="en-US" sz="1400" dirty="0">
                <a:latin typeface="Times New Roman" panose="02020603050405020304" pitchFamily="18" charset="0"/>
                <a:cs typeface="Times New Roman" panose="02020603050405020304" pitchFamily="18" charset="0"/>
              </a:rPr>
              <a:t>8. </a:t>
            </a:r>
            <a:r>
              <a:rPr lang="en-US" sz="1400" b="1" dirty="0">
                <a:latin typeface="Times New Roman" panose="02020603050405020304" pitchFamily="18" charset="0"/>
                <a:cs typeface="Times New Roman" panose="02020603050405020304" pitchFamily="18" charset="0"/>
              </a:rPr>
              <a:t>Deployment and Scalability: </a:t>
            </a:r>
            <a:r>
              <a:rPr lang="en-US" sz="1400" dirty="0">
                <a:latin typeface="Times New Roman" panose="02020603050405020304" pitchFamily="18" charset="0"/>
                <a:cs typeface="Times New Roman" panose="02020603050405020304" pitchFamily="18" charset="0"/>
              </a:rPr>
              <a:t>Design the model for efficient deployment and scalability in production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550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114</TotalTime>
  <Words>661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MS Shell Dlg 2</vt:lpstr>
      <vt:lpstr>Söhne</vt:lpstr>
      <vt:lpstr>Times New Roman</vt:lpstr>
      <vt:lpstr>Wingdings</vt:lpstr>
      <vt:lpstr>Wingdings 3</vt:lpstr>
      <vt:lpstr>Madison</vt:lpstr>
      <vt:lpstr>FINAL PROJECT  FACE IMAGE GENEARATON USING STYLE GAN</vt:lpstr>
      <vt:lpstr>PROJECT TITLE</vt:lpstr>
      <vt:lpstr>AGENDA</vt:lpstr>
      <vt:lpstr>PROBLEM STATEMENT</vt:lpstr>
      <vt:lpstr>PROJECT OVERVIW</vt:lpstr>
      <vt:lpstr>END USERS </vt:lpstr>
      <vt:lpstr>SOLUTION AND ITS VALUE PROPORTION</vt:lpstr>
      <vt:lpstr>UNIQUENESS IN SOLUTION</vt:lpstr>
      <vt:lpstr>MODELLING</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FACE IMAGE GENEARATON USING STYLE GAN</dc:title>
  <dc:creator>Merit Jeslin</dc:creator>
  <cp:lastModifiedBy>Merit Jeslin</cp:lastModifiedBy>
  <cp:revision>2</cp:revision>
  <dcterms:created xsi:type="dcterms:W3CDTF">2024-04-23T12:40:48Z</dcterms:created>
  <dcterms:modified xsi:type="dcterms:W3CDTF">2024-04-23T14:35:14Z</dcterms:modified>
</cp:coreProperties>
</file>