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6" r:id="rId3"/>
    <p:sldId id="263" r:id="rId4"/>
    <p:sldId id="272" r:id="rId5"/>
    <p:sldId id="261" r:id="rId6"/>
    <p:sldId id="259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C0000"/>
    <a:srgbClr val="FF9999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6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2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4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2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4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99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B5C2F4-E599-432C-95B4-BE9119DB8811}" type="datetimeFigureOut">
              <a:rPr lang="fr-FR" smtClean="0"/>
              <a:t>03/07/2020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698D88-C477-45CD-8674-6E8E98C4454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jector.tensorflow.org/?config=https://gist.githubusercontent.com/arthurchiquet/7a34ec908855cd6729d15a71ed25a812/raw/7f7468821b0a5d4e77f6fe7d29245ae159ddf388/Embedd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ine-recommender-wagon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elcome | 2Hawk Vineyard &amp; Winery">
            <a:extLst>
              <a:ext uri="{FF2B5EF4-FFF2-40B4-BE49-F238E27FC236}">
                <a16:creationId xmlns:a16="http://schemas.microsoft.com/office/drawing/2014/main" id="{B95C66F5-E56F-4309-B2D5-E4836992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3" y="246128"/>
            <a:ext cx="11397673" cy="30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4A7FA2-4DE3-40DA-8149-810BB8B8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545" y="2075873"/>
            <a:ext cx="9144000" cy="2387600"/>
          </a:xfrm>
        </p:spPr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Wine</a:t>
            </a:r>
            <a:r>
              <a:rPr lang="fr-FR" sz="66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fr-FR" sz="6600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recommender</a:t>
            </a:r>
            <a:endParaRPr lang="fr-FR" sz="6600" dirty="0">
              <a:solidFill>
                <a:schemeClr val="accent2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31A1B52-4718-4B58-90AF-1DD77C8A1542}"/>
              </a:ext>
            </a:extLst>
          </p:cNvPr>
          <p:cNvSpPr txBox="1">
            <a:spLocks/>
          </p:cNvSpPr>
          <p:nvPr/>
        </p:nvSpPr>
        <p:spPr>
          <a:xfrm>
            <a:off x="1154545" y="4463473"/>
            <a:ext cx="6682510" cy="794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Which</a:t>
            </a:r>
            <a:r>
              <a:rPr lang="fr-FR" sz="4000" dirty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fr-FR" sz="4000" dirty="0" err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wine</a:t>
            </a:r>
            <a:r>
              <a:rPr lang="fr-FR" sz="4000" dirty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fr-FR" sz="4000" dirty="0" err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is</a:t>
            </a:r>
            <a:r>
              <a:rPr lang="fr-FR" sz="4000" dirty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made for </a:t>
            </a:r>
            <a:r>
              <a:rPr lang="fr-FR" sz="4000" dirty="0" err="1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you</a:t>
            </a:r>
            <a:r>
              <a:rPr lang="fr-FR" sz="4000" dirty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06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The Target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610B2-E8D1-40BF-975F-9EB6CC88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26" y="2302905"/>
            <a:ext cx="9556737" cy="675188"/>
          </a:xfrm>
        </p:spPr>
        <p:txBody>
          <a:bodyPr>
            <a:normAutofit/>
          </a:bodyPr>
          <a:lstStyle/>
          <a:p>
            <a:r>
              <a:rPr lang="fr-FR" sz="1800" i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Edouard : </a:t>
            </a:r>
            <a:r>
              <a:rPr lang="en-US" sz="1800" i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”During my trip to Argentina, I really liked a bottle: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El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Enemigo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2012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Bonarda</a:t>
            </a:r>
            <a:r>
              <a:rPr lang="en-US" sz="1800" i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. I would like to find a similar French wine. Do you have an idea…?”</a:t>
            </a:r>
            <a:endParaRPr lang="fr-FR" sz="1800" i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1B549BD-16CA-4EBA-8E2B-178B25D90640}"/>
              </a:ext>
            </a:extLst>
          </p:cNvPr>
          <p:cNvSpPr txBox="1">
            <a:spLocks/>
          </p:cNvSpPr>
          <p:nvPr/>
        </p:nvSpPr>
        <p:spPr>
          <a:xfrm>
            <a:off x="1097280" y="3239509"/>
            <a:ext cx="5294284" cy="464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“Sure! Take a look on this wines :”</a:t>
            </a:r>
            <a:endParaRPr lang="fr-FR" sz="1800" i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E128AA-6416-48CB-B103-B0EEB151645F}"/>
              </a:ext>
            </a:extLst>
          </p:cNvPr>
          <p:cNvSpPr txBox="1"/>
          <p:nvPr/>
        </p:nvSpPr>
        <p:spPr>
          <a:xfrm>
            <a:off x="5192785" y="3839566"/>
            <a:ext cx="119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A47846-3002-4AF2-B129-98DD7029651A}"/>
              </a:ext>
            </a:extLst>
          </p:cNvPr>
          <p:cNvSpPr txBox="1"/>
          <p:nvPr/>
        </p:nvSpPr>
        <p:spPr>
          <a:xfrm>
            <a:off x="1158726" y="3763822"/>
            <a:ext cx="642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Paul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Jaboulet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Aîné 2010 Domaine des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Pierrelles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– 150 $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Loup Blanc 2007 La Mère Grand Red  –  25$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Blanville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2017 Château Haut-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Blanville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Peyrals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Red – 20$</a:t>
            </a:r>
          </a:p>
        </p:txBody>
      </p:sp>
    </p:spTree>
    <p:extLst>
      <p:ext uri="{BB962C8B-B14F-4D97-AF65-F5344CB8AC3E}">
        <p14:creationId xmlns:p14="http://schemas.microsoft.com/office/powerpoint/2010/main" val="238662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0A8139-F3EB-48A9-88EC-58D8C45A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8" y="2042155"/>
            <a:ext cx="7289533" cy="38229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1BD8D4-77F6-4937-A09E-BEB89159198D}"/>
              </a:ext>
            </a:extLst>
          </p:cNvPr>
          <p:cNvSpPr txBox="1"/>
          <p:nvPr/>
        </p:nvSpPr>
        <p:spPr>
          <a:xfrm>
            <a:off x="8043364" y="2643932"/>
            <a:ext cx="3004937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Province</a:t>
            </a:r>
            <a:endParaRPr lang="fr-FR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  <a:endParaRPr lang="fr-FR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Points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Variety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Winery</a:t>
            </a:r>
            <a:endParaRPr lang="fr-FR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Vintage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91392E-D19D-452A-B12F-A7BC57B622D0}"/>
              </a:ext>
            </a:extLst>
          </p:cNvPr>
          <p:cNvSpPr txBox="1"/>
          <p:nvPr/>
        </p:nvSpPr>
        <p:spPr>
          <a:xfrm>
            <a:off x="9613503" y="2643932"/>
            <a:ext cx="2006647" cy="31393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167,669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167,669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44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490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757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80 to 100</a:t>
            </a: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From 4 to 3,400 $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841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19,596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r" fontAlgn="t"/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1904 to 2019</a:t>
            </a:r>
          </a:p>
          <a:p>
            <a:pPr algn="r"/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CFDC68B-FD75-40E8-88E3-E9F20774C573}"/>
              </a:ext>
            </a:extLst>
          </p:cNvPr>
          <p:cNvCxnSpPr/>
          <p:nvPr/>
        </p:nvCxnSpPr>
        <p:spPr>
          <a:xfrm>
            <a:off x="9060110" y="2860646"/>
            <a:ext cx="1258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A24F8D0-FF8F-49B7-A808-7E648C9EAAF7}"/>
              </a:ext>
            </a:extLst>
          </p:cNvPr>
          <p:cNvCxnSpPr>
            <a:cxnSpLocks/>
          </p:cNvCxnSpPr>
          <p:nvPr/>
        </p:nvCxnSpPr>
        <p:spPr>
          <a:xfrm>
            <a:off x="9271233" y="3429000"/>
            <a:ext cx="15505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4A20808-9DE1-41DE-A9F7-04338854674B}"/>
              </a:ext>
            </a:extLst>
          </p:cNvPr>
          <p:cNvCxnSpPr>
            <a:cxnSpLocks/>
          </p:cNvCxnSpPr>
          <p:nvPr/>
        </p:nvCxnSpPr>
        <p:spPr>
          <a:xfrm>
            <a:off x="9338345" y="3684165"/>
            <a:ext cx="1340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8938BFC-2A1F-45AA-8CD5-D0B67A39985A}"/>
              </a:ext>
            </a:extLst>
          </p:cNvPr>
          <p:cNvCxnSpPr>
            <a:cxnSpLocks/>
          </p:cNvCxnSpPr>
          <p:nvPr/>
        </p:nvCxnSpPr>
        <p:spPr>
          <a:xfrm>
            <a:off x="9153787" y="3944224"/>
            <a:ext cx="15253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7F4DB6F-BB3A-4B5D-A472-FACF319A3CEE}"/>
              </a:ext>
            </a:extLst>
          </p:cNvPr>
          <p:cNvCxnSpPr>
            <a:cxnSpLocks/>
          </p:cNvCxnSpPr>
          <p:nvPr/>
        </p:nvCxnSpPr>
        <p:spPr>
          <a:xfrm>
            <a:off x="9153787" y="4783123"/>
            <a:ext cx="15253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3AEF8CF-64B0-40BF-8D84-87D9310A9BEC}"/>
              </a:ext>
            </a:extLst>
          </p:cNvPr>
          <p:cNvCxnSpPr/>
          <p:nvPr/>
        </p:nvCxnSpPr>
        <p:spPr>
          <a:xfrm>
            <a:off x="9153787" y="5068348"/>
            <a:ext cx="1258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95C679B-A11C-4BD7-BD10-C8D06CB78D18}"/>
              </a:ext>
            </a:extLst>
          </p:cNvPr>
          <p:cNvCxnSpPr>
            <a:cxnSpLocks/>
          </p:cNvCxnSpPr>
          <p:nvPr/>
        </p:nvCxnSpPr>
        <p:spPr>
          <a:xfrm>
            <a:off x="9161896" y="5328407"/>
            <a:ext cx="5357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D33FA67-5455-4F9B-9857-17DA5987E21E}"/>
              </a:ext>
            </a:extLst>
          </p:cNvPr>
          <p:cNvCxnSpPr>
            <a:cxnSpLocks/>
          </p:cNvCxnSpPr>
          <p:nvPr/>
        </p:nvCxnSpPr>
        <p:spPr>
          <a:xfrm>
            <a:off x="9003344" y="4490906"/>
            <a:ext cx="761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E3DCDA5-2295-483C-AE78-11AF5EA8B7A8}"/>
              </a:ext>
            </a:extLst>
          </p:cNvPr>
          <p:cNvCxnSpPr>
            <a:cxnSpLocks/>
          </p:cNvCxnSpPr>
          <p:nvPr/>
        </p:nvCxnSpPr>
        <p:spPr>
          <a:xfrm>
            <a:off x="9105969" y="4222458"/>
            <a:ext cx="8853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0F4EC7-63A5-4881-970B-A010D2127D2F}"/>
              </a:ext>
            </a:extLst>
          </p:cNvPr>
          <p:cNvCxnSpPr>
            <a:cxnSpLocks/>
          </p:cNvCxnSpPr>
          <p:nvPr/>
        </p:nvCxnSpPr>
        <p:spPr>
          <a:xfrm>
            <a:off x="9613503" y="3131890"/>
            <a:ext cx="7049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able, jeu&#10;&#10;Description générée automatiquement">
            <a:extLst>
              <a:ext uri="{FF2B5EF4-FFF2-40B4-BE49-F238E27FC236}">
                <a16:creationId xmlns:a16="http://schemas.microsoft.com/office/drawing/2014/main" id="{764E858D-1B3E-4D96-A120-6C84EF8F3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8517" y="2194244"/>
            <a:ext cx="2233707" cy="18691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steps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29C0AD-1E17-4E56-BF3A-192A17E30A01}"/>
              </a:ext>
            </a:extLst>
          </p:cNvPr>
          <p:cNvSpPr/>
          <p:nvPr/>
        </p:nvSpPr>
        <p:spPr>
          <a:xfrm>
            <a:off x="691148" y="2874770"/>
            <a:ext cx="1538622" cy="7215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Description </a:t>
            </a:r>
            <a:r>
              <a:rPr lang="fr-FR" b="1" dirty="0" err="1">
                <a:solidFill>
                  <a:schemeClr val="tx1"/>
                </a:solidFill>
              </a:rPr>
              <a:t>analysis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9156FD9-F13C-4167-9E0D-4A8436A324A0}"/>
              </a:ext>
            </a:extLst>
          </p:cNvPr>
          <p:cNvSpPr/>
          <p:nvPr/>
        </p:nvSpPr>
        <p:spPr>
          <a:xfrm>
            <a:off x="3097491" y="2880137"/>
            <a:ext cx="1538622" cy="7215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Modelling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6819884-542D-40B6-BF47-8AED3B87350F}"/>
              </a:ext>
            </a:extLst>
          </p:cNvPr>
          <p:cNvSpPr/>
          <p:nvPr/>
        </p:nvSpPr>
        <p:spPr>
          <a:xfrm>
            <a:off x="5503834" y="2874769"/>
            <a:ext cx="1538622" cy="7215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 </a:t>
            </a:r>
            <a:r>
              <a:rPr lang="fr-FR" b="1" dirty="0" err="1">
                <a:solidFill>
                  <a:schemeClr val="tx1"/>
                </a:solidFill>
              </a:rPr>
              <a:t>evaluation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8883EBF-AFCF-4199-8A81-2F4A4D51ACB1}"/>
              </a:ext>
            </a:extLst>
          </p:cNvPr>
          <p:cNvSpPr/>
          <p:nvPr/>
        </p:nvSpPr>
        <p:spPr>
          <a:xfrm>
            <a:off x="7910177" y="2886178"/>
            <a:ext cx="1538622" cy="7215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Deployment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eroku – FullStack &amp; Devops">
            <a:extLst>
              <a:ext uri="{FF2B5EF4-FFF2-40B4-BE49-F238E27FC236}">
                <a16:creationId xmlns:a16="http://schemas.microsoft.com/office/drawing/2014/main" id="{5B11FD7F-6DF1-4638-92A1-58E26CF6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97" y="3558801"/>
            <a:ext cx="1919000" cy="8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classification | TensorFlow Core">
            <a:extLst>
              <a:ext uri="{FF2B5EF4-FFF2-40B4-BE49-F238E27FC236}">
                <a16:creationId xmlns:a16="http://schemas.microsoft.com/office/drawing/2014/main" id="{5B2E3D03-88E6-4816-AFE5-BED4D7BCE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2499" r="14751" b="18566"/>
          <a:stretch/>
        </p:blipFill>
        <p:spPr bwMode="auto">
          <a:xfrm>
            <a:off x="5388173" y="3672142"/>
            <a:ext cx="1769942" cy="10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FA42B8C-BBAE-4AB2-8DE5-DE8FFBD34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514" y="3672143"/>
            <a:ext cx="1426381" cy="1003003"/>
          </a:xfrm>
          <a:prstGeom prst="rect">
            <a:avLst/>
          </a:prstGeom>
        </p:spPr>
      </p:pic>
      <p:pic>
        <p:nvPicPr>
          <p:cNvPr id="2064" name="Picture 16" descr="pandas - NumFOCUS">
            <a:extLst>
              <a:ext uri="{FF2B5EF4-FFF2-40B4-BE49-F238E27FC236}">
                <a16:creationId xmlns:a16="http://schemas.microsoft.com/office/drawing/2014/main" id="{EE000AF9-55C3-4EAB-8435-D70BD3ED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3423204"/>
            <a:ext cx="1500877" cy="15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rand | Streamlit — The fastest way to create data apps">
            <a:extLst>
              <a:ext uri="{FF2B5EF4-FFF2-40B4-BE49-F238E27FC236}">
                <a16:creationId xmlns:a16="http://schemas.microsoft.com/office/drawing/2014/main" id="{45C66F47-BAB7-4BEE-A821-942EE119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70" y="4063412"/>
            <a:ext cx="1353044" cy="8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99847B8-D6C3-4374-85A1-E5F5C6B190C9}"/>
              </a:ext>
            </a:extLst>
          </p:cNvPr>
          <p:cNvSpPr/>
          <p:nvPr/>
        </p:nvSpPr>
        <p:spPr>
          <a:xfrm>
            <a:off x="2332139" y="3061981"/>
            <a:ext cx="671120" cy="2768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D06C706-994D-43A2-AF81-EA0E42CD1359}"/>
              </a:ext>
            </a:extLst>
          </p:cNvPr>
          <p:cNvSpPr/>
          <p:nvPr/>
        </p:nvSpPr>
        <p:spPr>
          <a:xfrm>
            <a:off x="4730345" y="3061981"/>
            <a:ext cx="671120" cy="2768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C4BBBE4-BC21-4FD9-8E6C-DFAEFA1F5811}"/>
              </a:ext>
            </a:extLst>
          </p:cNvPr>
          <p:cNvSpPr/>
          <p:nvPr/>
        </p:nvSpPr>
        <p:spPr>
          <a:xfrm>
            <a:off x="7121753" y="3072064"/>
            <a:ext cx="671120" cy="2768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71234E1-E100-4F76-97EE-F7CEAA031AB4}"/>
              </a:ext>
            </a:extLst>
          </p:cNvPr>
          <p:cNvSpPr/>
          <p:nvPr/>
        </p:nvSpPr>
        <p:spPr>
          <a:xfrm>
            <a:off x="9645400" y="3061980"/>
            <a:ext cx="671120" cy="2768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71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9CE95F-560C-451A-ADE5-AD43F0B43D0D}"/>
              </a:ext>
            </a:extLst>
          </p:cNvPr>
          <p:cNvSpPr txBox="1"/>
          <p:nvPr/>
        </p:nvSpPr>
        <p:spPr>
          <a:xfrm>
            <a:off x="1097280" y="1998350"/>
            <a:ext cx="9829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0" i="1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Aromas</a:t>
            </a:r>
            <a:r>
              <a: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b="0" i="1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pineapple</a:t>
            </a:r>
            <a:r>
              <a: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0" i="1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lemongrass</a:t>
            </a:r>
            <a:r>
              <a: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carry this </a:t>
            </a:r>
            <a:r>
              <a:rPr lang="en-US" sz="2000" b="0" i="1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fruit-forward</a:t>
            </a:r>
            <a:r>
              <a: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Chardonnay[…]"</a:t>
            </a:r>
            <a:endParaRPr lang="fr-FR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7B83438-AB8E-4A13-9AF0-DE2A446CAD06}"/>
              </a:ext>
            </a:extLst>
          </p:cNvPr>
          <p:cNvSpPr txBox="1"/>
          <p:nvPr/>
        </p:nvSpPr>
        <p:spPr>
          <a:xfrm>
            <a:off x="3253586" y="4740531"/>
            <a:ext cx="25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Weighting process !</a:t>
            </a:r>
            <a:endParaRPr lang="fr-FR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4AC725-91A2-4DBE-920D-06C37280C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03" y="5109863"/>
            <a:ext cx="1480778" cy="1309008"/>
          </a:xfrm>
          <a:prstGeom prst="rect">
            <a:avLst/>
          </a:prstGeom>
        </p:spPr>
      </p:pic>
      <p:sp>
        <p:nvSpPr>
          <p:cNvPr id="11" name="Parenthèses 10">
            <a:extLst>
              <a:ext uri="{FF2B5EF4-FFF2-40B4-BE49-F238E27FC236}">
                <a16:creationId xmlns:a16="http://schemas.microsoft.com/office/drawing/2014/main" id="{DD523275-3F11-45A1-8AFD-1D5C523123A3}"/>
              </a:ext>
            </a:extLst>
          </p:cNvPr>
          <p:cNvSpPr/>
          <p:nvPr/>
        </p:nvSpPr>
        <p:spPr>
          <a:xfrm>
            <a:off x="1288491" y="4586643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arenthèses 11">
            <a:extLst>
              <a:ext uri="{FF2B5EF4-FFF2-40B4-BE49-F238E27FC236}">
                <a16:creationId xmlns:a16="http://schemas.microsoft.com/office/drawing/2014/main" id="{E731E34B-9686-4861-A40E-02E02AAB3FFD}"/>
              </a:ext>
            </a:extLst>
          </p:cNvPr>
          <p:cNvSpPr/>
          <p:nvPr/>
        </p:nvSpPr>
        <p:spPr>
          <a:xfrm>
            <a:off x="1974798" y="4586643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s 12">
            <a:extLst>
              <a:ext uri="{FF2B5EF4-FFF2-40B4-BE49-F238E27FC236}">
                <a16:creationId xmlns:a16="http://schemas.microsoft.com/office/drawing/2014/main" id="{53005C76-5B9C-4DCC-B83F-76A427E23862}"/>
              </a:ext>
            </a:extLst>
          </p:cNvPr>
          <p:cNvSpPr/>
          <p:nvPr/>
        </p:nvSpPr>
        <p:spPr>
          <a:xfrm>
            <a:off x="2645846" y="4586643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E17EFA-749B-45F8-A547-9DDCD44B8916}"/>
              </a:ext>
            </a:extLst>
          </p:cNvPr>
          <p:cNvSpPr txBox="1"/>
          <p:nvPr/>
        </p:nvSpPr>
        <p:spPr>
          <a:xfrm>
            <a:off x="1097280" y="2515211"/>
            <a:ext cx="9829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{“ aromas ” 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“”pineapple ” 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“ lemongrass” 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“fruit-forward” 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9C3090C-0D54-4D55-89AD-C713E1C21B0E}"/>
              </a:ext>
            </a:extLst>
          </p:cNvPr>
          <p:cNvSpPr txBox="1"/>
          <p:nvPr/>
        </p:nvSpPr>
        <p:spPr>
          <a:xfrm rot="16200000">
            <a:off x="2083390" y="3584222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Fruit-forward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A1F43AA-ECE1-4FB4-92BA-F985F02F9C7D}"/>
              </a:ext>
            </a:extLst>
          </p:cNvPr>
          <p:cNvSpPr txBox="1"/>
          <p:nvPr/>
        </p:nvSpPr>
        <p:spPr>
          <a:xfrm rot="16200000">
            <a:off x="726038" y="3605717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pineapple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B91C12D-2AC5-4CD5-BE52-1420E808094C}"/>
              </a:ext>
            </a:extLst>
          </p:cNvPr>
          <p:cNvSpPr txBox="1"/>
          <p:nvPr/>
        </p:nvSpPr>
        <p:spPr>
          <a:xfrm rot="16200000">
            <a:off x="1425069" y="3584222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lemongrass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66EF6C0-465F-4A64-AD68-318D8AFD8391}"/>
              </a:ext>
            </a:extLst>
          </p:cNvPr>
          <p:cNvSpPr txBox="1"/>
          <p:nvPr/>
        </p:nvSpPr>
        <p:spPr>
          <a:xfrm>
            <a:off x="1317956" y="4594161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0F66A1-36FC-4837-B97C-B48607309DD0}"/>
              </a:ext>
            </a:extLst>
          </p:cNvPr>
          <p:cNvSpPr txBox="1"/>
          <p:nvPr/>
        </p:nvSpPr>
        <p:spPr>
          <a:xfrm>
            <a:off x="1317956" y="4869919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F71D8CF-D869-4D8C-9C88-58843150BA9D}"/>
              </a:ext>
            </a:extLst>
          </p:cNvPr>
          <p:cNvSpPr txBox="1"/>
          <p:nvPr/>
        </p:nvSpPr>
        <p:spPr>
          <a:xfrm>
            <a:off x="1317958" y="5811156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5AB633B-E451-4FCA-8D4C-E1D6F6435445}"/>
              </a:ext>
            </a:extLst>
          </p:cNvPr>
          <p:cNvSpPr txBox="1"/>
          <p:nvPr/>
        </p:nvSpPr>
        <p:spPr>
          <a:xfrm>
            <a:off x="1988505" y="4570303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C031BFD-AEC2-47FB-893B-1802A4E76A8B}"/>
              </a:ext>
            </a:extLst>
          </p:cNvPr>
          <p:cNvSpPr txBox="1"/>
          <p:nvPr/>
        </p:nvSpPr>
        <p:spPr>
          <a:xfrm>
            <a:off x="1988505" y="4846061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0C8E7BF-EEE1-4B6F-BEED-6B7BA8C19211}"/>
              </a:ext>
            </a:extLst>
          </p:cNvPr>
          <p:cNvSpPr txBox="1"/>
          <p:nvPr/>
        </p:nvSpPr>
        <p:spPr>
          <a:xfrm>
            <a:off x="1988507" y="5787298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003FF09-1287-43D1-A555-2DEA99D02C33}"/>
              </a:ext>
            </a:extLst>
          </p:cNvPr>
          <p:cNvSpPr txBox="1"/>
          <p:nvPr/>
        </p:nvSpPr>
        <p:spPr>
          <a:xfrm>
            <a:off x="2683749" y="4570305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76DA036-829C-4774-90E6-A6B4CD92CBB6}"/>
              </a:ext>
            </a:extLst>
          </p:cNvPr>
          <p:cNvSpPr txBox="1"/>
          <p:nvPr/>
        </p:nvSpPr>
        <p:spPr>
          <a:xfrm>
            <a:off x="2683749" y="4846063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-1.6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E68C6A1-531A-4F11-B976-0E2C14134AD5}"/>
              </a:ext>
            </a:extLst>
          </p:cNvPr>
          <p:cNvSpPr txBox="1"/>
          <p:nvPr/>
        </p:nvSpPr>
        <p:spPr>
          <a:xfrm>
            <a:off x="2683751" y="5787300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-0.3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85AE267-532E-4CFD-9469-DEE70C87688E}"/>
              </a:ext>
            </a:extLst>
          </p:cNvPr>
          <p:cNvSpPr txBox="1"/>
          <p:nvPr/>
        </p:nvSpPr>
        <p:spPr>
          <a:xfrm>
            <a:off x="202595" y="4570303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023321-4068-4E71-A7E3-67EE5F3D6820}"/>
              </a:ext>
            </a:extLst>
          </p:cNvPr>
          <p:cNvSpPr txBox="1"/>
          <p:nvPr/>
        </p:nvSpPr>
        <p:spPr>
          <a:xfrm>
            <a:off x="202595" y="4846061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2EBA8D1-285F-4E0A-BF53-F4A2A4730F6D}"/>
              </a:ext>
            </a:extLst>
          </p:cNvPr>
          <p:cNvSpPr txBox="1"/>
          <p:nvPr/>
        </p:nvSpPr>
        <p:spPr>
          <a:xfrm>
            <a:off x="2727" y="5787298"/>
            <a:ext cx="696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x100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Parenthèses 98">
            <a:extLst>
              <a:ext uri="{FF2B5EF4-FFF2-40B4-BE49-F238E27FC236}">
                <a16:creationId xmlns:a16="http://schemas.microsoft.com/office/drawing/2014/main" id="{61A9DCFB-DC44-42EF-8562-CA7945EA949E}"/>
              </a:ext>
            </a:extLst>
          </p:cNvPr>
          <p:cNvSpPr/>
          <p:nvPr/>
        </p:nvSpPr>
        <p:spPr>
          <a:xfrm>
            <a:off x="611059" y="4588565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587DCF6-C2F1-4CEC-B02D-F1E8FBC1D417}"/>
              </a:ext>
            </a:extLst>
          </p:cNvPr>
          <p:cNvSpPr txBox="1"/>
          <p:nvPr/>
        </p:nvSpPr>
        <p:spPr>
          <a:xfrm>
            <a:off x="641947" y="4586643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CBE3E11-6546-456D-BD06-E09DAD562889}"/>
              </a:ext>
            </a:extLst>
          </p:cNvPr>
          <p:cNvSpPr txBox="1"/>
          <p:nvPr/>
        </p:nvSpPr>
        <p:spPr>
          <a:xfrm>
            <a:off x="641947" y="4862401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-0.8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E22D70-57AD-4357-B388-7DF1D2C0CAD0}"/>
              </a:ext>
            </a:extLst>
          </p:cNvPr>
          <p:cNvSpPr txBox="1"/>
          <p:nvPr/>
        </p:nvSpPr>
        <p:spPr>
          <a:xfrm>
            <a:off x="641947" y="5803638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Flèche : droite 111">
            <a:extLst>
              <a:ext uri="{FF2B5EF4-FFF2-40B4-BE49-F238E27FC236}">
                <a16:creationId xmlns:a16="http://schemas.microsoft.com/office/drawing/2014/main" id="{672FC6B7-4005-4D4C-89F0-6022B64A65AA}"/>
              </a:ext>
            </a:extLst>
          </p:cNvPr>
          <p:cNvSpPr/>
          <p:nvPr/>
        </p:nvSpPr>
        <p:spPr>
          <a:xfrm>
            <a:off x="3487710" y="5187856"/>
            <a:ext cx="1812260" cy="39428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Parenthèses 114">
            <a:extLst>
              <a:ext uri="{FF2B5EF4-FFF2-40B4-BE49-F238E27FC236}">
                <a16:creationId xmlns:a16="http://schemas.microsoft.com/office/drawing/2014/main" id="{E6E15703-0589-4009-9EAB-609AAC058FD6}"/>
              </a:ext>
            </a:extLst>
          </p:cNvPr>
          <p:cNvSpPr/>
          <p:nvPr/>
        </p:nvSpPr>
        <p:spPr>
          <a:xfrm>
            <a:off x="1974799" y="4586643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>
            <a:extLst>
              <a:ext uri="{FF2B5EF4-FFF2-40B4-BE49-F238E27FC236}">
                <a16:creationId xmlns:a16="http://schemas.microsoft.com/office/drawing/2014/main" id="{9AC12C15-563D-421F-AF61-5F0692674091}"/>
              </a:ext>
            </a:extLst>
          </p:cNvPr>
          <p:cNvSpPr/>
          <p:nvPr/>
        </p:nvSpPr>
        <p:spPr>
          <a:xfrm>
            <a:off x="2645847" y="4586643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71544AF-6092-4E28-BB35-20C770956C12}"/>
              </a:ext>
            </a:extLst>
          </p:cNvPr>
          <p:cNvSpPr txBox="1"/>
          <p:nvPr/>
        </p:nvSpPr>
        <p:spPr>
          <a:xfrm rot="16200000">
            <a:off x="60357" y="3612926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aromas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Parenthèses 124">
            <a:extLst>
              <a:ext uri="{FF2B5EF4-FFF2-40B4-BE49-F238E27FC236}">
                <a16:creationId xmlns:a16="http://schemas.microsoft.com/office/drawing/2014/main" id="{8155D19A-045C-4D78-BC1B-9F24C345AB99}"/>
              </a:ext>
            </a:extLst>
          </p:cNvPr>
          <p:cNvSpPr/>
          <p:nvPr/>
        </p:nvSpPr>
        <p:spPr>
          <a:xfrm>
            <a:off x="7170883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Parenthèses 125">
            <a:extLst>
              <a:ext uri="{FF2B5EF4-FFF2-40B4-BE49-F238E27FC236}">
                <a16:creationId xmlns:a16="http://schemas.microsoft.com/office/drawing/2014/main" id="{47C453B0-127C-426A-9441-91AFB156FFF9}"/>
              </a:ext>
            </a:extLst>
          </p:cNvPr>
          <p:cNvSpPr/>
          <p:nvPr/>
        </p:nvSpPr>
        <p:spPr>
          <a:xfrm>
            <a:off x="8451991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Parenthèses 126">
            <a:extLst>
              <a:ext uri="{FF2B5EF4-FFF2-40B4-BE49-F238E27FC236}">
                <a16:creationId xmlns:a16="http://schemas.microsoft.com/office/drawing/2014/main" id="{065CE8BE-89E9-47E3-81AD-7133094B080E}"/>
              </a:ext>
            </a:extLst>
          </p:cNvPr>
          <p:cNvSpPr/>
          <p:nvPr/>
        </p:nvSpPr>
        <p:spPr>
          <a:xfrm>
            <a:off x="9708966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572D599-1A30-4C41-9CC3-960994E0B0DA}"/>
              </a:ext>
            </a:extLst>
          </p:cNvPr>
          <p:cNvSpPr txBox="1"/>
          <p:nvPr/>
        </p:nvSpPr>
        <p:spPr>
          <a:xfrm rot="16200000">
            <a:off x="9146510" y="3500783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Fruit-forward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47C4E059-D93B-46B6-83AE-7033D7588061}"/>
              </a:ext>
            </a:extLst>
          </p:cNvPr>
          <p:cNvSpPr txBox="1"/>
          <p:nvPr/>
        </p:nvSpPr>
        <p:spPr>
          <a:xfrm rot="16200000">
            <a:off x="6608430" y="3522278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pineapple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75F8D92E-CE39-4BB2-8D46-48EA78596D10}"/>
              </a:ext>
            </a:extLst>
          </p:cNvPr>
          <p:cNvSpPr txBox="1"/>
          <p:nvPr/>
        </p:nvSpPr>
        <p:spPr>
          <a:xfrm rot="16200000">
            <a:off x="7902262" y="3500783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lemongrass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3FB95975-393F-4536-A045-B2F17256B0E1}"/>
              </a:ext>
            </a:extLst>
          </p:cNvPr>
          <p:cNvSpPr txBox="1"/>
          <p:nvPr/>
        </p:nvSpPr>
        <p:spPr>
          <a:xfrm>
            <a:off x="7200348" y="4510722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6AD1240-0362-4336-8568-BF922BE5F003}"/>
              </a:ext>
            </a:extLst>
          </p:cNvPr>
          <p:cNvSpPr txBox="1"/>
          <p:nvPr/>
        </p:nvSpPr>
        <p:spPr>
          <a:xfrm>
            <a:off x="7200348" y="4786480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8A93324-1490-43F5-B6EE-CFBFA5566174}"/>
              </a:ext>
            </a:extLst>
          </p:cNvPr>
          <p:cNvSpPr txBox="1"/>
          <p:nvPr/>
        </p:nvSpPr>
        <p:spPr>
          <a:xfrm>
            <a:off x="7200350" y="5727717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BB2E1E6-E89B-4B82-B36F-FB84DD72B3B9}"/>
              </a:ext>
            </a:extLst>
          </p:cNvPr>
          <p:cNvSpPr txBox="1"/>
          <p:nvPr/>
        </p:nvSpPr>
        <p:spPr>
          <a:xfrm>
            <a:off x="8465698" y="4486864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67FF318B-05D4-4A58-9AF1-1CEAB9051ACB}"/>
              </a:ext>
            </a:extLst>
          </p:cNvPr>
          <p:cNvSpPr txBox="1"/>
          <p:nvPr/>
        </p:nvSpPr>
        <p:spPr>
          <a:xfrm>
            <a:off x="8465698" y="4762622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39FE39E5-D487-4ADD-BC60-C8867327F388}"/>
              </a:ext>
            </a:extLst>
          </p:cNvPr>
          <p:cNvSpPr txBox="1"/>
          <p:nvPr/>
        </p:nvSpPr>
        <p:spPr>
          <a:xfrm>
            <a:off x="8465700" y="5703859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823BF08C-5258-4725-9CBF-D0BE0830720F}"/>
              </a:ext>
            </a:extLst>
          </p:cNvPr>
          <p:cNvSpPr txBox="1"/>
          <p:nvPr/>
        </p:nvSpPr>
        <p:spPr>
          <a:xfrm>
            <a:off x="9746869" y="4486866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40EF6F0-7A10-40F0-8844-3B109B591658}"/>
              </a:ext>
            </a:extLst>
          </p:cNvPr>
          <p:cNvSpPr txBox="1"/>
          <p:nvPr/>
        </p:nvSpPr>
        <p:spPr>
          <a:xfrm>
            <a:off x="9746869" y="4762624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-1.6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2891F9A8-2170-4F6F-9CE9-56D423629390}"/>
              </a:ext>
            </a:extLst>
          </p:cNvPr>
          <p:cNvSpPr txBox="1"/>
          <p:nvPr/>
        </p:nvSpPr>
        <p:spPr>
          <a:xfrm>
            <a:off x="9746871" y="5703861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-0.3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Parenthèses 148">
            <a:extLst>
              <a:ext uri="{FF2B5EF4-FFF2-40B4-BE49-F238E27FC236}">
                <a16:creationId xmlns:a16="http://schemas.microsoft.com/office/drawing/2014/main" id="{8D7CC68B-6F1B-4332-AE41-1057FB503FBC}"/>
              </a:ext>
            </a:extLst>
          </p:cNvPr>
          <p:cNvSpPr/>
          <p:nvPr/>
        </p:nvSpPr>
        <p:spPr>
          <a:xfrm>
            <a:off x="6014055" y="4505126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6C496428-28E7-426A-9883-2B385B9E6B76}"/>
              </a:ext>
            </a:extLst>
          </p:cNvPr>
          <p:cNvSpPr txBox="1"/>
          <p:nvPr/>
        </p:nvSpPr>
        <p:spPr>
          <a:xfrm>
            <a:off x="6044943" y="4503204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0907DC1E-9241-44B6-AC97-C417ED3DDEC4}"/>
              </a:ext>
            </a:extLst>
          </p:cNvPr>
          <p:cNvSpPr txBox="1"/>
          <p:nvPr/>
        </p:nvSpPr>
        <p:spPr>
          <a:xfrm>
            <a:off x="6044943" y="4778962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-0.8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18637BA-F2FB-4733-8EEB-295912A4E8B1}"/>
              </a:ext>
            </a:extLst>
          </p:cNvPr>
          <p:cNvSpPr txBox="1"/>
          <p:nvPr/>
        </p:nvSpPr>
        <p:spPr>
          <a:xfrm>
            <a:off x="6044943" y="5720199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Parenthèses 152">
            <a:extLst>
              <a:ext uri="{FF2B5EF4-FFF2-40B4-BE49-F238E27FC236}">
                <a16:creationId xmlns:a16="http://schemas.microsoft.com/office/drawing/2014/main" id="{8657C5D5-4073-48EC-AA30-11BB97DC81BC}"/>
              </a:ext>
            </a:extLst>
          </p:cNvPr>
          <p:cNvSpPr/>
          <p:nvPr/>
        </p:nvSpPr>
        <p:spPr>
          <a:xfrm>
            <a:off x="8451992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Parenthèses 153">
            <a:extLst>
              <a:ext uri="{FF2B5EF4-FFF2-40B4-BE49-F238E27FC236}">
                <a16:creationId xmlns:a16="http://schemas.microsoft.com/office/drawing/2014/main" id="{356A446F-8E3A-4D0B-A205-CD2EE3F910B6}"/>
              </a:ext>
            </a:extLst>
          </p:cNvPr>
          <p:cNvSpPr/>
          <p:nvPr/>
        </p:nvSpPr>
        <p:spPr>
          <a:xfrm>
            <a:off x="9708967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CBC713EE-CC9E-44EB-9C81-BD466E40B389}"/>
              </a:ext>
            </a:extLst>
          </p:cNvPr>
          <p:cNvSpPr txBox="1"/>
          <p:nvPr/>
        </p:nvSpPr>
        <p:spPr>
          <a:xfrm rot="16200000">
            <a:off x="5463353" y="3529487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aromas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F9DF158-7CA6-49B4-965B-D60149E673B1}"/>
              </a:ext>
            </a:extLst>
          </p:cNvPr>
          <p:cNvSpPr txBox="1"/>
          <p:nvPr/>
        </p:nvSpPr>
        <p:spPr>
          <a:xfrm>
            <a:off x="5449780" y="5180148"/>
            <a:ext cx="703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0.05.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FC209F07-5780-4AA5-AE8E-03BFE989E3E7}"/>
              </a:ext>
            </a:extLst>
          </p:cNvPr>
          <p:cNvSpPr txBox="1"/>
          <p:nvPr/>
        </p:nvSpPr>
        <p:spPr>
          <a:xfrm>
            <a:off x="6592018" y="5164943"/>
            <a:ext cx="703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+0.2.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3BD6A2C5-BF21-4B0A-B252-C06A8F9BA37E}"/>
              </a:ext>
            </a:extLst>
          </p:cNvPr>
          <p:cNvSpPr txBox="1"/>
          <p:nvPr/>
        </p:nvSpPr>
        <p:spPr>
          <a:xfrm>
            <a:off x="7846126" y="5164285"/>
            <a:ext cx="703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+0.5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B979CCD-1344-4A5C-91EE-E6E606DAB8BC}"/>
              </a:ext>
            </a:extLst>
          </p:cNvPr>
          <p:cNvSpPr txBox="1"/>
          <p:nvPr/>
        </p:nvSpPr>
        <p:spPr>
          <a:xfrm>
            <a:off x="9087846" y="5162969"/>
            <a:ext cx="703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+0.8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DEC9ED0-6540-46A2-AE82-8A5C80EE64B9}"/>
              </a:ext>
            </a:extLst>
          </p:cNvPr>
          <p:cNvSpPr txBox="1"/>
          <p:nvPr/>
        </p:nvSpPr>
        <p:spPr>
          <a:xfrm>
            <a:off x="10346208" y="5162969"/>
            <a:ext cx="703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Parenthèses 167">
            <a:extLst>
              <a:ext uri="{FF2B5EF4-FFF2-40B4-BE49-F238E27FC236}">
                <a16:creationId xmlns:a16="http://schemas.microsoft.com/office/drawing/2014/main" id="{AD828B59-94A1-4F15-82A4-8411184464BB}"/>
              </a:ext>
            </a:extLst>
          </p:cNvPr>
          <p:cNvSpPr/>
          <p:nvPr/>
        </p:nvSpPr>
        <p:spPr>
          <a:xfrm>
            <a:off x="9708967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Parenthèses 172">
            <a:extLst>
              <a:ext uri="{FF2B5EF4-FFF2-40B4-BE49-F238E27FC236}">
                <a16:creationId xmlns:a16="http://schemas.microsoft.com/office/drawing/2014/main" id="{3B3839E6-1067-4652-AD40-B66D1D3DA0BA}"/>
              </a:ext>
            </a:extLst>
          </p:cNvPr>
          <p:cNvSpPr/>
          <p:nvPr/>
        </p:nvSpPr>
        <p:spPr>
          <a:xfrm>
            <a:off x="9708968" y="4503204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Parenthèses 176">
            <a:extLst>
              <a:ext uri="{FF2B5EF4-FFF2-40B4-BE49-F238E27FC236}">
                <a16:creationId xmlns:a16="http://schemas.microsoft.com/office/drawing/2014/main" id="{07977DEB-3F2C-4717-B898-22CC9A7CE18B}"/>
              </a:ext>
            </a:extLst>
          </p:cNvPr>
          <p:cNvSpPr/>
          <p:nvPr/>
        </p:nvSpPr>
        <p:spPr>
          <a:xfrm>
            <a:off x="11123414" y="4487057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5B5939F6-BC71-4123-88C9-730C962DFE70}"/>
              </a:ext>
            </a:extLst>
          </p:cNvPr>
          <p:cNvSpPr txBox="1"/>
          <p:nvPr/>
        </p:nvSpPr>
        <p:spPr>
          <a:xfrm rot="16200000">
            <a:off x="10560959" y="3484636"/>
            <a:ext cx="1583338" cy="34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 vector</a:t>
            </a:r>
            <a:endParaRPr lang="fr-FR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A958B801-BF3D-40C3-8ED2-E900594034CB}"/>
              </a:ext>
            </a:extLst>
          </p:cNvPr>
          <p:cNvSpPr txBox="1"/>
          <p:nvPr/>
        </p:nvSpPr>
        <p:spPr>
          <a:xfrm>
            <a:off x="11161317" y="4470719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9F1F7231-F179-47EF-88EB-2DE87DFC7B5E}"/>
              </a:ext>
            </a:extLst>
          </p:cNvPr>
          <p:cNvSpPr txBox="1"/>
          <p:nvPr/>
        </p:nvSpPr>
        <p:spPr>
          <a:xfrm>
            <a:off x="11161317" y="4746477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-1.1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4D5D22F-7929-4088-9106-CECA2F5A6331}"/>
              </a:ext>
            </a:extLst>
          </p:cNvPr>
          <p:cNvSpPr txBox="1"/>
          <p:nvPr/>
        </p:nvSpPr>
        <p:spPr>
          <a:xfrm>
            <a:off x="11161319" y="5687714"/>
            <a:ext cx="558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Parenthèses 181">
            <a:extLst>
              <a:ext uri="{FF2B5EF4-FFF2-40B4-BE49-F238E27FC236}">
                <a16:creationId xmlns:a16="http://schemas.microsoft.com/office/drawing/2014/main" id="{F37837B8-D58E-4DE0-B68D-9F41B6CAD823}"/>
              </a:ext>
            </a:extLst>
          </p:cNvPr>
          <p:cNvSpPr/>
          <p:nvPr/>
        </p:nvSpPr>
        <p:spPr>
          <a:xfrm>
            <a:off x="11123415" y="4487057"/>
            <a:ext cx="541927" cy="15833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7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T-SNE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972DE5D-8694-4973-8BB9-02F8A6E4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42" y="1839358"/>
            <a:ext cx="5678516" cy="43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53881-3C81-49BF-9F27-97625F1A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597235"/>
            <a:ext cx="10058400" cy="6519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wine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91%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B9F7B7D-68B2-43C8-9DD5-59E050D32D2B}"/>
              </a:ext>
            </a:extLst>
          </p:cNvPr>
          <p:cNvSpPr/>
          <p:nvPr/>
        </p:nvSpPr>
        <p:spPr>
          <a:xfrm>
            <a:off x="6132353" y="3583408"/>
            <a:ext cx="159391" cy="16777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E7C79A-3CA0-4945-9337-D132F5784E78}"/>
              </a:ext>
            </a:extLst>
          </p:cNvPr>
          <p:cNvSpPr/>
          <p:nvPr/>
        </p:nvSpPr>
        <p:spPr>
          <a:xfrm>
            <a:off x="4169556" y="2517807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E80040-F98C-4EC7-95DD-F4D267957C50}"/>
              </a:ext>
            </a:extLst>
          </p:cNvPr>
          <p:cNvSpPr/>
          <p:nvPr/>
        </p:nvSpPr>
        <p:spPr>
          <a:xfrm>
            <a:off x="3616224" y="3345110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0BF008-CE29-4D49-BD23-F476955C72E8}"/>
              </a:ext>
            </a:extLst>
          </p:cNvPr>
          <p:cNvSpPr/>
          <p:nvPr/>
        </p:nvSpPr>
        <p:spPr>
          <a:xfrm>
            <a:off x="4769142" y="2324825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CE1B07-C84E-4F1A-BBF0-15576AC82EC9}"/>
              </a:ext>
            </a:extLst>
          </p:cNvPr>
          <p:cNvSpPr/>
          <p:nvPr/>
        </p:nvSpPr>
        <p:spPr>
          <a:xfrm>
            <a:off x="4892181" y="4338652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8ACBE6-40BA-4DAA-8A48-8D683CD9EFEB}"/>
              </a:ext>
            </a:extLst>
          </p:cNvPr>
          <p:cNvSpPr/>
          <p:nvPr/>
        </p:nvSpPr>
        <p:spPr>
          <a:xfrm>
            <a:off x="7101980" y="2986683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61CFACB-F765-4AF5-8245-44BB77F3BC49}"/>
              </a:ext>
            </a:extLst>
          </p:cNvPr>
          <p:cNvSpPr/>
          <p:nvPr/>
        </p:nvSpPr>
        <p:spPr>
          <a:xfrm>
            <a:off x="7759589" y="4255835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265915F-82EC-4473-9DED-BEB07B67E637}"/>
              </a:ext>
            </a:extLst>
          </p:cNvPr>
          <p:cNvSpPr/>
          <p:nvPr/>
        </p:nvSpPr>
        <p:spPr>
          <a:xfrm>
            <a:off x="6490282" y="4646939"/>
            <a:ext cx="159391" cy="167779"/>
          </a:xfrm>
          <a:prstGeom prst="ellipse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10E715-DB7E-42F3-A76A-2C378496B12E}"/>
              </a:ext>
            </a:extLst>
          </p:cNvPr>
          <p:cNvSpPr/>
          <p:nvPr/>
        </p:nvSpPr>
        <p:spPr>
          <a:xfrm>
            <a:off x="7759590" y="3442900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86A3135-0079-45B3-AF65-D2E56FE1EDA7}"/>
              </a:ext>
            </a:extLst>
          </p:cNvPr>
          <p:cNvSpPr/>
          <p:nvPr/>
        </p:nvSpPr>
        <p:spPr>
          <a:xfrm>
            <a:off x="6564386" y="2435987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29650B-BAE6-40AA-86B5-BBC1AE552CC0}"/>
              </a:ext>
            </a:extLst>
          </p:cNvPr>
          <p:cNvSpPr/>
          <p:nvPr/>
        </p:nvSpPr>
        <p:spPr>
          <a:xfrm>
            <a:off x="4619538" y="3022360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29817B4-247B-40FC-9726-9983548EF83E}"/>
              </a:ext>
            </a:extLst>
          </p:cNvPr>
          <p:cNvSpPr/>
          <p:nvPr/>
        </p:nvSpPr>
        <p:spPr>
          <a:xfrm>
            <a:off x="5553512" y="2056848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2805259-032F-49BC-AE58-0E895D80517A}"/>
              </a:ext>
            </a:extLst>
          </p:cNvPr>
          <p:cNvSpPr/>
          <p:nvPr/>
        </p:nvSpPr>
        <p:spPr>
          <a:xfrm>
            <a:off x="4328947" y="3610679"/>
            <a:ext cx="159391" cy="16777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B0C22C0-A59E-4655-99B2-73B182FB745D}"/>
              </a:ext>
            </a:extLst>
          </p:cNvPr>
          <p:cNvCxnSpPr/>
          <p:nvPr/>
        </p:nvCxnSpPr>
        <p:spPr>
          <a:xfrm flipV="1">
            <a:off x="5796793" y="2214694"/>
            <a:ext cx="0" cy="17007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5FDE364-02C5-4AAB-A5F1-8096CA5DBFDC}"/>
              </a:ext>
            </a:extLst>
          </p:cNvPr>
          <p:cNvCxnSpPr>
            <a:cxnSpLocks/>
          </p:cNvCxnSpPr>
          <p:nvPr/>
        </p:nvCxnSpPr>
        <p:spPr>
          <a:xfrm flipH="1">
            <a:off x="4328947" y="3915479"/>
            <a:ext cx="1467849" cy="89923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7744C5B-BF4A-48EF-9010-7544E688C791}"/>
              </a:ext>
            </a:extLst>
          </p:cNvPr>
          <p:cNvCxnSpPr>
            <a:cxnSpLocks/>
          </p:cNvCxnSpPr>
          <p:nvPr/>
        </p:nvCxnSpPr>
        <p:spPr>
          <a:xfrm>
            <a:off x="5788404" y="3915479"/>
            <a:ext cx="1697373" cy="75873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A95DEB0-3CD4-4635-9BCE-86E73AB784B9}"/>
              </a:ext>
            </a:extLst>
          </p:cNvPr>
          <p:cNvSpPr/>
          <p:nvPr/>
        </p:nvSpPr>
        <p:spPr>
          <a:xfrm>
            <a:off x="6004419" y="3049073"/>
            <a:ext cx="159391" cy="167779"/>
          </a:xfrm>
          <a:prstGeom prst="ellipse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2F5B86E-3311-4A4D-996B-21F826500730}"/>
              </a:ext>
            </a:extLst>
          </p:cNvPr>
          <p:cNvSpPr/>
          <p:nvPr/>
        </p:nvSpPr>
        <p:spPr>
          <a:xfrm>
            <a:off x="7261371" y="3682129"/>
            <a:ext cx="159391" cy="167779"/>
          </a:xfrm>
          <a:prstGeom prst="ellipse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BDB27D5-0E56-4BD9-B507-619ABF8E3889}"/>
              </a:ext>
            </a:extLst>
          </p:cNvPr>
          <p:cNvCxnSpPr>
            <a:stCxn id="4" idx="0"/>
            <a:endCxn id="34" idx="4"/>
          </p:cNvCxnSpPr>
          <p:nvPr/>
        </p:nvCxnSpPr>
        <p:spPr>
          <a:xfrm flipH="1" flipV="1">
            <a:off x="6084115" y="3216852"/>
            <a:ext cx="127934" cy="3665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71BECE7-9387-48FF-A902-21F71F416DA2}"/>
              </a:ext>
            </a:extLst>
          </p:cNvPr>
          <p:cNvCxnSpPr>
            <a:cxnSpLocks/>
            <a:stCxn id="35" idx="2"/>
            <a:endCxn id="4" idx="6"/>
          </p:cNvCxnSpPr>
          <p:nvPr/>
        </p:nvCxnSpPr>
        <p:spPr>
          <a:xfrm flipH="1" flipV="1">
            <a:off x="6291744" y="3667298"/>
            <a:ext cx="969627" cy="9872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77B302E-8873-4215-AF71-DE566960072C}"/>
              </a:ext>
            </a:extLst>
          </p:cNvPr>
          <p:cNvCxnSpPr>
            <a:cxnSpLocks/>
            <a:stCxn id="12" idx="0"/>
            <a:endCxn id="4" idx="5"/>
          </p:cNvCxnSpPr>
          <p:nvPr/>
        </p:nvCxnSpPr>
        <p:spPr>
          <a:xfrm flipH="1" flipV="1">
            <a:off x="6268402" y="3726616"/>
            <a:ext cx="301576" cy="92032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1C194E5-225E-4599-98CE-DB342EEE5EC8}"/>
              </a:ext>
            </a:extLst>
          </p:cNvPr>
          <p:cNvSpPr/>
          <p:nvPr/>
        </p:nvSpPr>
        <p:spPr>
          <a:xfrm>
            <a:off x="1895912" y="1837662"/>
            <a:ext cx="8070210" cy="34725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6905717-242E-4511-AD74-1DD1A80A5C59}"/>
              </a:ext>
            </a:extLst>
          </p:cNvPr>
          <p:cNvSpPr txBox="1"/>
          <p:nvPr/>
        </p:nvSpPr>
        <p:spPr>
          <a:xfrm>
            <a:off x="5358195" y="3513408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solidFill>
                  <a:srgbClr val="C00000"/>
                </a:solidFill>
              </a:rPr>
              <a:t>my</a:t>
            </a:r>
            <a:r>
              <a:rPr lang="fr-FR" sz="1400" b="1" dirty="0">
                <a:solidFill>
                  <a:srgbClr val="C00000"/>
                </a:solidFill>
              </a:rPr>
              <a:t> </a:t>
            </a:r>
            <a:r>
              <a:rPr lang="fr-FR" sz="1400" b="1" dirty="0" err="1">
                <a:solidFill>
                  <a:srgbClr val="C00000"/>
                </a:solidFill>
              </a:rPr>
              <a:t>wine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C30348E-1E7C-4885-91DD-8C8E8DC380E4}"/>
              </a:ext>
            </a:extLst>
          </p:cNvPr>
          <p:cNvSpPr txBox="1"/>
          <p:nvPr/>
        </p:nvSpPr>
        <p:spPr>
          <a:xfrm>
            <a:off x="5820905" y="273710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DaunPenh" panose="020B0604020202020204" pitchFamily="2" charset="0"/>
                <a:cs typeface="DaunPenh" panose="020B0604020202020204" pitchFamily="2" charset="0"/>
              </a:rPr>
              <a:t>wine</a:t>
            </a:r>
            <a:r>
              <a:rPr lang="fr-FR" sz="1400" dirty="0">
                <a:latin typeface="DaunPenh" panose="020B0604020202020204" pitchFamily="2" charset="0"/>
                <a:cs typeface="DaunPenh" panose="020B0604020202020204" pitchFamily="2" charset="0"/>
              </a:rPr>
              <a:t> 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21CBA59-7BA1-4E8A-9421-FBE6421B83DE}"/>
              </a:ext>
            </a:extLst>
          </p:cNvPr>
          <p:cNvSpPr txBox="1"/>
          <p:nvPr/>
        </p:nvSpPr>
        <p:spPr>
          <a:xfrm>
            <a:off x="7402401" y="3601276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DaunPenh" panose="020B0604020202020204" pitchFamily="2" charset="0"/>
                <a:cs typeface="DaunPenh" panose="020B0604020202020204" pitchFamily="2" charset="0"/>
              </a:rPr>
              <a:t>wine</a:t>
            </a:r>
            <a:r>
              <a:rPr lang="fr-FR" sz="1400" dirty="0">
                <a:latin typeface="DaunPenh" panose="020B0604020202020204" pitchFamily="2" charset="0"/>
                <a:cs typeface="DaunPenh" panose="020B0604020202020204" pitchFamily="2" charset="0"/>
              </a:rPr>
              <a:t> 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1A74D0E-33E7-4F14-B0B0-64790F1AB1A1}"/>
              </a:ext>
            </a:extLst>
          </p:cNvPr>
          <p:cNvSpPr txBox="1"/>
          <p:nvPr/>
        </p:nvSpPr>
        <p:spPr>
          <a:xfrm>
            <a:off x="6301902" y="479394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DaunPenh" panose="020B0604020202020204" pitchFamily="2" charset="0"/>
                <a:cs typeface="DaunPenh" panose="020B0604020202020204" pitchFamily="2" charset="0"/>
              </a:rPr>
              <a:t>wine</a:t>
            </a:r>
            <a:r>
              <a:rPr lang="fr-FR" sz="1400" dirty="0">
                <a:latin typeface="DaunPenh" panose="020B0604020202020204" pitchFamily="2" charset="0"/>
                <a:cs typeface="DaunPenh" panose="020B0604020202020204" pitchFamily="2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083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3B04BE-9842-4233-A6A5-7902960F915A}"/>
              </a:ext>
            </a:extLst>
          </p:cNvPr>
          <p:cNvSpPr/>
          <p:nvPr/>
        </p:nvSpPr>
        <p:spPr>
          <a:xfrm>
            <a:off x="2223083" y="2380365"/>
            <a:ext cx="7852095" cy="86513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95DFF9-C7F3-484E-95D3-9C75BF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53881-3C81-49BF-9F27-97625F1A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365"/>
            <a:ext cx="10058400" cy="8651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https://wine-recommender-wagon.herokuapp.com/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Le marché du vin en 2019 : une filière sous haute tension">
            <a:extLst>
              <a:ext uri="{FF2B5EF4-FFF2-40B4-BE49-F238E27FC236}">
                <a16:creationId xmlns:a16="http://schemas.microsoft.com/office/drawing/2014/main" id="{717FEB05-5C9A-49C0-ABBA-154B0C0C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8" b="4407"/>
          <a:stretch/>
        </p:blipFill>
        <p:spPr bwMode="auto">
          <a:xfrm>
            <a:off x="1097280" y="3678784"/>
            <a:ext cx="10058400" cy="23737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76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ysClr val="windowText" lastClr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1607</TotalTime>
  <Words>271</Words>
  <Application>Microsoft Office PowerPoint</Application>
  <PresentationFormat>Grand écran</PresentationFormat>
  <Paragraphs>91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Malgun Gothic</vt:lpstr>
      <vt:lpstr>Arial</vt:lpstr>
      <vt:lpstr>Calibri</vt:lpstr>
      <vt:lpstr>Calibri Light</vt:lpstr>
      <vt:lpstr>DaunPenh</vt:lpstr>
      <vt:lpstr>Wingdings</vt:lpstr>
      <vt:lpstr>Rétrospective</vt:lpstr>
      <vt:lpstr>Wine recommender</vt:lpstr>
      <vt:lpstr>The Target</vt:lpstr>
      <vt:lpstr>The Dataset</vt:lpstr>
      <vt:lpstr>The steps</vt:lpstr>
      <vt:lpstr>The Wine Description</vt:lpstr>
      <vt:lpstr>The T-SNE visualization</vt:lpstr>
      <vt:lpstr>The Distance computing</vt:lpstr>
      <vt:lpstr>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recommender</dc:title>
  <dc:creator>Valentin Peurou</dc:creator>
  <cp:lastModifiedBy>Arthur Chiquet</cp:lastModifiedBy>
  <cp:revision>78</cp:revision>
  <dcterms:created xsi:type="dcterms:W3CDTF">2020-06-30T10:45:36Z</dcterms:created>
  <dcterms:modified xsi:type="dcterms:W3CDTF">2020-07-03T12:22:00Z</dcterms:modified>
</cp:coreProperties>
</file>