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FD85D-B3ED-4F2C-8AD5-5BAB4CA55FC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079E1-3ECA-4758-A1C6-DE6D0CE33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5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volumes are axis- aligned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079E1-3ECA-4758-A1C6-DE6D0CE337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0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079E1-3ECA-4758-A1C6-DE6D0CE337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24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079E1-3ECA-4758-A1C6-DE6D0CE337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5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volumes are axis- aligned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079E1-3ECA-4758-A1C6-DE6D0CE337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66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volumes are axis- aligned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079E1-3ECA-4758-A1C6-DE6D0CE337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0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39C-B40E-4402-AADE-25A97960D35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A79F-5DA6-4209-B820-3651B6DE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3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39C-B40E-4402-AADE-25A97960D35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A79F-5DA6-4209-B820-3651B6DE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5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39C-B40E-4402-AADE-25A97960D35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A79F-5DA6-4209-B820-3651B6DE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6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39C-B40E-4402-AADE-25A97960D35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A79F-5DA6-4209-B820-3651B6DE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5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39C-B40E-4402-AADE-25A97960D35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A79F-5DA6-4209-B820-3651B6DE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9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39C-B40E-4402-AADE-25A97960D35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A79F-5DA6-4209-B820-3651B6DE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6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39C-B40E-4402-AADE-25A97960D35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A79F-5DA6-4209-B820-3651B6DE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2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39C-B40E-4402-AADE-25A97960D35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A79F-5DA6-4209-B820-3651B6DE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7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39C-B40E-4402-AADE-25A97960D35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A79F-5DA6-4209-B820-3651B6DE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5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39C-B40E-4402-AADE-25A97960D35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A79F-5DA6-4209-B820-3651B6DE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6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39C-B40E-4402-AADE-25A97960D35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A79F-5DA6-4209-B820-3651B6DE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4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E839C-B40E-4402-AADE-25A97960D35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0A79F-5DA6-4209-B820-3651B6DE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3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96751" y="1224692"/>
            <a:ext cx="81362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Accelerated Ray Tracing </a:t>
            </a:r>
          </a:p>
          <a:p>
            <a:pPr algn="ctr"/>
            <a:r>
              <a:rPr lang="en-US" sz="4800" b="1" i="1" dirty="0">
                <a:latin typeface="Aharoni" panose="02010803020104030203" pitchFamily="2" charset="-79"/>
                <a:cs typeface="Aharoni" panose="02010803020104030203" pitchFamily="2" charset="-79"/>
              </a:rPr>
              <a:t>Using BVH Tree	and CUDA</a:t>
            </a:r>
          </a:p>
          <a:p>
            <a:pPr algn="ctr"/>
            <a:endParaRPr lang="en-US" sz="4800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– ECS275A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1844" y="5183533"/>
            <a:ext cx="2733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Ahmed </a:t>
            </a:r>
            <a:r>
              <a:rPr lang="en-US" sz="2000" i="1" dirty="0" err="1"/>
              <a:t>H.Mahmoud</a:t>
            </a:r>
            <a:endParaRPr lang="en-US" sz="2000" i="1" dirty="0"/>
          </a:p>
          <a:p>
            <a:r>
              <a:rPr lang="en-US" sz="2000" i="1" dirty="0"/>
              <a:t>EEC – UC Davis </a:t>
            </a:r>
          </a:p>
        </p:txBody>
      </p:sp>
    </p:spTree>
    <p:extLst>
      <p:ext uri="{BB962C8B-B14F-4D97-AF65-F5344CB8AC3E}">
        <p14:creationId xmlns:p14="http://schemas.microsoft.com/office/powerpoint/2010/main" val="118804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560595" y="6474366"/>
            <a:ext cx="4631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[https://en.wikipedia.org/wiki/Bounding_volume_hierarchy]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135" y="110484"/>
            <a:ext cx="4002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Part A: BVH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6759" y="879925"/>
            <a:ext cx="81333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rgbClr val="00B050"/>
                </a:solidFill>
              </a:rPr>
              <a:t>Construction:</a:t>
            </a:r>
            <a:endParaRPr lang="en-US" sz="3200" b="1" dirty="0">
              <a:solidFill>
                <a:srgbClr val="00B050"/>
              </a:solidFill>
            </a:endParaRPr>
          </a:p>
          <a:p>
            <a:r>
              <a:rPr lang="en-US" sz="3200" b="1" dirty="0">
                <a:solidFill>
                  <a:srgbClr val="FFFF00"/>
                </a:solidFill>
              </a:rPr>
              <a:t>	</a:t>
            </a:r>
            <a:r>
              <a:rPr lang="en-US" sz="2400" dirty="0"/>
              <a:t>- Group objects in tight bounding volumes </a:t>
            </a:r>
            <a:r>
              <a:rPr lang="en-US" sz="2400" i="1" dirty="0"/>
              <a:t>(leaf node)</a:t>
            </a:r>
          </a:p>
          <a:p>
            <a:r>
              <a:rPr lang="en-US" sz="2400" dirty="0"/>
              <a:t>	- Group nodes into larger bound volumes </a:t>
            </a:r>
          </a:p>
          <a:p>
            <a:r>
              <a:rPr lang="en-US" sz="2400" dirty="0"/>
              <a:t>	- Build hierarchy of bounding volumes in a recursive fashion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B050"/>
                </a:solidFill>
              </a:rPr>
              <a:t>Traversal</a:t>
            </a:r>
            <a:r>
              <a:rPr lang="en-US" sz="2400" b="1" dirty="0">
                <a:solidFill>
                  <a:srgbClr val="00B050"/>
                </a:solidFill>
              </a:rPr>
              <a:t>:</a:t>
            </a:r>
            <a:endParaRPr lang="en-US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 </a:t>
            </a:r>
          </a:p>
          <a:p>
            <a:endParaRPr lang="en-US" sz="2400" dirty="0"/>
          </a:p>
        </p:txBody>
      </p:sp>
      <p:pic>
        <p:nvPicPr>
          <p:cNvPr id="8" name="Picture 7" descr="A picture containing text&#10;&#10;Description generated with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59" y="3384310"/>
            <a:ext cx="9644293" cy="301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30209" y="1029372"/>
            <a:ext cx="8133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 Experiments: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3" name="Picture 2" descr="A close up of a balloon&#10;&#10;Description generated with low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332" y="188234"/>
            <a:ext cx="3540032" cy="3555812"/>
          </a:xfrm>
          <a:prstGeom prst="rect">
            <a:avLst/>
          </a:prstGeom>
        </p:spPr>
      </p:pic>
      <p:pic>
        <p:nvPicPr>
          <p:cNvPr id="15" name="Picture 14" descr="A picture containing green&#10;&#10;Description generated with high confidenc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40" y="3279132"/>
            <a:ext cx="3395391" cy="3395391"/>
          </a:xfrm>
          <a:prstGeom prst="rect">
            <a:avLst/>
          </a:prstGeom>
        </p:spPr>
      </p:pic>
      <p:pic>
        <p:nvPicPr>
          <p:cNvPr id="17" name="Picture 16" descr="A picture containing sky&#10;&#10;Description generated with very high confidenc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005" y="1654570"/>
            <a:ext cx="3642817" cy="36753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51542" y="3917355"/>
            <a:ext cx="3559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Spiral (260 Spheres)</a:t>
            </a:r>
          </a:p>
          <a:p>
            <a:r>
              <a:rPr lang="en-US" sz="2800" dirty="0"/>
              <a:t> 	</a:t>
            </a:r>
            <a:r>
              <a:rPr lang="en-US" sz="2400" dirty="0">
                <a:solidFill>
                  <a:srgbClr val="00B050"/>
                </a:solidFill>
              </a:rPr>
              <a:t>▪</a:t>
            </a:r>
            <a:r>
              <a:rPr lang="en-US" sz="2400" dirty="0"/>
              <a:t> BVH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1.71 Sec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▪</a:t>
            </a:r>
            <a:r>
              <a:rPr lang="en-US" sz="2400" dirty="0"/>
              <a:t> No BVH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34.7 Sec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34005" y="5370384"/>
            <a:ext cx="36919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Bunny (500 Triangles)</a:t>
            </a:r>
          </a:p>
          <a:p>
            <a:r>
              <a:rPr lang="en-US" sz="2800" dirty="0"/>
              <a:t>      </a:t>
            </a:r>
            <a:r>
              <a:rPr lang="en-US" sz="2400" dirty="0">
                <a:solidFill>
                  <a:srgbClr val="00B050"/>
                </a:solidFill>
              </a:rPr>
              <a:t>▪</a:t>
            </a:r>
            <a:r>
              <a:rPr lang="en-US" sz="2400" dirty="0"/>
              <a:t> BVH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1.32 Sec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FF0000"/>
                </a:solidFill>
              </a:rPr>
              <a:t>▪</a:t>
            </a:r>
            <a:r>
              <a:rPr lang="en-US" sz="2400" dirty="0"/>
              <a:t> No BVH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43 Sec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5630" y="2024942"/>
            <a:ext cx="369191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Teapot (3K Triangles)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0B050"/>
                </a:solidFill>
              </a:rPr>
              <a:t>▪</a:t>
            </a:r>
            <a:r>
              <a:rPr lang="en-US" sz="2400" dirty="0"/>
              <a:t> BVH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4.08 Sec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FF0000"/>
                </a:solidFill>
              </a:rPr>
              <a:t>▪</a:t>
            </a:r>
            <a:r>
              <a:rPr lang="en-US" sz="2400" dirty="0"/>
              <a:t> No BVH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476 Sec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6135" y="110484"/>
            <a:ext cx="4002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Part A: BVH Tree</a:t>
            </a:r>
          </a:p>
        </p:txBody>
      </p:sp>
    </p:spTree>
    <p:extLst>
      <p:ext uri="{BB962C8B-B14F-4D97-AF65-F5344CB8AC3E}">
        <p14:creationId xmlns:p14="http://schemas.microsoft.com/office/powerpoint/2010/main" val="271954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30209" y="1047324"/>
            <a:ext cx="92907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</a:t>
            </a:r>
            <a:r>
              <a:rPr lang="en-US" sz="3200" b="1" dirty="0">
                <a:solidFill>
                  <a:srgbClr val="00B050"/>
                </a:solidFill>
              </a:rPr>
              <a:t>Experiments:</a:t>
            </a:r>
          </a:p>
          <a:p>
            <a:r>
              <a:rPr lang="en-US" sz="3200" b="1" dirty="0"/>
              <a:t>		</a:t>
            </a:r>
            <a:r>
              <a:rPr lang="en-US" sz="2400" dirty="0"/>
              <a:t>-Dividing each triangle into four triangles </a:t>
            </a:r>
          </a:p>
          <a:p>
            <a:r>
              <a:rPr lang="en-US" sz="2400" dirty="0"/>
              <a:t>		-Testing the performance with and without BVH</a:t>
            </a:r>
          </a:p>
        </p:txBody>
      </p:sp>
      <p:pic>
        <p:nvPicPr>
          <p:cNvPr id="17" name="Picture 16" descr="A picture containing sky&#10;&#10;Description generated with very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127" y="3545036"/>
            <a:ext cx="2384380" cy="2405701"/>
          </a:xfrm>
          <a:prstGeom prst="rect">
            <a:avLst/>
          </a:prstGeom>
        </p:spPr>
      </p:pic>
      <p:pic>
        <p:nvPicPr>
          <p:cNvPr id="4" name="Picture 3" descr="A close up of a map&#10;&#10;Description generated with high confidenc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0" y="2493874"/>
            <a:ext cx="8101263" cy="42453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6135" y="110484"/>
            <a:ext cx="4002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Part A: BVH Tree</a:t>
            </a:r>
          </a:p>
        </p:txBody>
      </p:sp>
      <p:pic>
        <p:nvPicPr>
          <p:cNvPr id="8" name="Picture 7" descr="A picture containing sitting&#10;&#10;Description generated with high confidenc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136" y="285324"/>
            <a:ext cx="3231563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8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598696" y="6522492"/>
            <a:ext cx="6593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[http://blog.marcgravell.com/2016/05/how-i-found-cuda-or-rewriting-tag_9.html]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134" y="110484"/>
            <a:ext cx="75080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Part B: Path Tracing using CUDA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979" y="1093542"/>
            <a:ext cx="114380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 Big Picture:</a:t>
            </a:r>
          </a:p>
          <a:p>
            <a:r>
              <a:rPr lang="en-US" sz="2400" dirty="0"/>
              <a:t>	</a:t>
            </a:r>
            <a:r>
              <a:rPr lang="en-US" sz="2800" dirty="0"/>
              <a:t>- Divide the computation into multiple threads of execution </a:t>
            </a:r>
          </a:p>
          <a:p>
            <a:r>
              <a:rPr lang="en-US" sz="2800" dirty="0"/>
              <a:t>	- Write the code for a thread such that each thread will run serially</a:t>
            </a:r>
          </a:p>
          <a:p>
            <a:r>
              <a:rPr lang="en-US" sz="2800" dirty="0"/>
              <a:t>	- All thread run in parallel</a:t>
            </a:r>
          </a:p>
          <a:p>
            <a:r>
              <a:rPr lang="en-US" sz="2800" dirty="0"/>
              <a:t>	- Care must be taken to avoid thread divergence and memory accesses </a:t>
            </a:r>
          </a:p>
          <a:p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4" name="Picture 3" descr="A picture containing text&#10;&#10;Description generated with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716" y="3437222"/>
            <a:ext cx="6336632" cy="309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9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135" y="110484"/>
            <a:ext cx="78346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Part A: Path Tracing using CUDA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979" y="1108243"/>
            <a:ext cx="114380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 Experiments:</a:t>
            </a:r>
          </a:p>
          <a:p>
            <a:r>
              <a:rPr lang="en-US" sz="2400" dirty="0"/>
              <a:t>	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4" name="Picture 3" descr="A picture containing wall, indoor, table, thing&#10;&#10;Description generated with very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15" y="3046237"/>
            <a:ext cx="3391411" cy="3391411"/>
          </a:xfrm>
          <a:prstGeom prst="rect">
            <a:avLst/>
          </a:prstGeom>
        </p:spPr>
      </p:pic>
      <p:pic>
        <p:nvPicPr>
          <p:cNvPr id="7" name="Picture 6" descr="A picture containing indoor, sitting&#10;&#10;Description generated with high confidenc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499" y="1763376"/>
            <a:ext cx="3736589" cy="37365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769" y="189210"/>
            <a:ext cx="3973550" cy="39735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9675" y="2071662"/>
            <a:ext cx="37133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Cornell Box (9 Spheres)</a:t>
            </a:r>
          </a:p>
          <a:p>
            <a:r>
              <a:rPr lang="en-US" sz="2400" dirty="0"/>
              <a:t> 		1.489 Sec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5592" y="5704925"/>
            <a:ext cx="4062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Night Sky (12 Spheres)</a:t>
            </a:r>
          </a:p>
          <a:p>
            <a:pPr algn="ctr"/>
            <a:r>
              <a:rPr lang="en-US" sz="2400" dirty="0"/>
              <a:t>1.4209 Sec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48343" y="4357221"/>
            <a:ext cx="32984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Vista (12 Spheres)</a:t>
            </a:r>
          </a:p>
          <a:p>
            <a:pPr algn="ctr"/>
            <a:r>
              <a:rPr lang="en-US" sz="2400" dirty="0"/>
              <a:t>2.283 Sec</a:t>
            </a:r>
          </a:p>
        </p:txBody>
      </p:sp>
    </p:spTree>
    <p:extLst>
      <p:ext uri="{BB962C8B-B14F-4D97-AF65-F5344CB8AC3E}">
        <p14:creationId xmlns:p14="http://schemas.microsoft.com/office/powerpoint/2010/main" val="125426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</TotalTime>
  <Words>176</Words>
  <Application>Microsoft Office PowerPoint</Application>
  <PresentationFormat>Widescreen</PresentationFormat>
  <Paragraphs>55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Hassan Mahmoud</dc:creator>
  <cp:lastModifiedBy>Ahmed Hassan Mahmoud</cp:lastModifiedBy>
  <cp:revision>70</cp:revision>
  <dcterms:created xsi:type="dcterms:W3CDTF">2017-05-18T15:26:51Z</dcterms:created>
  <dcterms:modified xsi:type="dcterms:W3CDTF">2017-06-07T21:06:56Z</dcterms:modified>
</cp:coreProperties>
</file>