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7" r:id="rId2"/>
    <p:sldId id="304" r:id="rId3"/>
    <p:sldId id="260" r:id="rId4"/>
    <p:sldId id="325" r:id="rId5"/>
    <p:sldId id="322" r:id="rId6"/>
    <p:sldId id="323" r:id="rId7"/>
    <p:sldId id="324" r:id="rId8"/>
    <p:sldId id="326" r:id="rId9"/>
    <p:sldId id="334" r:id="rId10"/>
    <p:sldId id="335" r:id="rId11"/>
    <p:sldId id="336" r:id="rId12"/>
    <p:sldId id="337" r:id="rId13"/>
    <p:sldId id="338" r:id="rId14"/>
    <p:sldId id="339" r:id="rId15"/>
    <p:sldId id="340" r:id="rId16"/>
    <p:sldId id="341" r:id="rId17"/>
    <p:sldId id="342" r:id="rId18"/>
    <p:sldId id="344" r:id="rId19"/>
    <p:sldId id="345" r:id="rId20"/>
    <p:sldId id="347" r:id="rId21"/>
    <p:sldId id="346" r:id="rId22"/>
    <p:sldId id="348" r:id="rId23"/>
    <p:sldId id="349" r:id="rId24"/>
    <p:sldId id="350" r:id="rId25"/>
    <p:sldId id="301" r:id="rId26"/>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14D9"/>
    <a:srgbClr val="FF99FF"/>
    <a:srgbClr val="003300"/>
    <a:srgbClr val="669900"/>
    <a:srgbClr val="800000"/>
    <a:srgbClr val="A50021"/>
    <a:srgbClr val="C7E6A4"/>
    <a:srgbClr val="A4A808"/>
    <a:srgbClr val="919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1874" autoAdjust="0"/>
  </p:normalViewPr>
  <p:slideViewPr>
    <p:cSldViewPr snapToGrid="0">
      <p:cViewPr>
        <p:scale>
          <a:sx n="75" d="100"/>
          <a:sy n="75" d="100"/>
        </p:scale>
        <p:origin x="1166"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3/1/2018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first objective function we can deal with is the area of the bounding box </a:t>
            </a:r>
            <a:endParaRPr lang="en-US" b="1"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10</a:t>
            </a:fld>
            <a:endParaRPr lang="en-US"/>
          </a:p>
        </p:txBody>
      </p:sp>
    </p:spTree>
    <p:extLst>
      <p:ext uri="{BB962C8B-B14F-4D97-AF65-F5344CB8AC3E}">
        <p14:creationId xmlns:p14="http://schemas.microsoft.com/office/powerpoint/2010/main" val="298414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The function is non convex actually since the hessian as minimum eigenvalue less than zero and so it is not positive semi-definite.</a:t>
            </a:r>
          </a:p>
          <a:p>
            <a:r>
              <a:rPr lang="en-US" b="0" i="0" dirty="0"/>
              <a:t>Instead we can take the </a:t>
            </a:r>
            <a:r>
              <a:rPr lang="en-US" b="1" i="1" dirty="0"/>
              <a:t>log</a:t>
            </a:r>
            <a:r>
              <a:rPr lang="en-US" b="0" i="0" dirty="0"/>
              <a:t> of this function and the resulting function is concave, but still we want to minimize this function (not maximize) and so it does not fit into the standard convex optimization formulation. </a:t>
            </a:r>
          </a:p>
        </p:txBody>
      </p:sp>
      <p:sp>
        <p:nvSpPr>
          <p:cNvPr id="4" name="Slide Number Placeholder 3"/>
          <p:cNvSpPr>
            <a:spLocks noGrp="1"/>
          </p:cNvSpPr>
          <p:nvPr>
            <p:ph type="sldNum" sz="quarter" idx="10"/>
          </p:nvPr>
        </p:nvSpPr>
        <p:spPr/>
        <p:txBody>
          <a:bodyPr/>
          <a:lstStyle/>
          <a:p>
            <a:fld id="{37625FAB-936A-44E0-8525-18DD41E40A4C}" type="slidenum">
              <a:rPr lang="en-US" smtClean="0"/>
              <a:t>11</a:t>
            </a:fld>
            <a:endParaRPr lang="en-US"/>
          </a:p>
        </p:txBody>
      </p:sp>
    </p:spTree>
    <p:extLst>
      <p:ext uri="{BB962C8B-B14F-4D97-AF65-F5344CB8AC3E}">
        <p14:creationId xmlns:p14="http://schemas.microsoft.com/office/powerpoint/2010/main" val="87523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Instead we will use the perimeter as the objective when we want to minimize the size of the bounding box which is affine function and looks way nicer than the area function. Additionally, since minimizing the area could lead to very skinny BB, minimizing the perimeter tend actually to have equal sides which is preferred for VLSI design. </a:t>
            </a:r>
          </a:p>
        </p:txBody>
      </p:sp>
      <p:sp>
        <p:nvSpPr>
          <p:cNvPr id="4" name="Slide Number Placeholder 3"/>
          <p:cNvSpPr>
            <a:spLocks noGrp="1"/>
          </p:cNvSpPr>
          <p:nvPr>
            <p:ph type="sldNum" sz="quarter" idx="10"/>
          </p:nvPr>
        </p:nvSpPr>
        <p:spPr/>
        <p:txBody>
          <a:bodyPr/>
          <a:lstStyle/>
          <a:p>
            <a:fld id="{37625FAB-936A-44E0-8525-18DD41E40A4C}" type="slidenum">
              <a:rPr lang="en-US" smtClean="0"/>
              <a:t>12</a:t>
            </a:fld>
            <a:endParaRPr lang="en-US"/>
          </a:p>
        </p:txBody>
      </p:sp>
    </p:spTree>
    <p:extLst>
      <p:ext uri="{BB962C8B-B14F-4D97-AF65-F5344CB8AC3E}">
        <p14:creationId xmlns:p14="http://schemas.microsoft.com/office/powerpoint/2010/main" val="2346752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The other objective function that we may want to work on is the area of the cells and we usually want to maximize it. Using the log area, and since its concave and we want to maximize it, then it can fit in the standard convex optimization formulation. The problem is then a multi-criterion problem with N objective function. We can do scalarization to this function by choosing to maximize the sum of all area. </a:t>
            </a:r>
          </a:p>
        </p:txBody>
      </p:sp>
      <p:sp>
        <p:nvSpPr>
          <p:cNvPr id="4" name="Slide Number Placeholder 3"/>
          <p:cNvSpPr>
            <a:spLocks noGrp="1"/>
          </p:cNvSpPr>
          <p:nvPr>
            <p:ph type="sldNum" sz="quarter" idx="10"/>
          </p:nvPr>
        </p:nvSpPr>
        <p:spPr/>
        <p:txBody>
          <a:bodyPr/>
          <a:lstStyle/>
          <a:p>
            <a:fld id="{37625FAB-936A-44E0-8525-18DD41E40A4C}" type="slidenum">
              <a:rPr lang="en-US" smtClean="0"/>
              <a:t>13</a:t>
            </a:fld>
            <a:endParaRPr lang="en-US"/>
          </a:p>
        </p:txBody>
      </p:sp>
    </p:spTree>
    <p:extLst>
      <p:ext uri="{BB962C8B-B14F-4D97-AF65-F5344CB8AC3E}">
        <p14:creationId xmlns:p14="http://schemas.microsoft.com/office/powerpoint/2010/main" val="2053292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We now move to talk about the constraints. Not all the constraints I am going to  talk about are necessary. For that we start with the few basic constraints and then move to optional constraints. </a:t>
            </a:r>
          </a:p>
          <a:p>
            <a:r>
              <a:rPr lang="en-US" b="0" i="0" dirty="0"/>
              <a:t>The first four constraints are set to make sure that everything is inside the bounding box. </a:t>
            </a:r>
          </a:p>
          <a:p>
            <a:r>
              <a:rPr lang="en-US" b="0" i="0" dirty="0"/>
              <a:t>Then the other two constraints are make sure that solution is </a:t>
            </a:r>
            <a:r>
              <a:rPr lang="en-US" b="1" i="0" dirty="0"/>
              <a:t>physically realizable </a:t>
            </a:r>
          </a:p>
          <a:p>
            <a:r>
              <a:rPr lang="en-US" b="1" i="0" dirty="0"/>
              <a:t>All these constraints are affine function </a:t>
            </a:r>
          </a:p>
        </p:txBody>
      </p:sp>
      <p:sp>
        <p:nvSpPr>
          <p:cNvPr id="4" name="Slide Number Placeholder 3"/>
          <p:cNvSpPr>
            <a:spLocks noGrp="1"/>
          </p:cNvSpPr>
          <p:nvPr>
            <p:ph type="sldNum" sz="quarter" idx="10"/>
          </p:nvPr>
        </p:nvSpPr>
        <p:spPr/>
        <p:txBody>
          <a:bodyPr/>
          <a:lstStyle/>
          <a:p>
            <a:fld id="{37625FAB-936A-44E0-8525-18DD41E40A4C}" type="slidenum">
              <a:rPr lang="en-US" smtClean="0"/>
              <a:t>14</a:t>
            </a:fld>
            <a:endParaRPr lang="en-US"/>
          </a:p>
        </p:txBody>
      </p:sp>
    </p:spTree>
    <p:extLst>
      <p:ext uri="{BB962C8B-B14F-4D97-AF65-F5344CB8AC3E}">
        <p14:creationId xmlns:p14="http://schemas.microsoft.com/office/powerpoint/2010/main" val="2017192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The second set of basic constraints is the non-overlapping constraints. As we mentioned, it can be imposed used inequality. For example, for these two cells </a:t>
            </a:r>
            <a:r>
              <a:rPr lang="en-US" b="0" i="0" dirty="0" err="1"/>
              <a:t>c_i</a:t>
            </a:r>
            <a:r>
              <a:rPr lang="en-US" b="0" i="0" dirty="0"/>
              <a:t> and </a:t>
            </a:r>
            <a:r>
              <a:rPr lang="en-US" b="0" i="0" dirty="0" err="1"/>
              <a:t>c_k</a:t>
            </a:r>
            <a:r>
              <a:rPr lang="en-US" b="0" i="0" dirty="0"/>
              <a:t>, we can specify the relative position as an inequality in lower left corner and the length and width of the cells. Of course if we specify all the relative position, we will end up with </a:t>
            </a:r>
            <a:r>
              <a:rPr lang="en-US" b="1" i="0" dirty="0"/>
              <a:t>N^2</a:t>
            </a:r>
            <a:r>
              <a:rPr lang="en-US" b="0" i="0" dirty="0"/>
              <a:t> inequality and most of which are useless. That is why we use the graph idea to reduce the number of inequality and remove redundant inequalities. </a:t>
            </a:r>
          </a:p>
          <a:p>
            <a:r>
              <a:rPr lang="en-US" b="0" i="0" dirty="0"/>
              <a:t>Also we can specify minimum clearance between blocks as well to avoid having the </a:t>
            </a:r>
            <a:r>
              <a:rPr lang="en-US" b="1" i="0" dirty="0"/>
              <a:t>cell tightly packing</a:t>
            </a:r>
            <a:r>
              <a:rPr lang="en-US" b="0" i="0" dirty="0"/>
              <a:t>. So specify the clearance using </a:t>
            </a:r>
            <a:r>
              <a:rPr lang="en-US" b="0" i="0" dirty="0" err="1"/>
              <a:t>rhp</a:t>
            </a:r>
            <a:r>
              <a:rPr lang="en-US" b="0" i="0" dirty="0"/>
              <a:t>, and add it to the inequality constraints </a:t>
            </a:r>
          </a:p>
        </p:txBody>
      </p:sp>
      <p:sp>
        <p:nvSpPr>
          <p:cNvPr id="4" name="Slide Number Placeholder 3"/>
          <p:cNvSpPr>
            <a:spLocks noGrp="1"/>
          </p:cNvSpPr>
          <p:nvPr>
            <p:ph type="sldNum" sz="quarter" idx="10"/>
          </p:nvPr>
        </p:nvSpPr>
        <p:spPr/>
        <p:txBody>
          <a:bodyPr/>
          <a:lstStyle/>
          <a:p>
            <a:fld id="{37625FAB-936A-44E0-8525-18DD41E40A4C}" type="slidenum">
              <a:rPr lang="en-US" smtClean="0"/>
              <a:t>15</a:t>
            </a:fld>
            <a:endParaRPr lang="en-US"/>
          </a:p>
        </p:txBody>
      </p:sp>
    </p:spTree>
    <p:extLst>
      <p:ext uri="{BB962C8B-B14F-4D97-AF65-F5344CB8AC3E}">
        <p14:creationId xmlns:p14="http://schemas.microsoft.com/office/powerpoint/2010/main" val="1828829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In order to avoid the trivial solution of having all cells with zero area, we have to set a minimum area for the cells. It could be different for different cells. We can use either the square root expression (which is convex as shown here) or the log expression. </a:t>
            </a:r>
            <a:r>
              <a:rPr lang="en-US" b="1" i="0" dirty="0"/>
              <a:t>We notice that both expression are not affine function and so we can not use them as equality constraints, means that we can not specify fixed area for the cells </a:t>
            </a:r>
          </a:p>
        </p:txBody>
      </p:sp>
      <p:sp>
        <p:nvSpPr>
          <p:cNvPr id="4" name="Slide Number Placeholder 3"/>
          <p:cNvSpPr>
            <a:spLocks noGrp="1"/>
          </p:cNvSpPr>
          <p:nvPr>
            <p:ph type="sldNum" sz="quarter" idx="10"/>
          </p:nvPr>
        </p:nvSpPr>
        <p:spPr/>
        <p:txBody>
          <a:bodyPr/>
          <a:lstStyle/>
          <a:p>
            <a:fld id="{37625FAB-936A-44E0-8525-18DD41E40A4C}" type="slidenum">
              <a:rPr lang="en-US" smtClean="0"/>
              <a:t>16</a:t>
            </a:fld>
            <a:endParaRPr lang="en-US"/>
          </a:p>
        </p:txBody>
      </p:sp>
    </p:spTree>
    <p:extLst>
      <p:ext uri="{BB962C8B-B14F-4D97-AF65-F5344CB8AC3E}">
        <p14:creationId xmlns:p14="http://schemas.microsoft.com/office/powerpoint/2010/main" val="1058536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Aspect ratio makes sure the shapes of the cells are not too skinny or too fat. It is the ratio of the height to the width of the cell. We can easily impose upper and lower bound on the aspect ratio which is an linear inequality and it can be used as an equality constraints as well. </a:t>
            </a:r>
          </a:p>
        </p:txBody>
      </p:sp>
      <p:sp>
        <p:nvSpPr>
          <p:cNvPr id="4" name="Slide Number Placeholder 3"/>
          <p:cNvSpPr>
            <a:spLocks noGrp="1"/>
          </p:cNvSpPr>
          <p:nvPr>
            <p:ph type="sldNum" sz="quarter" idx="10"/>
          </p:nvPr>
        </p:nvSpPr>
        <p:spPr/>
        <p:txBody>
          <a:bodyPr/>
          <a:lstStyle/>
          <a:p>
            <a:fld id="{37625FAB-936A-44E0-8525-18DD41E40A4C}" type="slidenum">
              <a:rPr lang="en-US" smtClean="0"/>
              <a:t>17</a:t>
            </a:fld>
            <a:endParaRPr lang="en-US"/>
          </a:p>
        </p:txBody>
      </p:sp>
    </p:spTree>
    <p:extLst>
      <p:ext uri="{BB962C8B-B14F-4D97-AF65-F5344CB8AC3E}">
        <p14:creationId xmlns:p14="http://schemas.microsoft.com/office/powerpoint/2010/main" val="301068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We can require to have some symmetry a long a certain axis. For example, we can impose the symmetry along the x axis using the linear equality constraint shown. Actually we might even make the axis of symmetry floating by giving it as a variable as well. </a:t>
            </a:r>
          </a:p>
        </p:txBody>
      </p:sp>
      <p:sp>
        <p:nvSpPr>
          <p:cNvPr id="4" name="Slide Number Placeholder 3"/>
          <p:cNvSpPr>
            <a:spLocks noGrp="1"/>
          </p:cNvSpPr>
          <p:nvPr>
            <p:ph type="sldNum" sz="quarter" idx="10"/>
          </p:nvPr>
        </p:nvSpPr>
        <p:spPr/>
        <p:txBody>
          <a:bodyPr/>
          <a:lstStyle/>
          <a:p>
            <a:fld id="{37625FAB-936A-44E0-8525-18DD41E40A4C}" type="slidenum">
              <a:rPr lang="en-US" smtClean="0"/>
              <a:t>18</a:t>
            </a:fld>
            <a:endParaRPr lang="en-US"/>
          </a:p>
        </p:txBody>
      </p:sp>
    </p:spTree>
    <p:extLst>
      <p:ext uri="{BB962C8B-B14F-4D97-AF65-F5344CB8AC3E}">
        <p14:creationId xmlns:p14="http://schemas.microsoft.com/office/powerpoint/2010/main" val="2159799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We may impose containment constraints as well such that a cell contains a certain point or to be contained inside a polyhedron. All of these can be specified using linear inequality </a:t>
            </a:r>
          </a:p>
        </p:txBody>
      </p:sp>
      <p:sp>
        <p:nvSpPr>
          <p:cNvPr id="4" name="Slide Number Placeholder 3"/>
          <p:cNvSpPr>
            <a:spLocks noGrp="1"/>
          </p:cNvSpPr>
          <p:nvPr>
            <p:ph type="sldNum" sz="quarter" idx="10"/>
          </p:nvPr>
        </p:nvSpPr>
        <p:spPr/>
        <p:txBody>
          <a:bodyPr/>
          <a:lstStyle/>
          <a:p>
            <a:fld id="{37625FAB-936A-44E0-8525-18DD41E40A4C}" type="slidenum">
              <a:rPr lang="en-US" smtClean="0"/>
              <a:t>19</a:t>
            </a:fld>
            <a:endParaRPr lang="en-US"/>
          </a:p>
        </p:txBody>
      </p:sp>
    </p:spTree>
    <p:extLst>
      <p:ext uri="{BB962C8B-B14F-4D97-AF65-F5344CB8AC3E}">
        <p14:creationId xmlns:p14="http://schemas.microsoft.com/office/powerpoint/2010/main" val="385322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104850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20</a:t>
            </a:fld>
            <a:endParaRPr lang="en-US"/>
          </a:p>
        </p:txBody>
      </p:sp>
    </p:spTree>
    <p:extLst>
      <p:ext uri="{BB962C8B-B14F-4D97-AF65-F5344CB8AC3E}">
        <p14:creationId xmlns:p14="http://schemas.microsoft.com/office/powerpoint/2010/main" val="3813001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21</a:t>
            </a:fld>
            <a:endParaRPr lang="en-US"/>
          </a:p>
        </p:txBody>
      </p:sp>
    </p:spTree>
    <p:extLst>
      <p:ext uri="{BB962C8B-B14F-4D97-AF65-F5344CB8AC3E}">
        <p14:creationId xmlns:p14="http://schemas.microsoft.com/office/powerpoint/2010/main" val="3165007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Here we define two matrices, L and B, based on the relations we have just defined. This makes it easy to deal with all the relative positions constraints in concise way. </a:t>
            </a:r>
          </a:p>
        </p:txBody>
      </p:sp>
      <p:sp>
        <p:nvSpPr>
          <p:cNvPr id="4" name="Slide Number Placeholder 3"/>
          <p:cNvSpPr>
            <a:spLocks noGrp="1"/>
          </p:cNvSpPr>
          <p:nvPr>
            <p:ph type="sldNum" sz="quarter" idx="10"/>
          </p:nvPr>
        </p:nvSpPr>
        <p:spPr/>
        <p:txBody>
          <a:bodyPr/>
          <a:lstStyle/>
          <a:p>
            <a:fld id="{37625FAB-936A-44E0-8525-18DD41E40A4C}" type="slidenum">
              <a:rPr lang="en-US" smtClean="0"/>
              <a:t>22</a:t>
            </a:fld>
            <a:endParaRPr lang="en-US"/>
          </a:p>
        </p:txBody>
      </p:sp>
    </p:spTree>
    <p:extLst>
      <p:ext uri="{BB962C8B-B14F-4D97-AF65-F5344CB8AC3E}">
        <p14:creationId xmlns:p14="http://schemas.microsoft.com/office/powerpoint/2010/main" val="387613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The first set of constraints make sure all number are positive </a:t>
            </a:r>
            <a:r>
              <a:rPr lang="en-US" b="1" i="0" dirty="0"/>
              <a:t>(</a:t>
            </a:r>
            <a:r>
              <a:rPr lang="en-US" b="1" i="0" dirty="0" err="1"/>
              <a:t>x,y,w,h</a:t>
            </a:r>
            <a:r>
              <a:rPr lang="en-US" b="1" i="0" dirty="0"/>
              <a:t> are vectors of length equal to number of cells) </a:t>
            </a:r>
          </a:p>
          <a:p>
            <a:r>
              <a:rPr lang="en-US" b="0" i="0" dirty="0"/>
              <a:t>Second constraints makes sure that the </a:t>
            </a:r>
            <a:r>
              <a:rPr lang="en-US" b="1" i="0" dirty="0"/>
              <a:t>BB contains all the cells</a:t>
            </a:r>
          </a:p>
          <a:p>
            <a:r>
              <a:rPr lang="en-US" b="0" i="0" dirty="0"/>
              <a:t>Third constraint </a:t>
            </a:r>
            <a:r>
              <a:rPr lang="en-US" b="1" i="0" dirty="0"/>
              <a:t>preserves the minimum area</a:t>
            </a:r>
          </a:p>
          <a:p>
            <a:r>
              <a:rPr lang="en-US" b="0" i="0" dirty="0"/>
              <a:t>Last constraints uses L and B matrices to integrate </a:t>
            </a:r>
            <a:r>
              <a:rPr lang="en-US" b="1" i="0" dirty="0"/>
              <a:t>the relative position </a:t>
            </a:r>
            <a:r>
              <a:rPr lang="en-US" b="0" i="0" dirty="0"/>
              <a:t>constraints in the standard convex optimization formulation </a:t>
            </a:r>
          </a:p>
        </p:txBody>
      </p:sp>
      <p:sp>
        <p:nvSpPr>
          <p:cNvPr id="4" name="Slide Number Placeholder 3"/>
          <p:cNvSpPr>
            <a:spLocks noGrp="1"/>
          </p:cNvSpPr>
          <p:nvPr>
            <p:ph type="sldNum" sz="quarter" idx="10"/>
          </p:nvPr>
        </p:nvSpPr>
        <p:spPr/>
        <p:txBody>
          <a:bodyPr/>
          <a:lstStyle/>
          <a:p>
            <a:fld id="{37625FAB-936A-44E0-8525-18DD41E40A4C}" type="slidenum">
              <a:rPr lang="en-US" smtClean="0"/>
              <a:t>23</a:t>
            </a:fld>
            <a:endParaRPr lang="en-US"/>
          </a:p>
        </p:txBody>
      </p:sp>
    </p:spTree>
    <p:extLst>
      <p:ext uri="{BB962C8B-B14F-4D97-AF65-F5344CB8AC3E}">
        <p14:creationId xmlns:p14="http://schemas.microsoft.com/office/powerpoint/2010/main" val="218638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24</a:t>
            </a:fld>
            <a:endParaRPr lang="en-US"/>
          </a:p>
        </p:txBody>
      </p:sp>
    </p:spTree>
    <p:extLst>
      <p:ext uri="{BB962C8B-B14F-4D97-AF65-F5344CB8AC3E}">
        <p14:creationId xmlns:p14="http://schemas.microsoft.com/office/powerpoint/2010/main" val="337731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25</a:t>
            </a:fld>
            <a:endParaRPr lang="en-US"/>
          </a:p>
        </p:txBody>
      </p:sp>
    </p:spTree>
    <p:extLst>
      <p:ext uri="{BB962C8B-B14F-4D97-AF65-F5344CB8AC3E}">
        <p14:creationId xmlns:p14="http://schemas.microsoft.com/office/powerpoint/2010/main" val="134045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i="1" dirty="0"/>
              <a:t>floor planning problem</a:t>
            </a:r>
            <a:r>
              <a:rPr lang="en-US" dirty="0"/>
              <a:t>, we have some rectangles that are to configured and placed in a such a way that they do not overlap. The objective is usually to minimize the area of the </a:t>
            </a:r>
            <a:r>
              <a:rPr lang="en-US" i="1" dirty="0"/>
              <a:t>bounding box</a:t>
            </a:r>
            <a:r>
              <a:rPr lang="en-US" i="0" dirty="0"/>
              <a:t>, which is the smallest rectangle that contains the rectangles to be configured and placed. Each rectangle can be reconfigured, within some limits. For example, we might fix the area of each rectangle, but not the width and height separately (this might give very skinny rectangles so we might also limit the aspect ratio to be within some limits). </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113883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objectives</a:t>
            </a:r>
            <a:r>
              <a:rPr lang="en-US" dirty="0"/>
              <a:t> we are dealing with here could be either to minimize the size of the bounding box, or having a bounding box with fixed size inside which we are trying to maximize the size of the rectangles. By size here I mean the area or the perimeter. And the </a:t>
            </a:r>
            <a:r>
              <a:rPr lang="en-US" b="1" dirty="0"/>
              <a:t>variables</a:t>
            </a:r>
            <a:r>
              <a:rPr lang="en-US" dirty="0"/>
              <a:t> we are allowed to change is the rectangle positions and their length and width. We are also allowed to change the bounding box width and height.</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297000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constraints</a:t>
            </a:r>
            <a:r>
              <a:rPr lang="en-US" dirty="0"/>
              <a:t> always starts with ensuring no overlap between rectangles, but only having this constraint makes the problem complicated combinatorial optimization. For that we add more constraints that help us making the problem a convex optimization one like relative position, so you specify that rectangle A is to be to the left of rectangle B which should be on the top of rectangle C and so on. This can be constructed using a pair of graphs (one for the horizontal relative position and one for the vertical relative position).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88816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constraints</a:t>
            </a:r>
            <a:r>
              <a:rPr lang="en-US" dirty="0"/>
              <a:t> always starts with ensuring no overlap between rectangles, but only having this constraint makes the problem complicated combinatorial optimization. For that we add more constraints that help us making the problem a convex optimization one like relative position, so you specify that rectangle A is to be to the left of rectangle B which should be on the top of rectangle C and so on. This can be constructed using a pair of graphs (one for the horizontal relative position and one for the vertical relative position).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679174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constraints</a:t>
            </a:r>
            <a:r>
              <a:rPr lang="en-US" dirty="0"/>
              <a:t> always starts with ensuring no overlap between rectangles, but only having this constraint makes the problem complicated combinatorial optimization. For that we add more constraints that help us making the problem a convex optimization one like relative position, so you specify that rectangle A is to be to the left of rectangle B which should be on the top of rectangle C and so on. This can be constructed using a pair of graphs (one for the horizontal relative position and one for the vertical relative position). </a:t>
            </a:r>
          </a:p>
          <a:p>
            <a:endParaRPr lang="en-US" dirty="0"/>
          </a:p>
          <a:p>
            <a:r>
              <a:rPr lang="en-US" i="0" dirty="0"/>
              <a:t>Giving the relative positions implies the non-overlap constraints. Of course you want all the rectangles to be inside the bounding box. Additional constraints could include the shape and size of the rectangles like their minimum area, aspect ratio (which is the ratio of the length to the width of the rectangles) or the perimeter. It may be needed to have some symmetry along a certain axis of the bounding box (for aesthetic purpose) or alignment between some of the rectangles. Alignment could be along the edges of the rectangles or their centers. Similarity between the rectangles simply means that rectangle A is within a scaling factor of rectangle B. </a:t>
            </a:r>
          </a:p>
        </p:txBody>
      </p:sp>
      <p:sp>
        <p:nvSpPr>
          <p:cNvPr id="4" name="Slide Number Placeholder 3"/>
          <p:cNvSpPr>
            <a:spLocks noGrp="1"/>
          </p:cNvSpPr>
          <p:nvPr>
            <p:ph type="sldNum" sz="quarter" idx="10"/>
          </p:nvPr>
        </p:nvSpPr>
        <p:spPr/>
        <p:txBody>
          <a:bodyPr/>
          <a:lstStyle/>
          <a:p>
            <a:fld id="{37625FAB-936A-44E0-8525-18DD41E40A4C}" type="slidenum">
              <a:rPr lang="en-US" smtClean="0"/>
              <a:t>7</a:t>
            </a:fld>
            <a:endParaRPr lang="en-US"/>
          </a:p>
        </p:txBody>
      </p:sp>
    </p:spTree>
    <p:extLst>
      <p:ext uri="{BB962C8B-B14F-4D97-AF65-F5344CB8AC3E}">
        <p14:creationId xmlns:p14="http://schemas.microsoft.com/office/powerpoint/2010/main" val="352457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fields that are interested in solving this problem is </a:t>
            </a:r>
            <a:r>
              <a:rPr lang="en-US" b="1" dirty="0"/>
              <a:t>Architecture</a:t>
            </a:r>
            <a:r>
              <a:rPr lang="en-US" dirty="0"/>
              <a:t> and </a:t>
            </a:r>
            <a:r>
              <a:rPr lang="en-US" b="1" dirty="0"/>
              <a:t>VLSI</a:t>
            </a:r>
            <a:r>
              <a:rPr lang="en-US" dirty="0"/>
              <a:t> design. In architecture the rectangles are the rooms are constrained to have a minimum and/or maximum area and the walls should be aligned in certain way. The area of the bounding box is usually fixed so the objective here is to maximize the size of the rooms and utilize the whole area of the bounding box while making  sure all constraints are satisfied.</a:t>
            </a:r>
          </a:p>
          <a:p>
            <a:endParaRPr lang="en-US" i="0" dirty="0"/>
          </a:p>
          <a:p>
            <a:r>
              <a:rPr lang="en-US" i="0" dirty="0"/>
              <a:t>In VLSI design, millions of logic components that build up a circuit are partitioned into blocks. These blocks have a minimum area defined by the component from which it is built up. The goal here is to place the blocks so that the area of the chip is minimized and certain placement constraints are respected (most importantly to have certain clearance between different components). </a:t>
            </a:r>
          </a:p>
        </p:txBody>
      </p:sp>
      <p:sp>
        <p:nvSpPr>
          <p:cNvPr id="4" name="Slide Number Placeholder 3"/>
          <p:cNvSpPr>
            <a:spLocks noGrp="1"/>
          </p:cNvSpPr>
          <p:nvPr>
            <p:ph type="sldNum" sz="quarter" idx="10"/>
          </p:nvPr>
        </p:nvSpPr>
        <p:spPr/>
        <p:txBody>
          <a:bodyPr/>
          <a:lstStyle/>
          <a:p>
            <a:fld id="{37625FAB-936A-44E0-8525-18DD41E40A4C}" type="slidenum">
              <a:rPr lang="en-US" smtClean="0"/>
              <a:t>8</a:t>
            </a:fld>
            <a:endParaRPr lang="en-US"/>
          </a:p>
        </p:txBody>
      </p:sp>
    </p:spTree>
    <p:extLst>
      <p:ext uri="{BB962C8B-B14F-4D97-AF65-F5344CB8AC3E}">
        <p14:creationId xmlns:p14="http://schemas.microsoft.com/office/powerpoint/2010/main" val="318731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formulation starts by defining a </a:t>
            </a:r>
            <a:r>
              <a:rPr lang="en-US" b="1" i="0" dirty="0"/>
              <a:t>bonding box </a:t>
            </a:r>
            <a:r>
              <a:rPr lang="en-US" b="0" i="0" dirty="0"/>
              <a:t>that will contains all the cells. The BB will starts at (0,0) with width W and height H. We will have N cells, each defined by their lower left corner and their width and height. </a:t>
            </a:r>
            <a:endParaRPr lang="en-US" b="1" i="0" dirty="0"/>
          </a:p>
        </p:txBody>
      </p:sp>
      <p:sp>
        <p:nvSpPr>
          <p:cNvPr id="4" name="Slide Number Placeholder 3"/>
          <p:cNvSpPr>
            <a:spLocks noGrp="1"/>
          </p:cNvSpPr>
          <p:nvPr>
            <p:ph type="sldNum" sz="quarter" idx="10"/>
          </p:nvPr>
        </p:nvSpPr>
        <p:spPr/>
        <p:txBody>
          <a:bodyPr/>
          <a:lstStyle/>
          <a:p>
            <a:fld id="{37625FAB-936A-44E0-8525-18DD41E40A4C}" type="slidenum">
              <a:rPr lang="en-US" smtClean="0"/>
              <a:t>9</a:t>
            </a:fld>
            <a:endParaRPr lang="en-US"/>
          </a:p>
        </p:txBody>
      </p:sp>
    </p:spTree>
    <p:extLst>
      <p:ext uri="{BB962C8B-B14F-4D97-AF65-F5344CB8AC3E}">
        <p14:creationId xmlns:p14="http://schemas.microsoft.com/office/powerpoint/2010/main" val="414668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6668" y="5932872"/>
            <a:ext cx="2869680" cy="722708"/>
          </a:xfrm>
          <a:prstGeom prst="rect">
            <a:avLst/>
          </a:prstGeom>
        </p:spPr>
      </p:pic>
      <p:sp>
        <p:nvSpPr>
          <p:cNvPr id="18" name="TextBox 17"/>
          <p:cNvSpPr txBox="1"/>
          <p:nvPr/>
        </p:nvSpPr>
        <p:spPr>
          <a:xfrm>
            <a:off x="125652" y="834040"/>
            <a:ext cx="11940696" cy="1938992"/>
          </a:xfrm>
          <a:prstGeom prst="rect">
            <a:avLst/>
          </a:prstGeom>
          <a:noFill/>
        </p:spPr>
        <p:txBody>
          <a:bodyPr wrap="square" rtlCol="0">
            <a:spAutoFit/>
          </a:bodyPr>
          <a:lstStyle/>
          <a:p>
            <a:pPr algn="ctr"/>
            <a:r>
              <a:rPr lang="en-US" sz="6000" b="1" dirty="0">
                <a:latin typeface="Arial" panose="020B0604020202020204" pitchFamily="34" charset="0"/>
                <a:cs typeface="Arial" panose="020B0604020202020204" pitchFamily="34" charset="0"/>
              </a:rPr>
              <a:t>Floor Planning via </a:t>
            </a:r>
          </a:p>
          <a:p>
            <a:pPr algn="ctr"/>
            <a:r>
              <a:rPr lang="en-US" sz="6000" b="1" dirty="0">
                <a:latin typeface="Arial" panose="020B0604020202020204" pitchFamily="34" charset="0"/>
                <a:cs typeface="Arial" panose="020B0604020202020204" pitchFamily="34" charset="0"/>
              </a:rPr>
              <a:t>Convex Optimization </a:t>
            </a:r>
          </a:p>
        </p:txBody>
      </p:sp>
      <p:sp>
        <p:nvSpPr>
          <p:cNvPr id="19" name="TextBox 18"/>
          <p:cNvSpPr txBox="1"/>
          <p:nvPr/>
        </p:nvSpPr>
        <p:spPr>
          <a:xfrm>
            <a:off x="204787" y="3490554"/>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Projection - EEC 254 (Winter 2018)</a:t>
            </a:r>
          </a:p>
        </p:txBody>
      </p:sp>
      <p:sp>
        <p:nvSpPr>
          <p:cNvPr id="24" name="TextBox 23"/>
          <p:cNvSpPr txBox="1"/>
          <p:nvPr/>
        </p:nvSpPr>
        <p:spPr>
          <a:xfrm>
            <a:off x="541780" y="5671262"/>
            <a:ext cx="3105150" cy="584775"/>
          </a:xfrm>
          <a:prstGeom prst="rect">
            <a:avLst/>
          </a:prstGeom>
          <a:noFill/>
        </p:spPr>
        <p:txBody>
          <a:bodyPr wrap="square" rtlCol="0">
            <a:spAutoFit/>
          </a:bodyPr>
          <a:lstStyle/>
          <a:p>
            <a:r>
              <a:rPr lang="en-US" sz="3200" i="1" baseline="30000" dirty="0">
                <a:latin typeface="SansSerif" panose="00000400000000000000" pitchFamily="2" charset="2"/>
              </a:rPr>
              <a:t>By: Ahmed Mahmoud</a:t>
            </a:r>
            <a:endParaRPr lang="en-US" sz="3200" i="1" dirty="0"/>
          </a:p>
        </p:txBody>
      </p:sp>
    </p:spTree>
    <p:extLst>
      <p:ext uri="{BB962C8B-B14F-4D97-AF65-F5344CB8AC3E}">
        <p14:creationId xmlns:p14="http://schemas.microsoft.com/office/powerpoint/2010/main" val="118804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163121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Objective Functions</a:t>
                </a:r>
              </a:p>
              <a:p>
                <a:r>
                  <a:rPr lang="en-US" sz="3200" dirty="0">
                    <a:latin typeface="Arial" panose="020B0604020202020204" pitchFamily="34" charset="0"/>
                    <a:cs typeface="Arial" panose="020B0604020202020204" pitchFamily="34" charset="0"/>
                  </a:rPr>
                  <a:t>	Minimize BB area:</a:t>
                </a:r>
              </a:p>
              <a:p>
                <a:r>
                  <a:rPr lang="en-US" sz="3200" dirty="0">
                    <a:latin typeface="Arial" panose="020B0604020202020204" pitchFamily="34" charset="0"/>
                    <a:cs typeface="Arial" panose="020B0604020202020204" pitchFamily="34" charset="0"/>
                  </a:rPr>
                  <a:t>											</a:t>
                </a:r>
                <a14:m>
                  <m:oMath xmlns:m="http://schemas.openxmlformats.org/officeDocument/2006/math">
                    <m:r>
                      <a:rPr lang="en-US" sz="3200" i="1" smtClean="0">
                        <a:solidFill>
                          <a:srgbClr val="0070C0"/>
                        </a:solidFill>
                        <a:latin typeface="Cambria Math" panose="02040503050406030204" pitchFamily="18" charset="0"/>
                        <a:cs typeface="Arial" panose="020B0604020202020204" pitchFamily="34" charset="0"/>
                      </a:rPr>
                      <m:t>𝐴</m:t>
                    </m:r>
                    <m:r>
                      <a:rPr lang="en-US" sz="320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𝐻</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oMath>
                </a14:m>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1631216"/>
              </a:xfrm>
              <a:prstGeom prst="rect">
                <a:avLst/>
              </a:prstGeom>
              <a:blipFill>
                <a:blip r:embed="rId3"/>
                <a:stretch>
                  <a:fillRect l="-1553" t="-5993"/>
                </a:stretch>
              </a:blipFill>
            </p:spPr>
            <p:txBody>
              <a:bodyPr/>
              <a:lstStyle/>
              <a:p>
                <a:r>
                  <a:rPr lang="en-US">
                    <a:noFill/>
                  </a:rPr>
                  <a:t> </a:t>
                </a:r>
              </a:p>
            </p:txBody>
          </p:sp>
        </mc:Fallback>
      </mc:AlternateContent>
    </p:spTree>
    <p:extLst>
      <p:ext uri="{BB962C8B-B14F-4D97-AF65-F5344CB8AC3E}">
        <p14:creationId xmlns:p14="http://schemas.microsoft.com/office/powerpoint/2010/main" val="189915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6063198"/>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Objective Functions</a:t>
                </a:r>
              </a:p>
              <a:p>
                <a:r>
                  <a:rPr lang="en-US" sz="3200" dirty="0">
                    <a:latin typeface="Arial" panose="020B0604020202020204" pitchFamily="34" charset="0"/>
                    <a:cs typeface="Arial" panose="020B0604020202020204" pitchFamily="34" charset="0"/>
                  </a:rPr>
                  <a:t>	Minimize BB area:</a:t>
                </a:r>
              </a:p>
              <a:p>
                <a:r>
                  <a:rPr lang="en-US" sz="3200" dirty="0">
                    <a:latin typeface="Arial" panose="020B0604020202020204" pitchFamily="34" charset="0"/>
                    <a:cs typeface="Arial" panose="020B0604020202020204" pitchFamily="34" charset="0"/>
                  </a:rPr>
                  <a:t>											</a:t>
                </a:r>
                <a14:m>
                  <m:oMath xmlns:m="http://schemas.openxmlformats.org/officeDocument/2006/math">
                    <m:r>
                      <a:rPr lang="en-US" sz="3200" i="1" smtClean="0">
                        <a:solidFill>
                          <a:srgbClr val="0070C0"/>
                        </a:solidFill>
                        <a:latin typeface="Cambria Math" panose="02040503050406030204" pitchFamily="18" charset="0"/>
                        <a:cs typeface="Arial" panose="020B0604020202020204" pitchFamily="34" charset="0"/>
                      </a:rPr>
                      <m:t>𝐴</m:t>
                    </m:r>
                    <m:r>
                      <a:rPr lang="en-US" sz="320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𝐻</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oMath>
                </a14:m>
                <a:endParaRPr lang="en-US" sz="3200" dirty="0">
                  <a:solidFill>
                    <a:srgbClr val="0070C0"/>
                  </a:solidFill>
                  <a:latin typeface="Arial" panose="020B0604020202020204" pitchFamily="34" charset="0"/>
                  <a:cs typeface="Arial" panose="020B0604020202020204" pitchFamily="34" charset="0"/>
                </a:endParaRPr>
              </a:p>
              <a:p>
                <a:r>
                  <a:rPr lang="en-US" sz="3200" dirty="0">
                    <a:solidFill>
                      <a:srgbClr val="0070C0"/>
                    </a:solidFill>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Hessian’s minimum eigenvalue </a:t>
                </a:r>
                <a:r>
                  <a:rPr lang="en-US" sz="3200" i="1" dirty="0">
                    <a:latin typeface="Arial" panose="020B0604020202020204" pitchFamily="34" charset="0"/>
                    <a:cs typeface="Arial" panose="020B0604020202020204" pitchFamily="34" charset="0"/>
                  </a:rPr>
                  <a:t>&lt;0          </a:t>
                </a:r>
                <a:r>
                  <a:rPr lang="en-US" sz="3200" dirty="0">
                    <a:latin typeface="Arial" panose="020B0604020202020204" pitchFamily="34" charset="0"/>
                    <a:cs typeface="Arial" panose="020B0604020202020204" pitchFamily="34" charset="0"/>
                  </a:rPr>
                  <a:t>non-convex</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Take </a:t>
                </a:r>
                <a14:m>
                  <m:oMath xmlns:m="http://schemas.openxmlformats.org/officeDocument/2006/math">
                    <m:r>
                      <a:rPr lang="en-US" sz="3200" b="0" i="1" smtClean="0">
                        <a:latin typeface="Cambria Math" panose="02040503050406030204" pitchFamily="18" charset="0"/>
                        <a:cs typeface="Arial" panose="020B0604020202020204" pitchFamily="34" charset="0"/>
                      </a:rPr>
                      <m:t>𝑙𝑜𝑔</m:t>
                    </m:r>
                  </m:oMath>
                </a14:m>
                <a:endParaRPr lang="en-US" sz="3200" i="1" dirty="0">
                  <a:latin typeface="Cambria Math" panose="02040503050406030204" pitchFamily="18" charset="0"/>
                  <a:cs typeface="Arial" panose="020B0604020202020204" pitchFamily="34" charset="0"/>
                </a:endParaRPr>
              </a:p>
              <a:p>
                <a:pPr algn="ct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𝑙𝑜𝑔</m:t>
                    </m:r>
                    <m:d>
                      <m:dPr>
                        <m:ctrlPr>
                          <a:rPr lang="en-US" sz="3200" b="0" i="1" smtClean="0">
                            <a:solidFill>
                              <a:srgbClr val="0070C0"/>
                            </a:solidFill>
                            <a:latin typeface="Cambria Math" panose="02040503050406030204" pitchFamily="18" charset="0"/>
                            <a:cs typeface="Arial" panose="020B0604020202020204" pitchFamily="34" charset="0"/>
                          </a:rPr>
                        </m:ctrlPr>
                      </m:dPr>
                      <m:e>
                        <m:r>
                          <a:rPr lang="en-US" sz="3200" b="0" i="1" smtClean="0">
                            <a:solidFill>
                              <a:srgbClr val="0070C0"/>
                            </a:solidFill>
                            <a:latin typeface="Cambria Math" panose="02040503050406030204" pitchFamily="18" charset="0"/>
                            <a:cs typeface="Arial" panose="020B0604020202020204" pitchFamily="34" charset="0"/>
                          </a:rPr>
                          <m:t>𝐴</m:t>
                        </m:r>
                      </m:e>
                    </m:d>
                    <m:r>
                      <a:rPr lang="en-US" sz="3200" b="0" i="1" smtClean="0">
                        <a:solidFill>
                          <a:srgbClr val="0070C0"/>
                        </a:solidFill>
                        <a:latin typeface="Cambria Math" panose="02040503050406030204" pitchFamily="18" charset="0"/>
                        <a:cs typeface="Arial" panose="020B0604020202020204" pitchFamily="34" charset="0"/>
                      </a:rPr>
                      <m:t>=</m:t>
                    </m:r>
                    <m:func>
                      <m:funcPr>
                        <m:ctrlPr>
                          <a:rPr lang="en-US" sz="3200" b="0" i="1" smtClean="0">
                            <a:solidFill>
                              <a:srgbClr val="0070C0"/>
                            </a:solidFill>
                            <a:latin typeface="Cambria Math" panose="02040503050406030204" pitchFamily="18" charset="0"/>
                            <a:cs typeface="Arial" panose="020B0604020202020204" pitchFamily="34" charset="0"/>
                          </a:rPr>
                        </m:ctrlPr>
                      </m:funcPr>
                      <m:fName>
                        <m:r>
                          <a:rPr lang="en-US" sz="3200" i="1">
                            <a:solidFill>
                              <a:srgbClr val="0070C0"/>
                            </a:solidFill>
                            <a:latin typeface="Cambria Math" panose="02040503050406030204" pitchFamily="18" charset="0"/>
                            <a:cs typeface="Arial" panose="020B0604020202020204" pitchFamily="34" charset="0"/>
                          </a:rPr>
                          <m:t>𝑙𝑜𝑔</m:t>
                        </m:r>
                      </m:fName>
                      <m:e>
                        <m:d>
                          <m:dPr>
                            <m:ctrlPr>
                              <a:rPr lang="en-US" sz="3200" b="0" i="1" smtClean="0">
                                <a:solidFill>
                                  <a:srgbClr val="0070C0"/>
                                </a:solidFill>
                                <a:latin typeface="Cambria Math" panose="02040503050406030204" pitchFamily="18" charset="0"/>
                                <a:cs typeface="Arial" panose="020B0604020202020204" pitchFamily="34" charset="0"/>
                              </a:rPr>
                            </m:ctrlPr>
                          </m:dPr>
                          <m:e>
                            <m:r>
                              <a:rPr lang="en-US" sz="3200" b="0" i="1" smtClean="0">
                                <a:solidFill>
                                  <a:srgbClr val="0070C0"/>
                                </a:solidFill>
                                <a:latin typeface="Cambria Math" panose="02040503050406030204" pitchFamily="18" charset="0"/>
                                <a:cs typeface="Arial" panose="020B0604020202020204" pitchFamily="34" charset="0"/>
                              </a:rPr>
                              <m:t>𝐻</m:t>
                            </m:r>
                          </m:e>
                        </m:d>
                      </m:e>
                    </m:func>
                    <m:r>
                      <a:rPr lang="en-US" sz="3200" b="0" i="1" smtClean="0">
                        <a:solidFill>
                          <a:srgbClr val="0070C0"/>
                        </a:solidFill>
                        <a:latin typeface="Cambria Math" panose="02040503050406030204" pitchFamily="18" charset="0"/>
                        <a:cs typeface="Arial" panose="020B0604020202020204" pitchFamily="34" charset="0"/>
                      </a:rPr>
                      <m:t>+</m:t>
                    </m:r>
                    <m:r>
                      <a:rPr lang="en-US" sz="3200" i="1">
                        <a:solidFill>
                          <a:srgbClr val="0070C0"/>
                        </a:solidFill>
                        <a:latin typeface="Cambria Math" panose="02040503050406030204" pitchFamily="18" charset="0"/>
                        <a:cs typeface="Arial" panose="020B0604020202020204" pitchFamily="34" charset="0"/>
                      </a:rPr>
                      <m:t>𝑙𝑜𝑔</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oMath>
                </a14:m>
                <a:r>
                  <a:rPr lang="en-US" sz="3200" dirty="0">
                    <a:solidFill>
                      <a:srgbClr val="0070C0"/>
                    </a:solidFill>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concave</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6063198"/>
              </a:xfrm>
              <a:prstGeom prst="rect">
                <a:avLst/>
              </a:prstGeom>
              <a:blipFill>
                <a:blip r:embed="rId3"/>
                <a:stretch>
                  <a:fillRect l="-1553" t="-1610"/>
                </a:stretch>
              </a:blipFill>
            </p:spPr>
            <p:txBody>
              <a:bodyPr/>
              <a:lstStyle/>
              <a:p>
                <a:r>
                  <a:rPr lang="en-US">
                    <a:noFill/>
                  </a:rPr>
                  <a:t> </a:t>
                </a:r>
              </a:p>
            </p:txBody>
          </p:sp>
        </mc:Fallback>
      </mc:AlternateContent>
      <p:sp>
        <p:nvSpPr>
          <p:cNvPr id="4" name="Arrow: Notched Right 3">
            <a:extLst>
              <a:ext uri="{FF2B5EF4-FFF2-40B4-BE49-F238E27FC236}">
                <a16:creationId xmlns:a16="http://schemas.microsoft.com/office/drawing/2014/main" id="{DA00BABE-0CC2-47E4-8713-6D526AE743C5}"/>
              </a:ext>
            </a:extLst>
          </p:cNvPr>
          <p:cNvSpPr/>
          <p:nvPr/>
        </p:nvSpPr>
        <p:spPr>
          <a:xfrm>
            <a:off x="7172960" y="3429000"/>
            <a:ext cx="782320" cy="421609"/>
          </a:xfrm>
          <a:prstGeom prst="notchedRightArrow">
            <a:avLst/>
          </a:prstGeom>
          <a:solidFill>
            <a:srgbClr val="FF00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Notched Right 7">
            <a:extLst>
              <a:ext uri="{FF2B5EF4-FFF2-40B4-BE49-F238E27FC236}">
                <a16:creationId xmlns:a16="http://schemas.microsoft.com/office/drawing/2014/main" id="{4A9BFC1D-A883-445A-9EF1-DDB3E0615BA4}"/>
              </a:ext>
            </a:extLst>
          </p:cNvPr>
          <p:cNvSpPr/>
          <p:nvPr/>
        </p:nvSpPr>
        <p:spPr>
          <a:xfrm>
            <a:off x="7387021" y="4944071"/>
            <a:ext cx="782320" cy="421609"/>
          </a:xfrm>
          <a:prstGeom prst="notchedRightArrow">
            <a:avLst/>
          </a:prstGeom>
          <a:solidFill>
            <a:srgbClr val="FF00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generated with high confidence">
            <a:extLst>
              <a:ext uri="{FF2B5EF4-FFF2-40B4-BE49-F238E27FC236}">
                <a16:creationId xmlns:a16="http://schemas.microsoft.com/office/drawing/2014/main" id="{3DE81EB8-2E63-44C6-BD64-146C7F3F8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962" y="566405"/>
            <a:ext cx="4896447" cy="3284204"/>
          </a:xfrm>
          <a:prstGeom prst="rect">
            <a:avLst/>
          </a:prstGeom>
        </p:spPr>
      </p:pic>
    </p:spTree>
    <p:extLst>
      <p:ext uri="{BB962C8B-B14F-4D97-AF65-F5344CB8AC3E}">
        <p14:creationId xmlns:p14="http://schemas.microsoft.com/office/powerpoint/2010/main" val="261219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557075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Objective Functions</a:t>
                </a:r>
              </a:p>
              <a:p>
                <a:r>
                  <a:rPr lang="en-US" sz="3200" dirty="0">
                    <a:latin typeface="Arial" panose="020B0604020202020204" pitchFamily="34" charset="0"/>
                    <a:cs typeface="Arial" panose="020B0604020202020204" pitchFamily="34" charset="0"/>
                  </a:rPr>
                  <a:t>	Minimize BB </a:t>
                </a:r>
                <a:r>
                  <a:rPr lang="en-US" sz="3200" i="1" dirty="0">
                    <a:latin typeface="Arial" panose="020B0604020202020204" pitchFamily="34" charset="0"/>
                    <a:cs typeface="Arial" panose="020B0604020202020204" pitchFamily="34" charset="0"/>
                  </a:rPr>
                  <a:t>perimeter</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											</a:t>
                </a: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𝑝</m:t>
                    </m:r>
                    <m:r>
                      <a:rPr lang="en-US" sz="320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2</m:t>
                    </m:r>
                    <m:d>
                      <m:dPr>
                        <m:ctrlPr>
                          <a:rPr lang="en-US" sz="3200" b="0" i="1" smtClean="0">
                            <a:solidFill>
                              <a:srgbClr val="0070C0"/>
                            </a:solidFill>
                            <a:latin typeface="Cambria Math" panose="02040503050406030204" pitchFamily="18" charset="0"/>
                            <a:cs typeface="Arial" panose="020B0604020202020204" pitchFamily="34" charset="0"/>
                          </a:rPr>
                        </m:ctrlPr>
                      </m:dPr>
                      <m:e>
                        <m:r>
                          <a:rPr lang="en-US" sz="3200" b="0" i="1" smtClean="0">
                            <a:solidFill>
                              <a:srgbClr val="0070C0"/>
                            </a:solidFill>
                            <a:latin typeface="Cambria Math" panose="02040503050406030204" pitchFamily="18" charset="0"/>
                            <a:cs typeface="Arial" panose="020B0604020202020204" pitchFamily="34" charset="0"/>
                          </a:rPr>
                          <m:t>𝐻</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e>
                    </m:d>
                  </m:oMath>
                </a14:m>
                <a:endParaRPr lang="en-US" sz="3200" b="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Affine, tend to form equal sides BB</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5570756"/>
              </a:xfrm>
              <a:prstGeom prst="rect">
                <a:avLst/>
              </a:prstGeom>
              <a:blipFill>
                <a:blip r:embed="rId3"/>
                <a:stretch>
                  <a:fillRect l="-1553" t="-17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D8BAB43-59CA-43A8-B5FC-7C2CADDEA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879" y="1133302"/>
            <a:ext cx="6850011" cy="4594520"/>
          </a:xfrm>
          <a:prstGeom prst="rect">
            <a:avLst/>
          </a:prstGeom>
        </p:spPr>
      </p:pic>
    </p:spTree>
    <p:extLst>
      <p:ext uri="{BB962C8B-B14F-4D97-AF65-F5344CB8AC3E}">
        <p14:creationId xmlns:p14="http://schemas.microsoft.com/office/powerpoint/2010/main" val="408122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8737135"/>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Objective Functions</a:t>
                </a:r>
              </a:p>
              <a:p>
                <a:r>
                  <a:rPr lang="en-US" sz="3200" dirty="0">
                    <a:latin typeface="Arial" panose="020B0604020202020204" pitchFamily="34" charset="0"/>
                    <a:cs typeface="Arial" panose="020B0604020202020204" pitchFamily="34" charset="0"/>
                  </a:rPr>
                  <a:t>	Maximize cells area:</a:t>
                </a:r>
              </a:p>
              <a:p>
                <a:r>
                  <a:rPr lang="en-US" sz="3200" dirty="0">
                    <a:latin typeface="Arial" panose="020B0604020202020204" pitchFamily="34" charset="0"/>
                    <a:cs typeface="Arial" panose="020B0604020202020204" pitchFamily="34" charset="0"/>
                  </a:rPr>
                  <a:t>		concave function </a:t>
                </a:r>
              </a:p>
              <a:p>
                <a:r>
                  <a:rPr lang="en-US" sz="3200" dirty="0">
                    <a:latin typeface="Arial" panose="020B0604020202020204" pitchFamily="34" charset="0"/>
                    <a:cs typeface="Arial" panose="020B0604020202020204" pitchFamily="34" charset="0"/>
                  </a:rPr>
                  <a:t>		</a:t>
                </a:r>
              </a:p>
              <a:p>
                <a:pPr algn="ct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𝑚𝑎</m:t>
                    </m:r>
                    <m:func>
                      <m:funcPr>
                        <m:ctrlPr>
                          <a:rPr lang="en-US" sz="3200" b="0" i="1" smtClean="0">
                            <a:solidFill>
                              <a:srgbClr val="0070C0"/>
                            </a:solidFill>
                            <a:latin typeface="Cambria Math" panose="02040503050406030204" pitchFamily="18" charset="0"/>
                            <a:cs typeface="Arial" panose="020B0604020202020204" pitchFamily="34" charset="0"/>
                          </a:rPr>
                        </m:ctrlPr>
                      </m:funcPr>
                      <m:fName>
                        <m:r>
                          <a:rPr lang="en-US" sz="3200" b="0" i="1" smtClean="0">
                            <a:solidFill>
                              <a:srgbClr val="0070C0"/>
                            </a:solidFill>
                            <a:latin typeface="Cambria Math" panose="02040503050406030204" pitchFamily="18" charset="0"/>
                            <a:cs typeface="Arial" panose="020B0604020202020204" pitchFamily="34" charset="0"/>
                          </a:rPr>
                          <m:t>𝑥</m:t>
                        </m:r>
                      </m:fName>
                      <m:e>
                        <m:r>
                          <a:rPr lang="en-US" sz="3200" b="0" i="1" smtClean="0">
                            <a:solidFill>
                              <a:srgbClr val="0070C0"/>
                            </a:solidFill>
                            <a:latin typeface="Cambria Math" panose="02040503050406030204" pitchFamily="18" charset="0"/>
                            <a:cs typeface="Arial" panose="020B0604020202020204" pitchFamily="34" charset="0"/>
                          </a:rPr>
                          <m:t> </m:t>
                        </m:r>
                        <m:d>
                          <m:dPr>
                            <m:ctrlPr>
                              <a:rPr lang="en-US" sz="3200" b="0" i="1" smtClean="0">
                                <a:solidFill>
                                  <a:srgbClr val="0070C0"/>
                                </a:solidFill>
                                <a:latin typeface="Cambria Math" panose="02040503050406030204" pitchFamily="18" charset="0"/>
                                <a:cs typeface="Arial" panose="020B0604020202020204" pitchFamily="34" charset="0"/>
                              </a:rPr>
                            </m:ctrlPr>
                          </m:dPr>
                          <m:e>
                            <m:func>
                              <m:funcPr>
                                <m:ctrlPr>
                                  <a:rPr lang="en-US" sz="3200" b="0" i="1" smtClean="0">
                                    <a:solidFill>
                                      <a:srgbClr val="0070C0"/>
                                    </a:solidFill>
                                    <a:latin typeface="Cambria Math" panose="02040503050406030204" pitchFamily="18" charset="0"/>
                                    <a:cs typeface="Arial" panose="020B0604020202020204" pitchFamily="34" charset="0"/>
                                  </a:rPr>
                                </m:ctrlPr>
                              </m:funcPr>
                              <m:fName>
                                <m:r>
                                  <a:rPr lang="en-US" sz="3200" b="0" i="1" smtClean="0">
                                    <a:solidFill>
                                      <a:srgbClr val="0070C0"/>
                                    </a:solidFill>
                                    <a:latin typeface="Cambria Math" panose="02040503050406030204" pitchFamily="18" charset="0"/>
                                    <a:cs typeface="Arial" panose="020B0604020202020204" pitchFamily="34" charset="0"/>
                                  </a:rPr>
                                  <m:t>𝑙𝑜𝑔</m:t>
                                </m:r>
                              </m:fName>
                              <m:e>
                                <m:d>
                                  <m:dPr>
                                    <m:ctrlPr>
                                      <a:rPr lang="en-US" sz="3200" b="0" i="1" smtClean="0">
                                        <a:solidFill>
                                          <a:srgbClr val="0070C0"/>
                                        </a:solidFill>
                                        <a:latin typeface="Cambria Math" panose="02040503050406030204" pitchFamily="18" charset="0"/>
                                        <a:cs typeface="Arial" panose="020B0604020202020204" pitchFamily="34" charset="0"/>
                                      </a:rPr>
                                    </m:ctrlPr>
                                  </m:dPr>
                                  <m:e>
                                    <m:sSub>
                                      <m:sSubPr>
                                        <m:ctrlPr>
                                          <a:rPr lang="en-US" sz="3200" b="0" i="1" smtClean="0">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𝑤</m:t>
                                        </m:r>
                                      </m:e>
                                      <m:sub>
                                        <m:r>
                                          <a:rPr lang="en-US" sz="3200" b="0" i="1" smtClean="0">
                                            <a:solidFill>
                                              <a:srgbClr val="0070C0"/>
                                            </a:solidFill>
                                            <a:latin typeface="Cambria Math" panose="02040503050406030204" pitchFamily="18" charset="0"/>
                                            <a:cs typeface="Arial" panose="020B0604020202020204" pitchFamily="34" charset="0"/>
                                          </a:rPr>
                                          <m:t>𝑖</m:t>
                                        </m:r>
                                      </m:sub>
                                    </m:sSub>
                                  </m:e>
                                </m:d>
                              </m:e>
                            </m:func>
                            <m:r>
                              <a:rPr lang="en-US" sz="3200" b="0" i="1" smtClean="0">
                                <a:solidFill>
                                  <a:srgbClr val="0070C0"/>
                                </a:solidFill>
                                <a:latin typeface="Cambria Math" panose="02040503050406030204" pitchFamily="18" charset="0"/>
                                <a:cs typeface="Arial" panose="020B0604020202020204" pitchFamily="34" charset="0"/>
                              </a:rPr>
                              <m:t>+</m:t>
                            </m:r>
                            <m:func>
                              <m:funcPr>
                                <m:ctrlPr>
                                  <a:rPr lang="en-US" sz="3200" i="1">
                                    <a:solidFill>
                                      <a:srgbClr val="0070C0"/>
                                    </a:solidFill>
                                    <a:latin typeface="Cambria Math" panose="02040503050406030204" pitchFamily="18" charset="0"/>
                                    <a:cs typeface="Arial" panose="020B0604020202020204" pitchFamily="34" charset="0"/>
                                  </a:rPr>
                                </m:ctrlPr>
                              </m:funcPr>
                              <m:fName>
                                <m:r>
                                  <a:rPr lang="en-US" sz="3200" i="1">
                                    <a:solidFill>
                                      <a:srgbClr val="0070C0"/>
                                    </a:solidFill>
                                    <a:latin typeface="Cambria Math" panose="02040503050406030204" pitchFamily="18" charset="0"/>
                                    <a:cs typeface="Arial" panose="020B0604020202020204" pitchFamily="34" charset="0"/>
                                  </a:rPr>
                                  <m:t>𝑙𝑜𝑔</m:t>
                                </m:r>
                              </m:fName>
                              <m:e>
                                <m:d>
                                  <m:dPr>
                                    <m:ctrlPr>
                                      <a:rPr lang="en-US" sz="3200" i="1">
                                        <a:solidFill>
                                          <a:srgbClr val="0070C0"/>
                                        </a:solidFill>
                                        <a:latin typeface="Cambria Math" panose="02040503050406030204" pitchFamily="18" charset="0"/>
                                        <a:cs typeface="Arial" panose="020B0604020202020204" pitchFamily="34" charset="0"/>
                                      </a:rPr>
                                    </m:ctrlPr>
                                  </m:dPr>
                                  <m:e>
                                    <m:sSub>
                                      <m:sSubPr>
                                        <m:ctrlPr>
                                          <a:rPr lang="en-US" sz="3200" i="1" smtClean="0">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cs typeface="Arial" panose="020B0604020202020204" pitchFamily="34" charset="0"/>
                                          </a:rPr>
                                          <m:t>𝑖</m:t>
                                        </m:r>
                                      </m:sub>
                                    </m:sSub>
                                  </m:e>
                                </m:d>
                              </m:e>
                            </m:func>
                          </m:e>
                        </m:d>
                      </m:e>
                    </m:func>
                    <m:r>
                      <a:rPr lang="en-US" sz="3200" b="0" i="0" smtClean="0">
                        <a:solidFill>
                          <a:srgbClr val="0070C0"/>
                        </a:solidFill>
                        <a:latin typeface="Cambria Math" panose="02040503050406030204" pitchFamily="18" charset="0"/>
                        <a:cs typeface="Arial" panose="020B0604020202020204" pitchFamily="34" charset="0"/>
                      </a:rPr>
                      <m:t>, </m:t>
                    </m:r>
                    <m:r>
                      <m:rPr>
                        <m:sty m:val="p"/>
                      </m:rPr>
                      <a:rPr lang="en-US" sz="3200" b="0" i="0" smtClean="0">
                        <a:solidFill>
                          <a:srgbClr val="0070C0"/>
                        </a:solidFill>
                        <a:latin typeface="Cambria Math" panose="02040503050406030204" pitchFamily="18" charset="0"/>
                        <a:cs typeface="Arial" panose="020B0604020202020204" pitchFamily="34" charset="0"/>
                      </a:rPr>
                      <m:t>i</m:t>
                    </m:r>
                    <m:r>
                      <a:rPr lang="en-US" sz="3200" b="0" i="0" smtClean="0">
                        <a:solidFill>
                          <a:srgbClr val="0070C0"/>
                        </a:solidFill>
                        <a:latin typeface="Cambria Math" panose="02040503050406030204" pitchFamily="18" charset="0"/>
                        <a:cs typeface="Arial" panose="020B0604020202020204" pitchFamily="34" charset="0"/>
                      </a:rPr>
                      <m:t>=1,…, </m:t>
                    </m:r>
                    <m:r>
                      <m:rPr>
                        <m:sty m:val="p"/>
                      </m:rPr>
                      <a:rPr lang="en-US" sz="3200" b="0" i="0" smtClean="0">
                        <a:solidFill>
                          <a:srgbClr val="0070C0"/>
                        </a:solidFill>
                        <a:latin typeface="Cambria Math" panose="02040503050406030204" pitchFamily="18" charset="0"/>
                        <a:cs typeface="Arial" panose="020B0604020202020204" pitchFamily="34" charset="0"/>
                      </a:rPr>
                      <m:t>N</m:t>
                    </m:r>
                  </m:oMath>
                </a14:m>
                <a:r>
                  <a:rPr lang="en-US" sz="3200" dirty="0">
                    <a:solidFill>
                      <a:srgbClr val="0070C0"/>
                    </a:solidFill>
                    <a:latin typeface="Arial" panose="020B0604020202020204" pitchFamily="34" charset="0"/>
                    <a:cs typeface="Arial" panose="020B0604020202020204" pitchFamily="34" charset="0"/>
                  </a:rPr>
                  <a:t> </a:t>
                </a:r>
              </a:p>
              <a:p>
                <a:pPr algn="ctr"/>
                <a:endParaRPr lang="en-US" sz="20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multi-criterion with </a:t>
                </a:r>
                <a14:m>
                  <m:oMath xmlns:m="http://schemas.openxmlformats.org/officeDocument/2006/math">
                    <m:r>
                      <a:rPr lang="en-US" sz="3200" b="0" i="1" smtClean="0">
                        <a:latin typeface="Cambria Math" panose="02040503050406030204" pitchFamily="18" charset="0"/>
                        <a:cs typeface="Arial" panose="020B0604020202020204" pitchFamily="34" charset="0"/>
                      </a:rPr>
                      <m:t>𝑁</m:t>
                    </m:r>
                  </m:oMath>
                </a14:m>
                <a:r>
                  <a:rPr lang="en-US" sz="3200" dirty="0">
                    <a:latin typeface="Arial" panose="020B0604020202020204" pitchFamily="34" charset="0"/>
                    <a:cs typeface="Arial" panose="020B0604020202020204" pitchFamily="34" charset="0"/>
                  </a:rPr>
                  <a:t> objective function</a:t>
                </a:r>
              </a:p>
              <a:p>
                <a:endParaRPr lang="en-US" sz="20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scalarization</a:t>
                </a:r>
              </a:p>
              <a:p>
                <a:pPr algn="ctr"/>
                <a14:m>
                  <m:oMath xmlns:m="http://schemas.openxmlformats.org/officeDocument/2006/math">
                    <m:r>
                      <a:rPr lang="en-US" sz="3200" i="1">
                        <a:solidFill>
                          <a:srgbClr val="0070C0"/>
                        </a:solidFill>
                        <a:latin typeface="Cambria Math" panose="02040503050406030204" pitchFamily="18" charset="0"/>
                        <a:cs typeface="Arial" panose="020B0604020202020204" pitchFamily="34" charset="0"/>
                      </a:rPr>
                      <m:t>𝑚𝑎</m:t>
                    </m:r>
                    <m:func>
                      <m:funcPr>
                        <m:ctrlPr>
                          <a:rPr lang="en-US" sz="3200" i="1">
                            <a:solidFill>
                              <a:srgbClr val="0070C0"/>
                            </a:solidFill>
                            <a:latin typeface="Cambria Math" panose="02040503050406030204" pitchFamily="18" charset="0"/>
                            <a:cs typeface="Arial" panose="020B0604020202020204" pitchFamily="34" charset="0"/>
                          </a:rPr>
                        </m:ctrlPr>
                      </m:funcPr>
                      <m:fName>
                        <m:r>
                          <a:rPr lang="en-US" sz="3200" i="1">
                            <a:solidFill>
                              <a:srgbClr val="0070C0"/>
                            </a:solidFill>
                            <a:latin typeface="Cambria Math" panose="02040503050406030204" pitchFamily="18" charset="0"/>
                            <a:cs typeface="Arial" panose="020B0604020202020204" pitchFamily="34" charset="0"/>
                          </a:rPr>
                          <m:t>𝑥</m:t>
                        </m:r>
                      </m:fName>
                      <m:e>
                        <m:r>
                          <a:rPr lang="en-US" sz="3200" i="1">
                            <a:solidFill>
                              <a:srgbClr val="0070C0"/>
                            </a:solidFill>
                            <a:latin typeface="Cambria Math" panose="02040503050406030204" pitchFamily="18" charset="0"/>
                            <a:cs typeface="Arial" panose="020B0604020202020204" pitchFamily="34" charset="0"/>
                          </a:rPr>
                          <m:t> </m:t>
                        </m:r>
                        <m:nary>
                          <m:naryPr>
                            <m:chr m:val="∑"/>
                            <m:ctrlPr>
                              <a:rPr lang="pt-BR" sz="3200" i="1" smtClean="0">
                                <a:solidFill>
                                  <a:srgbClr val="0070C0"/>
                                </a:solidFill>
                                <a:latin typeface="Cambria Math" panose="02040503050406030204" pitchFamily="18" charset="0"/>
                                <a:cs typeface="Arial" panose="020B0604020202020204" pitchFamily="34" charset="0"/>
                              </a:rPr>
                            </m:ctrlPr>
                          </m:naryPr>
                          <m:sub>
                            <m:r>
                              <a:rPr lang="en-US" sz="3200" b="0" i="1" smtClean="0">
                                <a:solidFill>
                                  <a:srgbClr val="0070C0"/>
                                </a:solidFill>
                                <a:latin typeface="Cambria Math" panose="02040503050406030204" pitchFamily="18" charset="0"/>
                                <a:cs typeface="Arial" panose="020B0604020202020204" pitchFamily="34" charset="0"/>
                              </a:rPr>
                              <m:t>𝑖</m:t>
                            </m:r>
                            <m:r>
                              <a:rPr lang="pt-BR" sz="320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1</m:t>
                            </m:r>
                          </m:sub>
                          <m:sup>
                            <m:r>
                              <a:rPr lang="en-US" sz="3200" b="0" i="1" smtClean="0">
                                <a:solidFill>
                                  <a:srgbClr val="0070C0"/>
                                </a:solidFill>
                                <a:latin typeface="Cambria Math" panose="02040503050406030204" pitchFamily="18" charset="0"/>
                                <a:cs typeface="Arial" panose="020B0604020202020204" pitchFamily="34" charset="0"/>
                              </a:rPr>
                              <m:t>𝑁</m:t>
                            </m:r>
                          </m:sup>
                          <m:e>
                            <m:d>
                              <m:dPr>
                                <m:ctrlPr>
                                  <a:rPr lang="en-US" sz="3200" i="1">
                                    <a:solidFill>
                                      <a:srgbClr val="0070C0"/>
                                    </a:solidFill>
                                    <a:latin typeface="Cambria Math" panose="02040503050406030204" pitchFamily="18" charset="0"/>
                                    <a:cs typeface="Arial" panose="020B0604020202020204" pitchFamily="34" charset="0"/>
                                  </a:rPr>
                                </m:ctrlPr>
                              </m:dPr>
                              <m:e>
                                <m:func>
                                  <m:funcPr>
                                    <m:ctrlPr>
                                      <a:rPr lang="en-US" sz="3200" i="1">
                                        <a:solidFill>
                                          <a:srgbClr val="0070C0"/>
                                        </a:solidFill>
                                        <a:latin typeface="Cambria Math" panose="02040503050406030204" pitchFamily="18" charset="0"/>
                                        <a:cs typeface="Arial" panose="020B0604020202020204" pitchFamily="34" charset="0"/>
                                      </a:rPr>
                                    </m:ctrlPr>
                                  </m:funcPr>
                                  <m:fName>
                                    <m:r>
                                      <a:rPr lang="en-US" sz="3200" i="1">
                                        <a:solidFill>
                                          <a:srgbClr val="0070C0"/>
                                        </a:solidFill>
                                        <a:latin typeface="Cambria Math" panose="02040503050406030204" pitchFamily="18" charset="0"/>
                                        <a:cs typeface="Arial" panose="020B0604020202020204" pitchFamily="34" charset="0"/>
                                      </a:rPr>
                                      <m:t>𝑙𝑜𝑔</m:t>
                                    </m:r>
                                  </m:fName>
                                  <m:e>
                                    <m:d>
                                      <m:dPr>
                                        <m:ctrlPr>
                                          <a:rPr lang="en-US" sz="3200" i="1">
                                            <a:solidFill>
                                              <a:srgbClr val="0070C0"/>
                                            </a:solidFill>
                                            <a:latin typeface="Cambria Math" panose="02040503050406030204" pitchFamily="18" charset="0"/>
                                            <a:cs typeface="Arial" panose="020B0604020202020204" pitchFamily="34" charset="0"/>
                                          </a:rPr>
                                        </m:ctrlPr>
                                      </m:dPr>
                                      <m:e>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cs typeface="Arial" panose="020B0604020202020204" pitchFamily="34" charset="0"/>
                                              </a:rPr>
                                              <m:t>𝑖</m:t>
                                            </m:r>
                                          </m:sub>
                                        </m:sSub>
                                      </m:e>
                                    </m:d>
                                  </m:e>
                                </m:func>
                                <m:r>
                                  <a:rPr lang="en-US" sz="3200" i="1">
                                    <a:solidFill>
                                      <a:srgbClr val="0070C0"/>
                                    </a:solidFill>
                                    <a:latin typeface="Cambria Math" panose="02040503050406030204" pitchFamily="18" charset="0"/>
                                    <a:cs typeface="Arial" panose="020B0604020202020204" pitchFamily="34" charset="0"/>
                                  </a:rPr>
                                  <m:t>+</m:t>
                                </m:r>
                                <m:func>
                                  <m:funcPr>
                                    <m:ctrlPr>
                                      <a:rPr lang="en-US" sz="3200" i="1">
                                        <a:solidFill>
                                          <a:srgbClr val="0070C0"/>
                                        </a:solidFill>
                                        <a:latin typeface="Cambria Math" panose="02040503050406030204" pitchFamily="18" charset="0"/>
                                        <a:cs typeface="Arial" panose="020B0604020202020204" pitchFamily="34" charset="0"/>
                                      </a:rPr>
                                    </m:ctrlPr>
                                  </m:funcPr>
                                  <m:fName>
                                    <m:r>
                                      <a:rPr lang="en-US" sz="3200" i="1">
                                        <a:solidFill>
                                          <a:srgbClr val="0070C0"/>
                                        </a:solidFill>
                                        <a:latin typeface="Cambria Math" panose="02040503050406030204" pitchFamily="18" charset="0"/>
                                        <a:cs typeface="Arial" panose="020B0604020202020204" pitchFamily="34" charset="0"/>
                                      </a:rPr>
                                      <m:t>𝑙𝑜𝑔</m:t>
                                    </m:r>
                                  </m:fName>
                                  <m:e>
                                    <m:d>
                                      <m:dPr>
                                        <m:ctrlPr>
                                          <a:rPr lang="en-US" sz="3200" i="1">
                                            <a:solidFill>
                                              <a:srgbClr val="0070C0"/>
                                            </a:solidFill>
                                            <a:latin typeface="Cambria Math" panose="02040503050406030204" pitchFamily="18" charset="0"/>
                                            <a:cs typeface="Arial" panose="020B0604020202020204" pitchFamily="34" charset="0"/>
                                          </a:rPr>
                                        </m:ctrlPr>
                                      </m:dPr>
                                      <m:e>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cs typeface="Arial" panose="020B0604020202020204" pitchFamily="34" charset="0"/>
                                              </a:rPr>
                                              <m:t>𝑖</m:t>
                                            </m:r>
                                          </m:sub>
                                        </m:sSub>
                                      </m:e>
                                    </m:d>
                                  </m:e>
                                </m:func>
                              </m:e>
                            </m:d>
                          </m:e>
                        </m:nary>
                      </m:e>
                    </m:func>
                  </m:oMath>
                </a14:m>
                <a:r>
                  <a:rPr lang="en-US" sz="3200" dirty="0">
                    <a:solidFill>
                      <a:srgbClr val="0070C0"/>
                    </a:solidFill>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8737135"/>
              </a:xfrm>
              <a:prstGeom prst="rect">
                <a:avLst/>
              </a:prstGeom>
              <a:blipFill>
                <a:blip r:embed="rId3"/>
                <a:stretch>
                  <a:fillRect l="-1553" t="-1117"/>
                </a:stretch>
              </a:blipFill>
            </p:spPr>
            <p:txBody>
              <a:bodyPr/>
              <a:lstStyle/>
              <a:p>
                <a:r>
                  <a:rPr lang="en-US">
                    <a:noFill/>
                  </a:rPr>
                  <a:t> </a:t>
                </a:r>
              </a:p>
            </p:txBody>
          </p:sp>
        </mc:Fallback>
      </mc:AlternateContent>
    </p:spTree>
    <p:extLst>
      <p:ext uri="{BB962C8B-B14F-4D97-AF65-F5344CB8AC3E}">
        <p14:creationId xmlns:p14="http://schemas.microsoft.com/office/powerpoint/2010/main" val="1172677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609397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Basic constraints:</a:t>
                </a: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Everything inside the bounding box</a:t>
                </a:r>
              </a:p>
              <a:p>
                <a:pPr algn="ctr"/>
                <a14:m>
                  <m:oMath xmlns:m="http://schemas.openxmlformats.org/officeDocument/2006/math">
                    <m:sSub>
                      <m:sSubPr>
                        <m:ctrlPr>
                          <a:rPr lang="en-US" sz="2800" b="0" i="1" smtClean="0">
                            <a:solidFill>
                              <a:srgbClr val="0070C0"/>
                            </a:solidFill>
                            <a:latin typeface="Cambria Math" panose="02040503050406030204" pitchFamily="18" charset="0"/>
                            <a:cs typeface="Arial" panose="020B0604020202020204" pitchFamily="34" charset="0"/>
                          </a:rPr>
                        </m:ctrlPr>
                      </m:sSubPr>
                      <m:e>
                        <m:r>
                          <a:rPr lang="en-US" sz="2800" b="0" i="1" smtClean="0">
                            <a:solidFill>
                              <a:srgbClr val="0070C0"/>
                            </a:solidFill>
                            <a:latin typeface="Cambria Math" panose="02040503050406030204" pitchFamily="18" charset="0"/>
                            <a:cs typeface="Arial" panose="020B0604020202020204" pitchFamily="34" charset="0"/>
                          </a:rPr>
                          <m:t>𝑥</m:t>
                        </m:r>
                      </m:e>
                      <m:sub>
                        <m:r>
                          <a:rPr lang="en-US" sz="2800" b="0" i="1" smtClean="0">
                            <a:solidFill>
                              <a:srgbClr val="0070C0"/>
                            </a:solidFill>
                            <a:latin typeface="Cambria Math" panose="02040503050406030204" pitchFamily="18" charset="0"/>
                            <a:cs typeface="Arial" panose="020B0604020202020204" pitchFamily="34" charset="0"/>
                          </a:rPr>
                          <m:t>𝑖</m:t>
                        </m:r>
                      </m:sub>
                    </m:sSub>
                    <m:r>
                      <a:rPr lang="en-US" sz="28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r>
                  <a:rPr lang="en-US" sz="2800" dirty="0">
                    <a:solidFill>
                      <a:srgbClr val="0070C0"/>
                    </a:solidFill>
                    <a:latin typeface="Arial" panose="020B0604020202020204" pitchFamily="34" charset="0"/>
                    <a:cs typeface="Arial" panose="020B0604020202020204" pitchFamily="34" charset="0"/>
                  </a:rPr>
                  <a:t>,</a:t>
                </a:r>
                <a:r>
                  <a:rPr lang="en-US" sz="2800" dirty="0">
                    <a:solidFill>
                      <a:srgbClr val="0070C0"/>
                    </a:solidFill>
                    <a:cs typeface="Arial" panose="020B0604020202020204" pitchFamily="34" charset="0"/>
                  </a:rPr>
                  <a:t>       </a:t>
                </a:r>
                <a14:m/>
              </a:p>
              <a:p>
                <a:pPr algn="ctr"/>
                <a:r>
                  <a:rPr lang="en-US" sz="2800" dirty="0">
                    <a:solidFill>
                      <a:srgbClr val="0070C0"/>
                    </a:solidFill>
                    <a:latin typeface="Arial" panose="020B0604020202020204" pitchFamily="34" charset="0"/>
                    <a:cs typeface="Arial" panose="020B0604020202020204" pitchFamily="34" charset="0"/>
                  </a:rPr>
                  <a:t>,             </a:t>
                </a:r>
              </a:p>
              <a:p>
                <a:pPr algn="ctr"/>
                <a14:m>
                  <m:oMath xmlns:m="http://schemas.openxmlformats.org/officeDocument/2006/math">
                    <m:sSub>
                      <m:sSubPr>
                        <m:ctrlPr>
                          <a:rPr lang="en-US" sz="2800" i="1">
                            <a:solidFill>
                              <a:srgbClr val="0070C0"/>
                            </a:solidFill>
                            <a:latin typeface="Cambria Math" panose="02040503050406030204" pitchFamily="18" charset="0"/>
                            <a:cs typeface="Arial" panose="020B0604020202020204" pitchFamily="34" charset="0"/>
                          </a:rPr>
                        </m:ctrlPr>
                      </m:sSubPr>
                      <m:e>
                        <m:r>
                          <a:rPr lang="en-US" sz="2800" i="1">
                            <a:solidFill>
                              <a:srgbClr val="0070C0"/>
                            </a:solidFill>
                            <a:latin typeface="Cambria Math" panose="02040503050406030204" pitchFamily="18" charset="0"/>
                            <a:cs typeface="Arial" panose="020B0604020202020204" pitchFamily="34" charset="0"/>
                          </a:rPr>
                          <m:t>𝑥</m:t>
                        </m:r>
                      </m:e>
                      <m:sub>
                        <m:r>
                          <a:rPr lang="en-US" sz="2800" i="1">
                            <a:solidFill>
                              <a:srgbClr val="0070C0"/>
                            </a:solidFill>
                            <a:latin typeface="Cambria Math" panose="02040503050406030204" pitchFamily="18" charset="0"/>
                            <a:cs typeface="Arial" panose="020B0604020202020204" pitchFamily="34" charset="0"/>
                          </a:rPr>
                          <m:t>𝑖</m:t>
                        </m:r>
                      </m:sub>
                    </m:sSub>
                    <m:sSub>
                      <m:sSubPr>
                        <m:ctrlPr>
                          <a:rPr lang="en-US" sz="2800" i="1" smtClean="0">
                            <a:solidFill>
                              <a:srgbClr val="0070C0"/>
                            </a:solidFill>
                            <a:latin typeface="Cambria Math" panose="02040503050406030204" pitchFamily="18" charset="0"/>
                            <a:cs typeface="Arial" panose="020B0604020202020204" pitchFamily="34" charset="0"/>
                          </a:rPr>
                        </m:ctrlPr>
                      </m:sSubPr>
                      <m:e>
                        <m:r>
                          <a:rPr lang="en-US" sz="2800" b="0" i="1" smtClean="0">
                            <a:solidFill>
                              <a:srgbClr val="0070C0"/>
                            </a:solidFill>
                            <a:latin typeface="Cambria Math" panose="02040503050406030204" pitchFamily="18" charset="0"/>
                            <a:cs typeface="Arial" panose="020B0604020202020204" pitchFamily="34" charset="0"/>
                          </a:rPr>
                          <m:t>+</m:t>
                        </m:r>
                        <m:r>
                          <a:rPr lang="en-US" sz="2800" b="0" i="1" smtClean="0">
                            <a:solidFill>
                              <a:srgbClr val="0070C0"/>
                            </a:solidFill>
                            <a:latin typeface="Cambria Math" panose="02040503050406030204" pitchFamily="18" charset="0"/>
                            <a:cs typeface="Arial" panose="020B0604020202020204" pitchFamily="34" charset="0"/>
                          </a:rPr>
                          <m:t>𝑤</m:t>
                        </m:r>
                      </m:e>
                      <m:sub>
                        <m:r>
                          <a:rPr lang="en-US" sz="2800" b="0" i="1" smtClean="0">
                            <a:solidFill>
                              <a:srgbClr val="0070C0"/>
                            </a:solidFill>
                            <a:latin typeface="Cambria Math" panose="02040503050406030204" pitchFamily="18" charset="0"/>
                            <a:cs typeface="Arial" panose="020B0604020202020204" pitchFamily="34" charset="0"/>
                          </a:rPr>
                          <m:t>𝑖</m:t>
                        </m:r>
                      </m:sub>
                    </m:sSub>
                    <m:r>
                      <a:rPr lang="en-US" sz="28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𝑊</m:t>
                    </m:r>
                  </m:oMath>
                </a14:m>
                <a:r>
                  <a:rPr lang="en-US" sz="2800" dirty="0">
                    <a:solidFill>
                      <a:srgbClr val="0070C0"/>
                    </a:solidFill>
                    <a:latin typeface="Arial" panose="020B0604020202020204" pitchFamily="34" charset="0"/>
                    <a:cs typeface="Arial" panose="020B0604020202020204" pitchFamily="34" charset="0"/>
                  </a:rPr>
                  <a:t>,</a:t>
                </a:r>
                <a:r>
                  <a:rPr lang="en-US" sz="2800" dirty="0">
                    <a:solidFill>
                      <a:srgbClr val="0070C0"/>
                    </a:solidFill>
                    <a:cs typeface="Arial" panose="020B0604020202020204" pitchFamily="34" charset="0"/>
                  </a:rPr>
                  <a:t> </a:t>
                </a:r>
              </a:p>
              <a:p>
                <a:r>
                  <a:rPr lang="en-US" sz="2800" dirty="0">
                    <a:solidFill>
                      <a:srgbClr val="0070C0"/>
                    </a:solidFill>
                    <a:cs typeface="Arial" panose="020B0604020202020204" pitchFamily="34" charset="0"/>
                  </a:rPr>
                  <a:t>                                                            </a:t>
                </a:r>
                <a14:m>
                  <m:oMath xmlns:m="http://schemas.openxmlformats.org/officeDocument/2006/math">
                    <m:sSub>
                      <m:sSubPr>
                        <m:ctrlPr>
                          <a:rPr lang="en-US" sz="2800" i="1">
                            <a:solidFill>
                              <a:srgbClr val="0070C0"/>
                            </a:solidFill>
                            <a:latin typeface="Cambria Math" panose="02040503050406030204" pitchFamily="18" charset="0"/>
                            <a:cs typeface="Arial" panose="020B0604020202020204" pitchFamily="34" charset="0"/>
                          </a:rPr>
                        </m:ctrlPr>
                      </m:sSubPr>
                      <m:e>
                        <m:r>
                          <a:rPr lang="en-US" sz="2800" b="0" i="1" smtClean="0">
                            <a:solidFill>
                              <a:srgbClr val="0070C0"/>
                            </a:solidFill>
                            <a:latin typeface="Cambria Math" panose="02040503050406030204" pitchFamily="18" charset="0"/>
                            <a:cs typeface="Arial" panose="020B0604020202020204" pitchFamily="34" charset="0"/>
                          </a:rPr>
                          <m:t>𝑦</m:t>
                        </m:r>
                      </m:e>
                      <m:sub>
                        <m:r>
                          <a:rPr lang="en-US" sz="2800" i="1">
                            <a:solidFill>
                              <a:srgbClr val="0070C0"/>
                            </a:solidFill>
                            <a:latin typeface="Cambria Math" panose="02040503050406030204" pitchFamily="18" charset="0"/>
                            <a:cs typeface="Arial" panose="020B0604020202020204" pitchFamily="34" charset="0"/>
                          </a:rPr>
                          <m:t>𝑖</m:t>
                        </m:r>
                      </m:sub>
                    </m:sSub>
                    <m:r>
                      <a:rPr lang="en-US" sz="2800" b="0" i="1" smtClean="0">
                        <a:solidFill>
                          <a:srgbClr val="0070C0"/>
                        </a:solidFill>
                        <a:latin typeface="Cambria Math" panose="02040503050406030204" pitchFamily="18" charset="0"/>
                        <a:cs typeface="Arial" panose="020B0604020202020204" pitchFamily="34" charset="0"/>
                      </a:rPr>
                      <m:t>+</m:t>
                    </m:r>
                    <m:sSub>
                      <m:sSubPr>
                        <m:ctrlPr>
                          <a:rPr lang="en-US" sz="2800" i="1">
                            <a:solidFill>
                              <a:srgbClr val="0070C0"/>
                            </a:solidFill>
                            <a:latin typeface="Cambria Math" panose="02040503050406030204" pitchFamily="18" charset="0"/>
                            <a:cs typeface="Arial" panose="020B0604020202020204" pitchFamily="34" charset="0"/>
                          </a:rPr>
                        </m:ctrlPr>
                      </m:sSubPr>
                      <m:e>
                        <m:r>
                          <a:rPr lang="en-US" sz="2800" b="0" i="1" smtClean="0">
                            <a:solidFill>
                              <a:srgbClr val="0070C0"/>
                            </a:solidFill>
                            <a:latin typeface="Cambria Math" panose="02040503050406030204" pitchFamily="18" charset="0"/>
                            <a:cs typeface="Arial" panose="020B0604020202020204" pitchFamily="34" charset="0"/>
                          </a:rPr>
                          <m:t>h</m:t>
                        </m:r>
                      </m:e>
                      <m:sub>
                        <m:r>
                          <a:rPr lang="en-US" sz="2800" i="1">
                            <a:solidFill>
                              <a:srgbClr val="0070C0"/>
                            </a:solidFill>
                            <a:latin typeface="Cambria Math" panose="02040503050406030204" pitchFamily="18" charset="0"/>
                            <a:cs typeface="Arial" panose="020B0604020202020204" pitchFamily="34" charset="0"/>
                          </a:rPr>
                          <m:t>𝑖</m:t>
                        </m:r>
                      </m:sub>
                    </m:sSub>
                    <m:r>
                      <a:rPr lang="en-US" sz="28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𝐻</m:t>
                    </m:r>
                  </m:oMath>
                </a14:m>
                <a:r>
                  <a:rPr lang="en-US" sz="2800" dirty="0">
                    <a:solidFill>
                      <a:srgbClr val="0070C0"/>
                    </a:solidFill>
                    <a:latin typeface="Arial" panose="020B0604020202020204" pitchFamily="34" charset="0"/>
                    <a:cs typeface="Arial" panose="020B0604020202020204" pitchFamily="34" charset="0"/>
                  </a:rPr>
                  <a:t>,          </a:t>
                </a:r>
                <a14:m>
                  <m:oMath xmlns:m="http://schemas.openxmlformats.org/officeDocument/2006/math">
                    <m:r>
                      <a:rPr lang="en-US" sz="2800" b="0" i="1" smtClean="0">
                        <a:solidFill>
                          <a:srgbClr val="0070C0"/>
                        </a:solidFill>
                        <a:latin typeface="Cambria Math" panose="02040503050406030204" pitchFamily="18" charset="0"/>
                        <a:cs typeface="Arial" panose="020B0604020202020204" pitchFamily="34" charset="0"/>
                      </a:rPr>
                      <m:t>𝑖</m:t>
                    </m:r>
                    <m:r>
                      <a:rPr lang="en-US" sz="2800" b="0" i="1" smtClean="0">
                        <a:solidFill>
                          <a:srgbClr val="0070C0"/>
                        </a:solidFill>
                        <a:latin typeface="Cambria Math" panose="02040503050406030204" pitchFamily="18" charset="0"/>
                        <a:cs typeface="Arial" panose="020B0604020202020204" pitchFamily="34" charset="0"/>
                      </a:rPr>
                      <m:t>=1,…, </m:t>
                    </m:r>
                    <m:r>
                      <a:rPr lang="en-US" sz="2800" b="0" i="1" smtClean="0">
                        <a:solidFill>
                          <a:srgbClr val="0070C0"/>
                        </a:solidFill>
                        <a:latin typeface="Cambria Math" panose="02040503050406030204" pitchFamily="18" charset="0"/>
                        <a:cs typeface="Arial" panose="020B0604020202020204" pitchFamily="34" charset="0"/>
                      </a:rPr>
                      <m:t>𝑁</m:t>
                    </m:r>
                  </m:oMath>
                </a14:m>
                <a:r>
                  <a:rPr lang="en-US" sz="2800" dirty="0">
                    <a:solidFill>
                      <a:srgbClr val="0070C0"/>
                    </a:solidFill>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 Widths and length should be positive </a:t>
                </a:r>
              </a:p>
              <a:p>
                <a:pPr algn="ctr"/>
                <a14:m>
                  <m:oMath xmlns:m="http://schemas.openxmlformats.org/officeDocument/2006/math">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r>
                  <a:rPr lang="en-US" sz="3200" dirty="0">
                    <a:solidFill>
                      <a:srgbClr val="0070C0"/>
                    </a:solidFill>
                    <a:latin typeface="Arial" panose="020B0604020202020204" pitchFamily="34" charset="0"/>
                    <a:cs typeface="Arial" panose="020B0604020202020204" pitchFamily="34" charset="0"/>
                  </a:rPr>
                  <a:t>,</a:t>
                </a:r>
                <a:r>
                  <a:rPr lang="en-US" sz="3200" dirty="0">
                    <a:solidFill>
                      <a:srgbClr val="0070C0"/>
                    </a:solidFill>
                    <a:cs typeface="Arial" panose="020B0604020202020204" pitchFamily="34" charset="0"/>
                  </a:rPr>
                  <a:t> </a:t>
                </a:r>
              </a:p>
              <a:p>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                                                           </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r>
                  <a:rPr lang="en-US" sz="3200" dirty="0">
                    <a:solidFill>
                      <a:srgbClr val="0070C0"/>
                    </a:solidFill>
                    <a:latin typeface="Arial" panose="020B0604020202020204" pitchFamily="34" charset="0"/>
                    <a:cs typeface="Arial" panose="020B0604020202020204" pitchFamily="34" charset="0"/>
                  </a:rPr>
                  <a:t>,          </a:t>
                </a:r>
                <a14:m>
                  <m:oMath xmlns:m="http://schemas.openxmlformats.org/officeDocument/2006/math">
                    <m:r>
                      <a:rPr lang="en-US" sz="3200" i="1">
                        <a:solidFill>
                          <a:srgbClr val="0070C0"/>
                        </a:solidFill>
                        <a:latin typeface="Cambria Math" panose="02040503050406030204" pitchFamily="18" charset="0"/>
                        <a:cs typeface="Arial" panose="020B0604020202020204" pitchFamily="34" charset="0"/>
                      </a:rPr>
                      <m:t>𝑖</m:t>
                    </m:r>
                    <m:r>
                      <a:rPr lang="en-US" sz="3200" i="1">
                        <a:solidFill>
                          <a:srgbClr val="0070C0"/>
                        </a:solidFill>
                        <a:latin typeface="Cambria Math" panose="02040503050406030204" pitchFamily="18" charset="0"/>
                        <a:cs typeface="Arial" panose="020B0604020202020204" pitchFamily="34" charset="0"/>
                      </a:rPr>
                      <m:t>=1,…, </m:t>
                    </m:r>
                    <m:r>
                      <a:rPr lang="en-US" sz="3200" i="1">
                        <a:solidFill>
                          <a:srgbClr val="0070C0"/>
                        </a:solidFill>
                        <a:latin typeface="Cambria Math" panose="02040503050406030204" pitchFamily="18" charset="0"/>
                        <a:cs typeface="Arial" panose="020B0604020202020204" pitchFamily="34" charset="0"/>
                      </a:rPr>
                      <m:t>𝑁</m:t>
                    </m:r>
                  </m:oMath>
                </a14:m>
                <a:r>
                  <a:rPr lang="en-US" sz="3200" dirty="0">
                    <a:solidFill>
                      <a:srgbClr val="0070C0"/>
                    </a:solidFill>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6093976"/>
              </a:xfrm>
              <a:prstGeom prst="rect">
                <a:avLst/>
              </a:prstGeom>
              <a:blipFill>
                <a:blip r:embed="rId3"/>
                <a:stretch>
                  <a:fillRect l="-1553" t="-1600"/>
                </a:stretch>
              </a:blipFill>
            </p:spPr>
            <p:txBody>
              <a:bodyPr/>
              <a:lstStyle/>
              <a:p>
                <a:r>
                  <a:rPr lang="en-US">
                    <a:noFill/>
                  </a:rPr>
                  <a:t> </a:t>
                </a:r>
              </a:p>
            </p:txBody>
          </p:sp>
        </mc:Fallback>
      </mc:AlternateContent>
    </p:spTree>
    <p:extLst>
      <p:ext uri="{BB962C8B-B14F-4D97-AF65-F5344CB8AC3E}">
        <p14:creationId xmlns:p14="http://schemas.microsoft.com/office/powerpoint/2010/main" val="153439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5078313"/>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No overlap:</a:t>
                </a:r>
                <a:r>
                  <a:rPr lang="en-US" sz="3200" dirty="0">
                    <a:solidFill>
                      <a:srgbClr val="0070C0"/>
                    </a:solidFill>
                    <a:cs typeface="Arial" panose="020B0604020202020204" pitchFamily="34" charset="0"/>
                  </a:rPr>
                  <a:t> </a:t>
                </a:r>
              </a:p>
              <a:p>
                <a:pPr algn="ct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𝑖𝑛𝑡</m:t>
                    </m:r>
                    <m:d>
                      <m:dPr>
                        <m:ctrlPr>
                          <a:rPr lang="en-US" sz="3200" b="0" i="1" smtClean="0">
                            <a:solidFill>
                              <a:srgbClr val="0070C0"/>
                            </a:solidFill>
                            <a:latin typeface="Cambria Math" panose="02040503050406030204" pitchFamily="18" charset="0"/>
                            <a:cs typeface="Arial" panose="020B0604020202020204" pitchFamily="34" charset="0"/>
                          </a:rPr>
                        </m:ctrlPr>
                      </m:dPr>
                      <m:e>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i="1">
                                <a:solidFill>
                                  <a:srgbClr val="0070C0"/>
                                </a:solidFill>
                                <a:latin typeface="Cambria Math" panose="02040503050406030204" pitchFamily="18" charset="0"/>
                                <a:cs typeface="Arial" panose="020B0604020202020204" pitchFamily="34" charset="0"/>
                              </a:rPr>
                              <m:t>𝑖</m:t>
                            </m:r>
                          </m:sub>
                        </m:sSub>
                      </m:e>
                    </m:d>
                    <m:r>
                      <a:rPr lang="en-US" sz="3200" b="0" i="1" smtClean="0">
                        <a:solidFill>
                          <a:srgbClr val="0070C0"/>
                        </a:solidFill>
                        <a:latin typeface="Cambria Math" panose="02040503050406030204" pitchFamily="18" charset="0"/>
                        <a:cs typeface="Arial" panose="020B0604020202020204" pitchFamily="34" charset="0"/>
                      </a:rPr>
                      <m:t>=</m:t>
                    </m:r>
                    <m:r>
                      <a:rPr lang="en-US" sz="3200" i="1" smtClean="0">
                        <a:solidFill>
                          <a:srgbClr val="0070C0"/>
                        </a:solidFill>
                        <a:latin typeface="Cambria Math" panose="02040503050406030204" pitchFamily="18" charset="0"/>
                        <a:ea typeface="Cambria Math" panose="02040503050406030204" pitchFamily="18" charset="0"/>
                      </a:rPr>
                      <m:t>∅</m:t>
                    </m:r>
                  </m:oMath>
                </a14:m>
                <a:r>
                  <a:rPr lang="en-US" sz="3200" dirty="0">
                    <a:solidFill>
                      <a:srgbClr val="0070C0"/>
                    </a:solidFill>
                    <a:latin typeface="Arial" panose="020B0604020202020204" pitchFamily="34" charset="0"/>
                    <a:cs typeface="Arial" panose="020B0604020202020204" pitchFamily="34" charset="0"/>
                  </a:rPr>
                  <a:t>, </a:t>
                </a: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𝑖</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𝑗</m:t>
                    </m:r>
                  </m:oMath>
                </a14:m>
                <a:endParaRPr lang="en-US" sz="3200" dirty="0">
                  <a:solidFill>
                    <a:srgbClr val="0070C0"/>
                  </a:solidFill>
                  <a:latin typeface="Arial" panose="020B0604020202020204" pitchFamily="34" charset="0"/>
                  <a:cs typeface="Arial" panose="020B0604020202020204" pitchFamily="34" charset="0"/>
                </a:endParaRPr>
              </a:p>
              <a:p>
                <a:pPr algn="ctr"/>
                <a:r>
                  <a:rPr lang="en-US" sz="3200" dirty="0">
                    <a:solidFill>
                      <a:srgbClr val="0070C0"/>
                    </a:solidFill>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Use relative position: </a:t>
                </a:r>
                <a:endParaRPr lang="en-US" dirty="0">
                  <a:latin typeface="Arial" panose="020B0604020202020204" pitchFamily="34" charset="0"/>
                  <a:cs typeface="Arial" panose="020B0604020202020204" pitchFamily="34" charset="0"/>
                </a:endParaRPr>
              </a:p>
              <a:p>
                <a:r>
                  <a:rPr lang="en-US" sz="3200" dirty="0">
                    <a:solidFill>
                      <a:srgbClr val="0070C0"/>
                    </a:solidFill>
                    <a:cs typeface="Arial" panose="020B0604020202020204" pitchFamily="34" charset="0"/>
                  </a:rPr>
                  <a:t>								</a:t>
                </a:r>
                <a14:m>
                  <m:oMath xmlns:m="http://schemas.openxmlformats.org/officeDocument/2006/math">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𝑥</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b="0" i="1" smtClean="0">
                            <a:solidFill>
                              <a:srgbClr val="0070C0"/>
                            </a:solidFill>
                            <a:latin typeface="Cambria Math" panose="02040503050406030204" pitchFamily="18" charset="0"/>
                            <a:cs typeface="Arial" panose="020B0604020202020204" pitchFamily="34" charset="0"/>
                          </a:rPr>
                          <m:t>𝑘</m:t>
                        </m:r>
                      </m:sub>
                    </m:sSub>
                  </m:oMath>
                </a14:m>
                <a:r>
                  <a:rPr lang="en-US"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sym typeface="Wingdings" panose="05000000000000000000" pitchFamily="2" charset="2"/>
                  </a:rPr>
                  <a:t></a:t>
                </a:r>
                <a14:m>
                  <m:oMath xmlns:m="http://schemas.openxmlformats.org/officeDocument/2006/math">
                    <m:sSub>
                      <m:sSubPr>
                        <m:ctrlPr>
                          <a:rPr lang="en-US" sz="3200" i="1" smtClean="0">
                            <a:solidFill>
                              <a:schemeClr val="tx1"/>
                            </a:solidFill>
                            <a:latin typeface="Cambria Math" panose="02040503050406030204" pitchFamily="18" charset="0"/>
                            <a:cs typeface="Arial" panose="020B0604020202020204" pitchFamily="34" charset="0"/>
                          </a:rPr>
                        </m:ctrlPr>
                      </m:sSubPr>
                      <m:e>
                        <m:r>
                          <a:rPr lang="en-US" sz="3200" i="1">
                            <a:solidFill>
                              <a:schemeClr val="tx1"/>
                            </a:solidFill>
                            <a:latin typeface="Cambria Math" panose="02040503050406030204" pitchFamily="18" charset="0"/>
                            <a:cs typeface="Arial" panose="020B0604020202020204" pitchFamily="34" charset="0"/>
                          </a:rPr>
                          <m:t> </m:t>
                        </m:r>
                        <m:r>
                          <a:rPr lang="en-US" sz="3200" i="1">
                            <a:solidFill>
                              <a:schemeClr val="tx1"/>
                            </a:solidFill>
                            <a:latin typeface="Cambria Math" panose="02040503050406030204" pitchFamily="18" charset="0"/>
                            <a:cs typeface="Arial" panose="020B0604020202020204" pitchFamily="34" charset="0"/>
                          </a:rPr>
                          <m:t>𝑐</m:t>
                        </m:r>
                      </m:e>
                      <m:sub>
                        <m:r>
                          <a:rPr lang="en-US" sz="3200" i="1">
                            <a:solidFill>
                              <a:schemeClr val="tx1"/>
                            </a:solidFill>
                            <a:latin typeface="Cambria Math" panose="02040503050406030204" pitchFamily="18" charset="0"/>
                            <a:cs typeface="Arial" panose="020B0604020202020204" pitchFamily="34" charset="0"/>
                          </a:rPr>
                          <m:t>𝑖</m:t>
                        </m:r>
                      </m:sub>
                    </m:sSub>
                    <m:r>
                      <a:rPr lang="en-US" sz="3200" i="1">
                        <a:solidFill>
                          <a:schemeClr val="tx1"/>
                        </a:solidFill>
                        <a:latin typeface="Cambria Math" panose="02040503050406030204" pitchFamily="18" charset="0"/>
                        <a:cs typeface="Arial" panose="020B0604020202020204" pitchFamily="34" charset="0"/>
                      </a:rPr>
                      <m:t> </m:t>
                    </m:r>
                    <m:r>
                      <a:rPr lang="en-US" sz="3200" b="0" i="1" smtClean="0">
                        <a:solidFill>
                          <a:schemeClr val="tx1"/>
                        </a:solidFill>
                        <a:latin typeface="Cambria Math" panose="02040503050406030204" pitchFamily="18" charset="0"/>
                        <a:cs typeface="Arial" panose="020B0604020202020204" pitchFamily="34" charset="0"/>
                      </a:rPr>
                      <m:t>𝑡𝑜</m:t>
                    </m:r>
                    <m:r>
                      <a:rPr lang="en-US" sz="3200" b="0" i="1" smtClean="0">
                        <a:solidFill>
                          <a:schemeClr val="tx1"/>
                        </a:solidFill>
                        <a:latin typeface="Cambria Math" panose="02040503050406030204" pitchFamily="18" charset="0"/>
                        <a:cs typeface="Arial" panose="020B0604020202020204" pitchFamily="34" charset="0"/>
                      </a:rPr>
                      <m:t> </m:t>
                    </m:r>
                    <m:r>
                      <a:rPr lang="en-US" sz="3200" b="0" i="1" smtClean="0">
                        <a:solidFill>
                          <a:schemeClr val="tx1"/>
                        </a:solidFill>
                        <a:latin typeface="Cambria Math" panose="02040503050406030204" pitchFamily="18" charset="0"/>
                        <a:cs typeface="Arial" panose="020B0604020202020204" pitchFamily="34" charset="0"/>
                      </a:rPr>
                      <m:t>𝑡h𝑒</m:t>
                    </m:r>
                    <m:r>
                      <a:rPr lang="en-US" sz="3200" b="0" i="1" smtClean="0">
                        <a:solidFill>
                          <a:schemeClr val="tx1"/>
                        </a:solidFill>
                        <a:latin typeface="Cambria Math" panose="02040503050406030204" pitchFamily="18" charset="0"/>
                        <a:cs typeface="Arial" panose="020B0604020202020204" pitchFamily="34" charset="0"/>
                      </a:rPr>
                      <m:t> </m:t>
                    </m:r>
                    <m:r>
                      <a:rPr lang="en-US" sz="3200" b="0" i="1" smtClean="0">
                        <a:solidFill>
                          <a:schemeClr val="tx1"/>
                        </a:solidFill>
                        <a:latin typeface="Cambria Math" panose="02040503050406030204" pitchFamily="18" charset="0"/>
                        <a:cs typeface="Arial" panose="020B0604020202020204" pitchFamily="34" charset="0"/>
                      </a:rPr>
                      <m:t>𝑙𝑒𝑓𝑡</m:t>
                    </m:r>
                    <m:r>
                      <a:rPr lang="en-US" sz="3200" b="0" i="1" smtClean="0">
                        <a:solidFill>
                          <a:schemeClr val="tx1"/>
                        </a:solidFill>
                        <a:latin typeface="Cambria Math" panose="02040503050406030204" pitchFamily="18" charset="0"/>
                        <a:cs typeface="Arial" panose="020B0604020202020204" pitchFamily="34" charset="0"/>
                      </a:rPr>
                      <m:t> </m:t>
                    </m:r>
                    <m:r>
                      <a:rPr lang="en-US" sz="3200" b="0" i="1" smtClean="0">
                        <a:solidFill>
                          <a:schemeClr val="tx1"/>
                        </a:solidFill>
                        <a:latin typeface="Cambria Math" panose="02040503050406030204" pitchFamily="18" charset="0"/>
                        <a:cs typeface="Arial" panose="020B0604020202020204" pitchFamily="34" charset="0"/>
                      </a:rPr>
                      <m:t>𝑜𝑓</m:t>
                    </m:r>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m:t>
                        </m:r>
                      </m:e>
                      <m:sub>
                        <m:r>
                          <a:rPr lang="en-US" sz="3200" b="0" i="1" smtClean="0">
                            <a:latin typeface="Cambria Math" panose="02040503050406030204" pitchFamily="18" charset="0"/>
                            <a:cs typeface="Arial" panose="020B0604020202020204" pitchFamily="34" charset="0"/>
                          </a:rPr>
                          <m:t>𝑘</m:t>
                        </m:r>
                      </m:sub>
                    </m:sSub>
                  </m:oMath>
                </a14:m>
                <a:endParaRPr lang="en-US" sz="3200" i="1" dirty="0">
                  <a:latin typeface="Cambria Math" panose="02040503050406030204" pitchFamily="18" charset="0"/>
                  <a:cs typeface="Arial" panose="020B0604020202020204" pitchFamily="34" charset="0"/>
                </a:endParaRPr>
              </a:p>
              <a:p>
                <a:pPr/>
                <a:r>
                  <a:rPr lang="en-US" sz="3200" dirty="0">
                    <a:solidFill>
                      <a:srgbClr val="0070C0"/>
                    </a:solidFill>
                    <a:cs typeface="Arial" panose="020B0604020202020204" pitchFamily="34" charset="0"/>
                  </a:rPr>
                  <a:t>                                        </a:t>
                </a:r>
                <a14:m>
                  <m:oMath xmlns:m="http://schemas.openxmlformats.org/officeDocument/2006/math">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𝑦</m:t>
                        </m:r>
                      </m:e>
                      <m:sub>
                        <m:r>
                          <a:rPr lang="en-US" sz="3200" b="0" i="1" smtClean="0">
                            <a:solidFill>
                              <a:srgbClr val="0070C0"/>
                            </a:solidFill>
                            <a:latin typeface="Cambria Math" panose="02040503050406030204" pitchFamily="18" charset="0"/>
                            <a:cs typeface="Arial" panose="020B0604020202020204" pitchFamily="34" charset="0"/>
                          </a:rPr>
                          <m:t>𝑘</m:t>
                        </m:r>
                      </m:sub>
                    </m:sSub>
                    <m:r>
                      <a:rPr lang="en-US" sz="3200" i="1">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h</m:t>
                        </m:r>
                      </m:e>
                      <m:sub>
                        <m:r>
                          <a:rPr lang="en-US" sz="3200" b="0" i="1" smtClean="0">
                            <a:solidFill>
                              <a:srgbClr val="0070C0"/>
                            </a:solidFill>
                            <a:latin typeface="Cambria Math" panose="02040503050406030204" pitchFamily="18" charset="0"/>
                            <a:cs typeface="Arial" panose="020B0604020202020204" pitchFamily="34" charset="0"/>
                          </a:rPr>
                          <m:t>𝑘</m:t>
                        </m:r>
                      </m:sub>
                    </m:s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𝑦</m:t>
                        </m:r>
                      </m:e>
                      <m:sub>
                        <m:r>
                          <a:rPr lang="en-US" sz="3200" b="0" i="1" smtClean="0">
                            <a:solidFill>
                              <a:srgbClr val="0070C0"/>
                            </a:solidFill>
                            <a:latin typeface="Cambria Math" panose="02040503050406030204" pitchFamily="18" charset="0"/>
                            <a:cs typeface="Arial" panose="020B0604020202020204" pitchFamily="34" charset="0"/>
                          </a:rPr>
                          <m:t>𝑖</m:t>
                        </m:r>
                      </m:sub>
                    </m:sSub>
                  </m:oMath>
                </a14:m>
                <a:r>
                  <a:rPr lang="en-US"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sym typeface="Wingdings" panose="05000000000000000000" pitchFamily="2" charset="2"/>
                  </a:rPr>
                  <a:t></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m:t>
                        </m:r>
                      </m:e>
                      <m:sub>
                        <m:r>
                          <a:rPr lang="en-US" sz="3200" b="0" i="1" smtClean="0">
                            <a:latin typeface="Cambria Math" panose="02040503050406030204" pitchFamily="18" charset="0"/>
                            <a:cs typeface="Arial" panose="020B0604020202020204" pitchFamily="34" charset="0"/>
                          </a:rPr>
                          <m:t>𝑘</m:t>
                        </m:r>
                      </m:sub>
                    </m:sSub>
                    <m:r>
                      <a:rPr lang="en-US" sz="3200" b="0" i="1" smtClean="0">
                        <a:latin typeface="Cambria Math" panose="02040503050406030204" pitchFamily="18" charset="0"/>
                        <a:cs typeface="Arial" panose="020B0604020202020204" pitchFamily="34" charset="0"/>
                      </a:rPr>
                      <m:t> </m:t>
                    </m:r>
                    <m:r>
                      <a:rPr lang="en-US" sz="3200" b="0" i="1" smtClean="0">
                        <a:latin typeface="Cambria Math" panose="02040503050406030204" pitchFamily="18" charset="0"/>
                        <a:cs typeface="Arial" panose="020B0604020202020204" pitchFamily="34" charset="0"/>
                      </a:rPr>
                      <m:t>𝑏𝑒𝑙𝑜𝑤</m:t>
                    </m:r>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m:t>
                        </m:r>
                      </m:e>
                      <m:sub>
                        <m:r>
                          <a:rPr lang="en-US" sz="3200" b="0" i="1" smtClean="0">
                            <a:latin typeface="Cambria Math" panose="02040503050406030204" pitchFamily="18" charset="0"/>
                            <a:cs typeface="Arial" panose="020B0604020202020204" pitchFamily="34" charset="0"/>
                          </a:rPr>
                          <m:t>𝑖</m:t>
                        </m:r>
                      </m:sub>
                    </m:sSub>
                  </m:oMath>
                </a14:m>
                <a:endParaRPr lang="en-US" sz="3200" dirty="0">
                  <a:latin typeface="Arial" panose="020B0604020202020204" pitchFamily="34" charset="0"/>
                  <a:cs typeface="Arial" panose="020B0604020202020204" pitchFamily="34" charset="0"/>
                </a:endParaRPr>
              </a:p>
              <a:p>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Minimum clearance: </a:t>
                </a:r>
                <a:endParaRPr lang="en-US" sz="3200" dirty="0">
                  <a:solidFill>
                    <a:srgbClr val="0070C0"/>
                  </a:solidFill>
                  <a:latin typeface="Arial" panose="020B0604020202020204" pitchFamily="34" charset="0"/>
                  <a:cs typeface="Arial" panose="020B0604020202020204" pitchFamily="34" charset="0"/>
                </a:endParaRPr>
              </a:p>
              <a:p>
                <a:r>
                  <a:rPr lang="en-US" sz="3200" dirty="0">
                    <a:solidFill>
                      <a:srgbClr val="0070C0"/>
                    </a:solidFill>
                    <a:cs typeface="Arial" panose="020B0604020202020204" pitchFamily="34" charset="0"/>
                  </a:rPr>
                  <a:t>								</a:t>
                </a:r>
                <a14:m>
                  <m:oMath xmlns:m="http://schemas.openxmlformats.org/officeDocument/2006/math">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i="1">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b="0" i="1" smtClean="0">
                        <a:solidFill>
                          <a:srgbClr val="0070C0"/>
                        </a:solidFill>
                        <a:latin typeface="Cambria Math" panose="02040503050406030204" pitchFamily="18" charset="0"/>
                        <a:cs typeface="Arial" panose="020B0604020202020204" pitchFamily="34" charset="0"/>
                      </a:rPr>
                      <m:t>+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𝜌</m:t>
                    </m:r>
                    <m: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b="0" i="1" smtClean="0">
                            <a:solidFill>
                              <a:srgbClr val="0070C0"/>
                            </a:solidFill>
                            <a:latin typeface="Cambria Math" panose="02040503050406030204" pitchFamily="18" charset="0"/>
                            <a:cs typeface="Arial" panose="020B0604020202020204" pitchFamily="34" charset="0"/>
                          </a:rPr>
                          <m:t>𝑗</m:t>
                        </m:r>
                      </m:sub>
                    </m:sSub>
                    <m:r>
                      <a:rPr lang="en-US" sz="3200" b="0" i="1" smtClean="0">
                        <a:solidFill>
                          <a:srgbClr val="0070C0"/>
                        </a:solidFill>
                        <a:latin typeface="Cambria Math" panose="02040503050406030204" pitchFamily="18" charset="0"/>
                        <a:cs typeface="Arial" panose="020B0604020202020204" pitchFamily="34" charset="0"/>
                      </a:rPr>
                      <m:t>,    </m:t>
                    </m:r>
                    <m:r>
                      <m:rPr>
                        <m:sty m:val="p"/>
                      </m:rPr>
                      <a:rPr lang="el-GR"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ρ</m:t>
                    </m:r>
                    <m:r>
                      <a:rPr lang="el-GR"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b="0" i="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m:t>
                    </m:r>
                    <m:r>
                      <a:rPr lang="en-US" sz="3200" b="0" i="0" smtClean="0">
                        <a:solidFill>
                          <a:srgbClr val="0070C0"/>
                        </a:solidFill>
                        <a:latin typeface="Cambria Math" panose="02040503050406030204" pitchFamily="18" charset="0"/>
                        <a:cs typeface="Arial" panose="020B0604020202020204" pitchFamily="34" charset="0"/>
                      </a:rPr>
                      <m:t>  </m:t>
                    </m:r>
                  </m:oMath>
                </a14:m>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5078313"/>
              </a:xfrm>
              <a:prstGeom prst="rect">
                <a:avLst/>
              </a:prstGeom>
              <a:blipFill>
                <a:blip r:embed="rId3"/>
                <a:stretch>
                  <a:fillRect l="-1553" t="-19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7B62D57-99C3-4176-A6A2-00E19023CDEC}"/>
                  </a:ext>
                </a:extLst>
              </p:cNvPr>
              <p:cNvSpPr/>
              <p:nvPr/>
            </p:nvSpPr>
            <p:spPr>
              <a:xfrm>
                <a:off x="8173816" y="1229669"/>
                <a:ext cx="1712019" cy="748819"/>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cs typeface="Arial" panose="020B0604020202020204" pitchFamily="34" charset="0"/>
                            </a:rPr>
                          </m:ctrlPr>
                        </m:sSubPr>
                        <m:e>
                          <m:r>
                            <a:rPr lang="en-US" sz="3600" i="1">
                              <a:solidFill>
                                <a:schemeClr val="bg1"/>
                              </a:solidFill>
                              <a:latin typeface="Cambria Math" panose="02040503050406030204" pitchFamily="18" charset="0"/>
                              <a:cs typeface="Arial" panose="020B0604020202020204" pitchFamily="34" charset="0"/>
                            </a:rPr>
                            <m:t> </m:t>
                          </m:r>
                          <m:r>
                            <a:rPr lang="en-US" sz="3600" i="1">
                              <a:solidFill>
                                <a:schemeClr val="bg1"/>
                              </a:solidFill>
                              <a:latin typeface="Cambria Math" panose="02040503050406030204" pitchFamily="18" charset="0"/>
                              <a:cs typeface="Arial" panose="020B0604020202020204" pitchFamily="34" charset="0"/>
                            </a:rPr>
                            <m:t>𝑐</m:t>
                          </m:r>
                        </m:e>
                        <m:sub>
                          <m:r>
                            <a:rPr lang="en-US" sz="3600" b="0" i="1" smtClean="0">
                              <a:solidFill>
                                <a:schemeClr val="bg1"/>
                              </a:solidFill>
                              <a:latin typeface="Cambria Math" panose="02040503050406030204" pitchFamily="18" charset="0"/>
                              <a:cs typeface="Arial" panose="020B0604020202020204" pitchFamily="34" charset="0"/>
                            </a:rPr>
                            <m:t>𝑖</m:t>
                          </m:r>
                        </m:sub>
                      </m:sSub>
                    </m:oMath>
                  </m:oMathPara>
                </a14:m>
                <a:endParaRPr lang="en-US" sz="3600" b="1" dirty="0">
                  <a:solidFill>
                    <a:schemeClr val="bg1"/>
                  </a:solidFill>
                  <a:latin typeface="Arial" panose="020B0604020202020204" pitchFamily="34" charset="0"/>
                  <a:cs typeface="Arial" panose="020B0604020202020204" pitchFamily="34" charset="0"/>
                </a:endParaRPr>
              </a:p>
            </p:txBody>
          </p:sp>
        </mc:Choice>
        <mc:Fallback>
          <p:sp>
            <p:nvSpPr>
              <p:cNvPr id="6" name="Rectangle 5">
                <a:extLst>
                  <a:ext uri="{FF2B5EF4-FFF2-40B4-BE49-F238E27FC236}">
                    <a16:creationId xmlns:a16="http://schemas.microsoft.com/office/drawing/2014/main" id="{87B62D57-99C3-4176-A6A2-00E19023CDEC}"/>
                  </a:ext>
                </a:extLst>
              </p:cNvPr>
              <p:cNvSpPr>
                <a:spLocks noRot="1" noChangeAspect="1" noMove="1" noResize="1" noEditPoints="1" noAdjustHandles="1" noChangeArrowheads="1" noChangeShapeType="1" noTextEdit="1"/>
              </p:cNvSpPr>
              <p:nvPr/>
            </p:nvSpPr>
            <p:spPr>
              <a:xfrm>
                <a:off x="8173816" y="1229669"/>
                <a:ext cx="1712019" cy="748819"/>
              </a:xfrm>
              <a:prstGeom prst="rect">
                <a:avLst/>
              </a:prstGeom>
              <a:blipFill>
                <a:blip r:embed="rId4"/>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6887BCA-18CB-454A-B8E7-D7366E4D3686}"/>
                  </a:ext>
                </a:extLst>
              </p:cNvPr>
              <p:cNvSpPr txBox="1"/>
              <p:nvPr/>
            </p:nvSpPr>
            <p:spPr>
              <a:xfrm>
                <a:off x="7547356" y="1853175"/>
                <a:ext cx="600355"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FFFF00"/>
                              </a:solidFill>
                              <a:latin typeface="Cambria Math" panose="02040503050406030204" pitchFamily="18" charset="0"/>
                              <a:cs typeface="Arial" panose="020B0604020202020204" pitchFamily="34" charset="0"/>
                            </a:rPr>
                          </m:ctrlPr>
                        </m:sSubPr>
                        <m:e>
                          <m:r>
                            <a:rPr lang="en-US" sz="2000" i="1">
                              <a:solidFill>
                                <a:srgbClr val="FFFF00"/>
                              </a:solidFill>
                              <a:latin typeface="Cambria Math" panose="02040503050406030204" pitchFamily="18" charset="0"/>
                              <a:cs typeface="Arial" panose="020B0604020202020204" pitchFamily="34" charset="0"/>
                            </a:rPr>
                            <m:t> </m:t>
                          </m:r>
                          <m:r>
                            <a:rPr lang="en-US" sz="2000" i="1">
                              <a:solidFill>
                                <a:srgbClr val="FFFF00"/>
                              </a:solidFill>
                              <a:latin typeface="Cambria Math" panose="02040503050406030204" pitchFamily="18" charset="0"/>
                              <a:cs typeface="Arial" panose="020B0604020202020204" pitchFamily="34" charset="0"/>
                            </a:rPr>
                            <m:t>𝑥</m:t>
                          </m:r>
                        </m:e>
                        <m:sub>
                          <m:r>
                            <a:rPr lang="en-US" sz="2000" b="0" i="1" smtClean="0">
                              <a:solidFill>
                                <a:srgbClr val="FFFF00"/>
                              </a:solidFill>
                              <a:latin typeface="Cambria Math" panose="02040503050406030204" pitchFamily="18" charset="0"/>
                              <a:cs typeface="Arial" panose="020B0604020202020204" pitchFamily="34" charset="0"/>
                            </a:rPr>
                            <m:t>𝑖</m:t>
                          </m:r>
                        </m:sub>
                      </m:sSub>
                      <m:r>
                        <a:rPr lang="en-US" sz="2000" i="1">
                          <a:solidFill>
                            <a:srgbClr val="FFFF00"/>
                          </a:solidFill>
                          <a:latin typeface="Cambria Math" panose="02040503050406030204" pitchFamily="18" charset="0"/>
                          <a:cs typeface="Arial" panose="020B0604020202020204" pitchFamily="34" charset="0"/>
                        </a:rPr>
                        <m:t>,</m:t>
                      </m:r>
                      <m:sSub>
                        <m:sSubPr>
                          <m:ctrlPr>
                            <a:rPr lang="en-US" sz="2000" i="1">
                              <a:solidFill>
                                <a:srgbClr val="FFFF00"/>
                              </a:solidFill>
                              <a:latin typeface="Cambria Math" panose="02040503050406030204" pitchFamily="18" charset="0"/>
                              <a:cs typeface="Arial" panose="020B0604020202020204" pitchFamily="34" charset="0"/>
                            </a:rPr>
                          </m:ctrlPr>
                        </m:sSubPr>
                        <m:e>
                          <m:r>
                            <a:rPr lang="en-US" sz="2000" i="1">
                              <a:solidFill>
                                <a:srgbClr val="FFFF00"/>
                              </a:solidFill>
                              <a:latin typeface="Cambria Math" panose="02040503050406030204" pitchFamily="18" charset="0"/>
                              <a:cs typeface="Arial" panose="020B0604020202020204" pitchFamily="34" charset="0"/>
                            </a:rPr>
                            <m:t> </m:t>
                          </m:r>
                          <m:r>
                            <a:rPr lang="en-US" sz="2000" i="1">
                              <a:solidFill>
                                <a:srgbClr val="FFFF00"/>
                              </a:solidFill>
                              <a:latin typeface="Cambria Math" panose="02040503050406030204" pitchFamily="18" charset="0"/>
                              <a:cs typeface="Arial" panose="020B0604020202020204" pitchFamily="34" charset="0"/>
                            </a:rPr>
                            <m:t>𝑦</m:t>
                          </m:r>
                        </m:e>
                        <m:sub>
                          <m:r>
                            <a:rPr lang="en-US" sz="2000" b="0" i="1" smtClean="0">
                              <a:solidFill>
                                <a:srgbClr val="FFFF00"/>
                              </a:solidFill>
                              <a:latin typeface="Cambria Math" panose="02040503050406030204" pitchFamily="18" charset="0"/>
                              <a:cs typeface="Arial" panose="020B0604020202020204" pitchFamily="34" charset="0"/>
                            </a:rPr>
                            <m:t>𝑖</m:t>
                          </m:r>
                        </m:sub>
                      </m:sSub>
                    </m:oMath>
                  </m:oMathPara>
                </a14:m>
                <a:endParaRPr lang="en-US" sz="2000" dirty="0">
                  <a:solidFill>
                    <a:srgbClr val="FFFF00"/>
                  </a:solidFill>
                </a:endParaRPr>
              </a:p>
            </p:txBody>
          </p:sp>
        </mc:Choice>
        <mc:Fallback>
          <p:sp>
            <p:nvSpPr>
              <p:cNvPr id="7" name="TextBox 6">
                <a:extLst>
                  <a:ext uri="{FF2B5EF4-FFF2-40B4-BE49-F238E27FC236}">
                    <a16:creationId xmlns:a16="http://schemas.microsoft.com/office/drawing/2014/main" id="{16887BCA-18CB-454A-B8E7-D7366E4D3686}"/>
                  </a:ext>
                </a:extLst>
              </p:cNvPr>
              <p:cNvSpPr txBox="1">
                <a:spLocks noRot="1" noChangeAspect="1" noMove="1" noResize="1" noEditPoints="1" noAdjustHandles="1" noChangeArrowheads="1" noChangeShapeType="1" noTextEdit="1"/>
              </p:cNvSpPr>
              <p:nvPr/>
            </p:nvSpPr>
            <p:spPr>
              <a:xfrm>
                <a:off x="7547356" y="1853175"/>
                <a:ext cx="600355" cy="400110"/>
              </a:xfrm>
              <a:prstGeom prst="rect">
                <a:avLst/>
              </a:prstGeom>
              <a:blipFill>
                <a:blip r:embed="rId5"/>
                <a:stretch>
                  <a:fillRect r="-23232"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D9E2669-F341-4AA0-82DD-AA5C1AD31B76}"/>
                  </a:ext>
                </a:extLst>
              </p:cNvPr>
              <p:cNvSpPr txBox="1"/>
              <p:nvPr/>
            </p:nvSpPr>
            <p:spPr>
              <a:xfrm>
                <a:off x="8800073" y="1909239"/>
                <a:ext cx="3641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i="1">
                              <a:solidFill>
                                <a:srgbClr val="FFFF00"/>
                              </a:solidFill>
                              <a:latin typeface="Cambria Math" panose="02040503050406030204" pitchFamily="18" charset="0"/>
                              <a:cs typeface="Arial" panose="020B0604020202020204" pitchFamily="34" charset="0"/>
                            </a:rPr>
                            <m:t>𝑤</m:t>
                          </m:r>
                        </m:e>
                        <m:sub>
                          <m:r>
                            <a:rPr lang="en-US" sz="2400" b="0" i="1" smtClean="0">
                              <a:solidFill>
                                <a:srgbClr val="FFFF00"/>
                              </a:solidFill>
                              <a:latin typeface="Cambria Math" panose="02040503050406030204" pitchFamily="18" charset="0"/>
                              <a:cs typeface="Arial" panose="020B0604020202020204" pitchFamily="34" charset="0"/>
                            </a:rPr>
                            <m:t>𝑖</m:t>
                          </m:r>
                        </m:sub>
                      </m:sSub>
                    </m:oMath>
                  </m:oMathPara>
                </a14:m>
                <a:endParaRPr lang="en-US" sz="2400" dirty="0">
                  <a:solidFill>
                    <a:srgbClr val="FFFF00"/>
                  </a:solidFill>
                </a:endParaRPr>
              </a:p>
            </p:txBody>
          </p:sp>
        </mc:Choice>
        <mc:Fallback>
          <p:sp>
            <p:nvSpPr>
              <p:cNvPr id="8" name="TextBox 7">
                <a:extLst>
                  <a:ext uri="{FF2B5EF4-FFF2-40B4-BE49-F238E27FC236}">
                    <a16:creationId xmlns:a16="http://schemas.microsoft.com/office/drawing/2014/main" id="{6D9E2669-F341-4AA0-82DD-AA5C1AD31B76}"/>
                  </a:ext>
                </a:extLst>
              </p:cNvPr>
              <p:cNvSpPr txBox="1">
                <a:spLocks noRot="1" noChangeAspect="1" noMove="1" noResize="1" noEditPoints="1" noAdjustHandles="1" noChangeArrowheads="1" noChangeShapeType="1" noTextEdit="1"/>
              </p:cNvSpPr>
              <p:nvPr/>
            </p:nvSpPr>
            <p:spPr>
              <a:xfrm>
                <a:off x="8800073" y="1909239"/>
                <a:ext cx="364144" cy="461665"/>
              </a:xfrm>
              <a:prstGeom prst="rect">
                <a:avLst/>
              </a:prstGeom>
              <a:blipFill>
                <a:blip r:embed="rId6"/>
                <a:stretch>
                  <a:fillRect r="-28814"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677100A-BF62-4CAF-9632-AC0096FF7642}"/>
                  </a:ext>
                </a:extLst>
              </p:cNvPr>
              <p:cNvSpPr txBox="1"/>
              <p:nvPr/>
            </p:nvSpPr>
            <p:spPr>
              <a:xfrm>
                <a:off x="7783568" y="1373247"/>
                <a:ext cx="3641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h</m:t>
                          </m:r>
                        </m:e>
                        <m:sub>
                          <m:r>
                            <a:rPr lang="en-US" sz="2400" b="0" i="1" smtClean="0">
                              <a:solidFill>
                                <a:srgbClr val="FFFF00"/>
                              </a:solidFill>
                              <a:latin typeface="Cambria Math" panose="02040503050406030204" pitchFamily="18" charset="0"/>
                              <a:cs typeface="Arial" panose="020B0604020202020204" pitchFamily="34" charset="0"/>
                            </a:rPr>
                            <m:t>𝑖</m:t>
                          </m:r>
                        </m:sub>
                      </m:sSub>
                    </m:oMath>
                  </m:oMathPara>
                </a14:m>
                <a:endParaRPr lang="en-US" sz="2400" dirty="0">
                  <a:solidFill>
                    <a:srgbClr val="FFFF00"/>
                  </a:solidFill>
                </a:endParaRPr>
              </a:p>
            </p:txBody>
          </p:sp>
        </mc:Choice>
        <mc:Fallback>
          <p:sp>
            <p:nvSpPr>
              <p:cNvPr id="10" name="TextBox 9">
                <a:extLst>
                  <a:ext uri="{FF2B5EF4-FFF2-40B4-BE49-F238E27FC236}">
                    <a16:creationId xmlns:a16="http://schemas.microsoft.com/office/drawing/2014/main" id="{9677100A-BF62-4CAF-9632-AC0096FF7642}"/>
                  </a:ext>
                </a:extLst>
              </p:cNvPr>
              <p:cNvSpPr txBox="1">
                <a:spLocks noRot="1" noChangeAspect="1" noMove="1" noResize="1" noEditPoints="1" noAdjustHandles="1" noChangeArrowheads="1" noChangeShapeType="1" noTextEdit="1"/>
              </p:cNvSpPr>
              <p:nvPr/>
            </p:nvSpPr>
            <p:spPr>
              <a:xfrm>
                <a:off x="7783568" y="1373247"/>
                <a:ext cx="364144" cy="461665"/>
              </a:xfrm>
              <a:prstGeom prst="rect">
                <a:avLst/>
              </a:prstGeom>
              <a:blipFill>
                <a:blip r:embed="rId7"/>
                <a:stretch>
                  <a:fillRect l="-5000" r="-15000"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483E1DD5-5623-40D0-90AF-DD1CB6056DD0}"/>
                  </a:ext>
                </a:extLst>
              </p:cNvPr>
              <p:cNvSpPr/>
              <p:nvPr/>
            </p:nvSpPr>
            <p:spPr>
              <a:xfrm>
                <a:off x="10053874" y="2231349"/>
                <a:ext cx="1712019" cy="748819"/>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cs typeface="Arial" panose="020B0604020202020204" pitchFamily="34" charset="0"/>
                            </a:rPr>
                          </m:ctrlPr>
                        </m:sSubPr>
                        <m:e>
                          <m:r>
                            <a:rPr lang="en-US" sz="3600" i="1">
                              <a:solidFill>
                                <a:schemeClr val="bg1"/>
                              </a:solidFill>
                              <a:latin typeface="Cambria Math" panose="02040503050406030204" pitchFamily="18" charset="0"/>
                              <a:cs typeface="Arial" panose="020B0604020202020204" pitchFamily="34" charset="0"/>
                            </a:rPr>
                            <m:t> </m:t>
                          </m:r>
                          <m:r>
                            <a:rPr lang="en-US" sz="3600" i="1">
                              <a:solidFill>
                                <a:schemeClr val="bg1"/>
                              </a:solidFill>
                              <a:latin typeface="Cambria Math" panose="02040503050406030204" pitchFamily="18" charset="0"/>
                              <a:cs typeface="Arial" panose="020B0604020202020204" pitchFamily="34" charset="0"/>
                            </a:rPr>
                            <m:t>𝑐</m:t>
                          </m:r>
                        </m:e>
                        <m:sub>
                          <m:r>
                            <a:rPr lang="en-US" sz="3600" b="0" i="1" smtClean="0">
                              <a:solidFill>
                                <a:schemeClr val="bg1"/>
                              </a:solidFill>
                              <a:latin typeface="Cambria Math" panose="02040503050406030204" pitchFamily="18" charset="0"/>
                              <a:cs typeface="Arial" panose="020B0604020202020204" pitchFamily="34" charset="0"/>
                            </a:rPr>
                            <m:t>𝑘</m:t>
                          </m:r>
                        </m:sub>
                      </m:sSub>
                    </m:oMath>
                  </m:oMathPara>
                </a14:m>
                <a:endParaRPr lang="en-US" sz="3600" b="1" dirty="0">
                  <a:solidFill>
                    <a:schemeClr val="bg1"/>
                  </a:solidFill>
                  <a:latin typeface="Arial" panose="020B0604020202020204" pitchFamily="34" charset="0"/>
                  <a:cs typeface="Arial" panose="020B0604020202020204" pitchFamily="34" charset="0"/>
                </a:endParaRPr>
              </a:p>
            </p:txBody>
          </p:sp>
        </mc:Choice>
        <mc:Fallback>
          <p:sp>
            <p:nvSpPr>
              <p:cNvPr id="11" name="Rectangle 10">
                <a:extLst>
                  <a:ext uri="{FF2B5EF4-FFF2-40B4-BE49-F238E27FC236}">
                    <a16:creationId xmlns:a16="http://schemas.microsoft.com/office/drawing/2014/main" id="{483E1DD5-5623-40D0-90AF-DD1CB6056DD0}"/>
                  </a:ext>
                </a:extLst>
              </p:cNvPr>
              <p:cNvSpPr>
                <a:spLocks noRot="1" noChangeAspect="1" noMove="1" noResize="1" noEditPoints="1" noAdjustHandles="1" noChangeArrowheads="1" noChangeShapeType="1" noTextEdit="1"/>
              </p:cNvSpPr>
              <p:nvPr/>
            </p:nvSpPr>
            <p:spPr>
              <a:xfrm>
                <a:off x="10053874" y="2231349"/>
                <a:ext cx="1712019" cy="748819"/>
              </a:xfrm>
              <a:prstGeom prst="rect">
                <a:avLst/>
              </a:prstGeom>
              <a:blipFill>
                <a:blip r:embed="rId8"/>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B9C2BEC-CCB1-4B46-9DFB-68FAEA2C5AEB}"/>
                  </a:ext>
                </a:extLst>
              </p:cNvPr>
              <p:cNvSpPr txBox="1"/>
              <p:nvPr/>
            </p:nvSpPr>
            <p:spPr>
              <a:xfrm>
                <a:off x="9427414" y="2854855"/>
                <a:ext cx="600355"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FFFF00"/>
                              </a:solidFill>
                              <a:latin typeface="Cambria Math" panose="02040503050406030204" pitchFamily="18" charset="0"/>
                              <a:cs typeface="Arial" panose="020B0604020202020204" pitchFamily="34" charset="0"/>
                            </a:rPr>
                          </m:ctrlPr>
                        </m:sSubPr>
                        <m:e>
                          <m:r>
                            <a:rPr lang="en-US" sz="2000" i="1">
                              <a:solidFill>
                                <a:srgbClr val="FFFF00"/>
                              </a:solidFill>
                              <a:latin typeface="Cambria Math" panose="02040503050406030204" pitchFamily="18" charset="0"/>
                              <a:cs typeface="Arial" panose="020B0604020202020204" pitchFamily="34" charset="0"/>
                            </a:rPr>
                            <m:t> </m:t>
                          </m:r>
                          <m:r>
                            <a:rPr lang="en-US" sz="2000" i="1">
                              <a:solidFill>
                                <a:srgbClr val="FFFF00"/>
                              </a:solidFill>
                              <a:latin typeface="Cambria Math" panose="02040503050406030204" pitchFamily="18" charset="0"/>
                              <a:cs typeface="Arial" panose="020B0604020202020204" pitchFamily="34" charset="0"/>
                            </a:rPr>
                            <m:t>𝑥</m:t>
                          </m:r>
                        </m:e>
                        <m:sub>
                          <m:r>
                            <a:rPr lang="en-US" sz="2000" b="0" i="1" smtClean="0">
                              <a:solidFill>
                                <a:srgbClr val="FFFF00"/>
                              </a:solidFill>
                              <a:latin typeface="Cambria Math" panose="02040503050406030204" pitchFamily="18" charset="0"/>
                              <a:cs typeface="Arial" panose="020B0604020202020204" pitchFamily="34" charset="0"/>
                            </a:rPr>
                            <m:t>𝑘</m:t>
                          </m:r>
                        </m:sub>
                      </m:sSub>
                      <m:r>
                        <a:rPr lang="en-US" sz="2000" i="1">
                          <a:solidFill>
                            <a:srgbClr val="FFFF00"/>
                          </a:solidFill>
                          <a:latin typeface="Cambria Math" panose="02040503050406030204" pitchFamily="18" charset="0"/>
                          <a:cs typeface="Arial" panose="020B0604020202020204" pitchFamily="34" charset="0"/>
                        </a:rPr>
                        <m:t>,</m:t>
                      </m:r>
                      <m:sSub>
                        <m:sSubPr>
                          <m:ctrlPr>
                            <a:rPr lang="en-US" sz="2000" i="1">
                              <a:solidFill>
                                <a:srgbClr val="FFFF00"/>
                              </a:solidFill>
                              <a:latin typeface="Cambria Math" panose="02040503050406030204" pitchFamily="18" charset="0"/>
                              <a:cs typeface="Arial" panose="020B0604020202020204" pitchFamily="34" charset="0"/>
                            </a:rPr>
                          </m:ctrlPr>
                        </m:sSubPr>
                        <m:e>
                          <m:r>
                            <a:rPr lang="en-US" sz="2000" i="1">
                              <a:solidFill>
                                <a:srgbClr val="FFFF00"/>
                              </a:solidFill>
                              <a:latin typeface="Cambria Math" panose="02040503050406030204" pitchFamily="18" charset="0"/>
                              <a:cs typeface="Arial" panose="020B0604020202020204" pitchFamily="34" charset="0"/>
                            </a:rPr>
                            <m:t> </m:t>
                          </m:r>
                          <m:r>
                            <a:rPr lang="en-US" sz="2000" i="1">
                              <a:solidFill>
                                <a:srgbClr val="FFFF00"/>
                              </a:solidFill>
                              <a:latin typeface="Cambria Math" panose="02040503050406030204" pitchFamily="18" charset="0"/>
                              <a:cs typeface="Arial" panose="020B0604020202020204" pitchFamily="34" charset="0"/>
                            </a:rPr>
                            <m:t>𝑦</m:t>
                          </m:r>
                        </m:e>
                        <m:sub>
                          <m:r>
                            <a:rPr lang="en-US" sz="20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000" dirty="0">
                  <a:solidFill>
                    <a:srgbClr val="FFFF00"/>
                  </a:solidFill>
                </a:endParaRPr>
              </a:p>
            </p:txBody>
          </p:sp>
        </mc:Choice>
        <mc:Fallback>
          <p:sp>
            <p:nvSpPr>
              <p:cNvPr id="12" name="TextBox 11">
                <a:extLst>
                  <a:ext uri="{FF2B5EF4-FFF2-40B4-BE49-F238E27FC236}">
                    <a16:creationId xmlns:a16="http://schemas.microsoft.com/office/drawing/2014/main" id="{4B9C2BEC-CCB1-4B46-9DFB-68FAEA2C5AEB}"/>
                  </a:ext>
                </a:extLst>
              </p:cNvPr>
              <p:cNvSpPr txBox="1">
                <a:spLocks noRot="1" noChangeAspect="1" noMove="1" noResize="1" noEditPoints="1" noAdjustHandles="1" noChangeArrowheads="1" noChangeShapeType="1" noTextEdit="1"/>
              </p:cNvSpPr>
              <p:nvPr/>
            </p:nvSpPr>
            <p:spPr>
              <a:xfrm>
                <a:off x="9427414" y="2854855"/>
                <a:ext cx="600355" cy="400110"/>
              </a:xfrm>
              <a:prstGeom prst="rect">
                <a:avLst/>
              </a:prstGeom>
              <a:blipFill>
                <a:blip r:embed="rId9"/>
                <a:stretch>
                  <a:fillRect r="-38384"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7669ACB-C9C4-416F-BAB7-893300FEEE10}"/>
                  </a:ext>
                </a:extLst>
              </p:cNvPr>
              <p:cNvSpPr txBox="1"/>
              <p:nvPr/>
            </p:nvSpPr>
            <p:spPr>
              <a:xfrm>
                <a:off x="10680131" y="2910919"/>
                <a:ext cx="3641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i="1">
                              <a:solidFill>
                                <a:srgbClr val="FFFF00"/>
                              </a:solidFill>
                              <a:latin typeface="Cambria Math" panose="02040503050406030204" pitchFamily="18" charset="0"/>
                              <a:cs typeface="Arial" panose="020B0604020202020204" pitchFamily="34" charset="0"/>
                            </a:rPr>
                            <m:t>𝑤</m:t>
                          </m:r>
                        </m:e>
                        <m:sub>
                          <m:r>
                            <a:rPr lang="en-US" sz="24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400" dirty="0">
                  <a:solidFill>
                    <a:srgbClr val="FFFF00"/>
                  </a:solidFill>
                </a:endParaRPr>
              </a:p>
            </p:txBody>
          </p:sp>
        </mc:Choice>
        <mc:Fallback>
          <p:sp>
            <p:nvSpPr>
              <p:cNvPr id="13" name="TextBox 12">
                <a:extLst>
                  <a:ext uri="{FF2B5EF4-FFF2-40B4-BE49-F238E27FC236}">
                    <a16:creationId xmlns:a16="http://schemas.microsoft.com/office/drawing/2014/main" id="{67669ACB-C9C4-416F-BAB7-893300FEEE10}"/>
                  </a:ext>
                </a:extLst>
              </p:cNvPr>
              <p:cNvSpPr txBox="1">
                <a:spLocks noRot="1" noChangeAspect="1" noMove="1" noResize="1" noEditPoints="1" noAdjustHandles="1" noChangeArrowheads="1" noChangeShapeType="1" noTextEdit="1"/>
              </p:cNvSpPr>
              <p:nvPr/>
            </p:nvSpPr>
            <p:spPr>
              <a:xfrm>
                <a:off x="10680131" y="2910919"/>
                <a:ext cx="364144" cy="461665"/>
              </a:xfrm>
              <a:prstGeom prst="rect">
                <a:avLst/>
              </a:prstGeom>
              <a:blipFill>
                <a:blip r:embed="rId10"/>
                <a:stretch>
                  <a:fillRect r="-41667"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5F90CC4-0197-440A-9F59-80C1B4C3A52C}"/>
                  </a:ext>
                </a:extLst>
              </p:cNvPr>
              <p:cNvSpPr txBox="1"/>
              <p:nvPr/>
            </p:nvSpPr>
            <p:spPr>
              <a:xfrm>
                <a:off x="9663626" y="2374927"/>
                <a:ext cx="3641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h</m:t>
                          </m:r>
                        </m:e>
                        <m:sub>
                          <m:r>
                            <a:rPr lang="en-US" sz="24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400" dirty="0">
                  <a:solidFill>
                    <a:srgbClr val="FFFF00"/>
                  </a:solidFill>
                </a:endParaRPr>
              </a:p>
            </p:txBody>
          </p:sp>
        </mc:Choice>
        <mc:Fallback>
          <p:sp>
            <p:nvSpPr>
              <p:cNvPr id="14" name="TextBox 13">
                <a:extLst>
                  <a:ext uri="{FF2B5EF4-FFF2-40B4-BE49-F238E27FC236}">
                    <a16:creationId xmlns:a16="http://schemas.microsoft.com/office/drawing/2014/main" id="{C5F90CC4-0197-440A-9F59-80C1B4C3A52C}"/>
                  </a:ext>
                </a:extLst>
              </p:cNvPr>
              <p:cNvSpPr txBox="1">
                <a:spLocks noRot="1" noChangeAspect="1" noMove="1" noResize="1" noEditPoints="1" noAdjustHandles="1" noChangeArrowheads="1" noChangeShapeType="1" noTextEdit="1"/>
              </p:cNvSpPr>
              <p:nvPr/>
            </p:nvSpPr>
            <p:spPr>
              <a:xfrm>
                <a:off x="9663626" y="2374927"/>
                <a:ext cx="364144" cy="461665"/>
              </a:xfrm>
              <a:prstGeom prst="rect">
                <a:avLst/>
              </a:prstGeom>
              <a:blipFill>
                <a:blip r:embed="rId11"/>
                <a:stretch>
                  <a:fillRect l="-5000" r="-30000" b="-2667"/>
                </a:stretch>
              </a:blipFill>
            </p:spPr>
            <p:txBody>
              <a:bodyPr/>
              <a:lstStyle/>
              <a:p>
                <a:r>
                  <a:rPr lang="en-US">
                    <a:noFill/>
                  </a:rPr>
                  <a:t> </a:t>
                </a:r>
              </a:p>
            </p:txBody>
          </p:sp>
        </mc:Fallback>
      </mc:AlternateContent>
    </p:spTree>
    <p:extLst>
      <p:ext uri="{BB962C8B-B14F-4D97-AF65-F5344CB8AC3E}">
        <p14:creationId xmlns:p14="http://schemas.microsoft.com/office/powerpoint/2010/main" val="175870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6172011"/>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Minimum area:</a:t>
                </a:r>
              </a:p>
              <a:p>
                <a:r>
                  <a:rPr lang="en-US" sz="32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Avoid zero area – can be used as equality constraint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pPr algn="ctr"/>
                <a14:m>
                  <m:oMath xmlns:m="http://schemas.openxmlformats.org/officeDocument/2006/math">
                    <m:rad>
                      <m:radPr>
                        <m:degHide m:val="on"/>
                        <m:ctrlP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radPr>
                      <m:deg/>
                      <m:e>
                        <m:sSub>
                          <m:sSubPr>
                            <m:ctrlP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sSub>
                          <m:sSubPr>
                            <m:ctrlP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e>
                    </m:rad>
                    <m: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ad>
                      <m:radPr>
                        <m:degHide m:val="on"/>
                        <m:ctrlP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ctrlPr>
                      </m:radPr>
                      <m:deg/>
                      <m:e>
                        <m:sSub>
                          <m:sSubPr>
                            <m:ctrlPr>
                              <a:rPr lang="en-US" sz="32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𝐴</m:t>
                            </m:r>
                          </m:e>
                          <m:sub>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𝑚𝑖𝑛</m:t>
                            </m:r>
                          </m:sub>
                        </m:sSub>
                      </m:e>
                    </m:rad>
                    <m:r>
                      <a:rPr lang="en-US" sz="3200" b="0" i="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    </m:t>
                    </m:r>
                  </m:oMath>
                </a14:m>
                <a:r>
                  <a:rPr lang="en-US" sz="3200" dirty="0">
                    <a:latin typeface="Arial" panose="020B0604020202020204" pitchFamily="34" charset="0"/>
                    <a:cs typeface="Arial" panose="020B0604020202020204" pitchFamily="34" charset="0"/>
                  </a:rPr>
                  <a:t>or   </a:t>
                </a:r>
                <a14:m>
                  <m:oMath xmlns:m="http://schemas.openxmlformats.org/officeDocument/2006/math">
                    <m:sSub>
                      <m:sSubPr>
                        <m:ctrlP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𝑙𝑜𝑔</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𝑙𝑜𝑔</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𝑤</m:t>
                        </m:r>
                      </m:e>
                      <m: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 </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sz="3200" b="0" i="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log</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𝐴</m:t>
                        </m:r>
                      </m:e>
                      <m:sub>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𝑚𝑖𝑛</m:t>
                        </m:r>
                      </m:sub>
                    </m:sSub>
                    <m:r>
                      <a:rPr lang="en-US" sz="3200" b="0" i="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6172011"/>
              </a:xfrm>
              <a:prstGeom prst="rect">
                <a:avLst/>
              </a:prstGeom>
              <a:blipFill>
                <a:blip r:embed="rId3"/>
                <a:stretch>
                  <a:fillRect l="-1553" t="-15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3C222EB-682E-463B-BEB8-66FAE5D8F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43" y="3346961"/>
            <a:ext cx="4279633" cy="2870306"/>
          </a:xfrm>
          <a:prstGeom prst="rect">
            <a:avLst/>
          </a:prstGeom>
        </p:spPr>
      </p:pic>
    </p:spTree>
    <p:extLst>
      <p:ext uri="{BB962C8B-B14F-4D97-AF65-F5344CB8AC3E}">
        <p14:creationId xmlns:p14="http://schemas.microsoft.com/office/powerpoint/2010/main" val="241787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7979877"/>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Aspect ratio:</a:t>
                </a:r>
              </a:p>
              <a:p>
                <a:r>
                  <a:rPr lang="en-US" sz="32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Ratio between height to width – can be used as equality constraints </a:t>
                </a:r>
              </a:p>
              <a:p>
                <a:endParaRPr lang="en-US" sz="2400"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Sup>
                        <m:sSubSupPr>
                          <m:ctrlPr>
                            <a:rPr lang="en-US" sz="2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𝜎</m:t>
                          </m:r>
                        </m:e>
                        <m: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up>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𝑚𝑖𝑛</m:t>
                          </m:r>
                        </m:sup>
                      </m:sSubSup>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h</m:t>
                          </m:r>
                        </m:e>
                        <m:sub>
                          <m:r>
                            <a:rPr lang="en-US" sz="2400" b="0" i="1" smtClean="0">
                              <a:solidFill>
                                <a:srgbClr val="0070C0"/>
                              </a:solidFill>
                              <a:latin typeface="Cambria Math" panose="02040503050406030204" pitchFamily="18" charset="0"/>
                              <a:cs typeface="Arial" panose="020B0604020202020204" pitchFamily="34" charset="0"/>
                            </a:rPr>
                            <m:t>𝑖</m:t>
                          </m:r>
                        </m:sub>
                      </m:sSub>
                      <m:r>
                        <a:rPr lang="en-US" sz="2400" b="0" i="1" smtClean="0">
                          <a:solidFill>
                            <a:srgbClr val="0070C0"/>
                          </a:solidFill>
                          <a:latin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𝑤</m:t>
                          </m:r>
                        </m:e>
                        <m:sub>
                          <m:r>
                            <a:rPr lang="en-US" sz="2400" i="1">
                              <a:solidFill>
                                <a:srgbClr val="0070C0"/>
                              </a:solidFill>
                              <a:latin typeface="Cambria Math" panose="02040503050406030204" pitchFamily="18" charset="0"/>
                              <a:cs typeface="Arial" panose="020B0604020202020204" pitchFamily="34" charset="0"/>
                            </a:rPr>
                            <m:t>𝑖</m:t>
                          </m:r>
                        </m:sub>
                      </m:sSub>
                      <m:r>
                        <a:rPr lang="en-US" sz="2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𝜎</m:t>
                          </m:r>
                        </m:e>
                        <m: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up>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𝑚𝑎𝑥</m:t>
                          </m:r>
                        </m:sup>
                      </m:sSubSup>
                    </m:oMath>
                  </m:oMathPara>
                </a14:m>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Sup>
                        <m:sSubSupPr>
                          <m:ctrlP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𝜎</m:t>
                          </m:r>
                        </m:e>
                        <m: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up>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𝑚𝑖𝑛</m:t>
                          </m:r>
                        </m:sup>
                      </m:sSubSup>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i="1">
                              <a:solidFill>
                                <a:srgbClr val="0070C0"/>
                              </a:solidFill>
                              <a:latin typeface="Cambria Math" panose="02040503050406030204" pitchFamily="18" charset="0"/>
                              <a:cs typeface="Arial" panose="020B0604020202020204" pitchFamily="34" charset="0"/>
                            </a:rPr>
                            <m:t>𝑤</m:t>
                          </m:r>
                        </m:e>
                        <m:sub>
                          <m:r>
                            <a:rPr lang="en-US" sz="2400" i="1">
                              <a:solidFill>
                                <a:srgbClr val="0070C0"/>
                              </a:solidFill>
                              <a:latin typeface="Cambria Math" panose="02040503050406030204" pitchFamily="18" charset="0"/>
                              <a:cs typeface="Arial" panose="020B0604020202020204" pitchFamily="34" charset="0"/>
                            </a:rPr>
                            <m:t>𝑖</m:t>
                          </m:r>
                        </m:sub>
                      </m:s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i="1">
                              <a:solidFill>
                                <a:srgbClr val="0070C0"/>
                              </a:solidFill>
                              <a:latin typeface="Cambria Math" panose="02040503050406030204" pitchFamily="18" charset="0"/>
                              <a:cs typeface="Arial" panose="020B0604020202020204" pitchFamily="34" charset="0"/>
                            </a:rPr>
                            <m:t>h</m:t>
                          </m:r>
                        </m:e>
                        <m:sub>
                          <m:r>
                            <a:rPr lang="en-US" sz="2400" i="1">
                              <a:solidFill>
                                <a:srgbClr val="0070C0"/>
                              </a:solidFill>
                              <a:latin typeface="Cambria Math" panose="02040503050406030204" pitchFamily="18" charset="0"/>
                              <a:cs typeface="Arial" panose="020B0604020202020204" pitchFamily="34" charset="0"/>
                            </a:rPr>
                            <m:t>𝑖</m:t>
                          </m:r>
                        </m:sub>
                      </m:s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𝜎</m:t>
                          </m:r>
                        </m:e>
                        <m: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up>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𝑚𝑎𝑥</m:t>
                          </m:r>
                        </m:sup>
                      </m:sSubSup>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i="1">
                              <a:solidFill>
                                <a:srgbClr val="0070C0"/>
                              </a:solidFill>
                              <a:latin typeface="Cambria Math" panose="02040503050406030204" pitchFamily="18" charset="0"/>
                              <a:cs typeface="Arial" panose="020B0604020202020204" pitchFamily="34" charset="0"/>
                            </a:rPr>
                            <m:t>𝑤</m:t>
                          </m:r>
                        </m:e>
                        <m:sub>
                          <m:r>
                            <a:rPr lang="en-US" sz="2400" i="1">
                              <a:solidFill>
                                <a:srgbClr val="0070C0"/>
                              </a:solidFill>
                              <a:latin typeface="Cambria Math" panose="02040503050406030204" pitchFamily="18" charset="0"/>
                              <a:cs typeface="Arial" panose="020B0604020202020204" pitchFamily="34" charset="0"/>
                            </a:rPr>
                            <m:t>𝑖</m:t>
                          </m:r>
                        </m:sub>
                      </m:sSub>
                    </m:oMath>
                  </m:oMathPara>
                </a14:m>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7979877"/>
              </a:xfrm>
              <a:prstGeom prst="rect">
                <a:avLst/>
              </a:prstGeom>
              <a:blipFill>
                <a:blip r:embed="rId3"/>
                <a:stretch>
                  <a:fillRect l="-1553" t="-1222"/>
                </a:stretch>
              </a:blipFill>
            </p:spPr>
            <p:txBody>
              <a:bodyPr/>
              <a:lstStyle/>
              <a:p>
                <a:r>
                  <a:rPr lang="en-US">
                    <a:noFill/>
                  </a:rPr>
                  <a:t> </a:t>
                </a:r>
              </a:p>
            </p:txBody>
          </p:sp>
        </mc:Fallback>
      </mc:AlternateContent>
    </p:spTree>
    <p:extLst>
      <p:ext uri="{BB962C8B-B14F-4D97-AF65-F5344CB8AC3E}">
        <p14:creationId xmlns:p14="http://schemas.microsoft.com/office/powerpoint/2010/main" val="289677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98261" y="1287244"/>
                <a:ext cx="11776748" cy="9017853"/>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Symmetry:</a:t>
                </a: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Equality constraints </a:t>
                </a: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i="1" dirty="0">
                  <a:solidFill>
                    <a:srgbClr val="0070C0"/>
                  </a:solidFill>
                  <a:latin typeface="Cambria Math" panose="02040503050406030204" pitchFamily="18" charset="0"/>
                  <a:cs typeface="Arial" panose="020B0604020202020204" pitchFamily="34" charset="0"/>
                </a:endParaRPr>
              </a:p>
              <a:p>
                <a:endParaRPr lang="en-US" sz="3200" i="1" dirty="0">
                  <a:solidFill>
                    <a:srgbClr val="0070C0"/>
                  </a:solidFill>
                  <a:latin typeface="Cambria Math" panose="02040503050406030204" pitchFamily="18" charset="0"/>
                  <a:cs typeface="Arial" panose="020B0604020202020204" pitchFamily="34" charset="0"/>
                </a:endParaRPr>
              </a:p>
              <a:p>
                <a:endParaRPr lang="en-US" sz="3200" i="1" dirty="0">
                  <a:solidFill>
                    <a:srgbClr val="0070C0"/>
                  </a:solidFill>
                  <a:latin typeface="Cambria Math" panose="02040503050406030204" pitchFamily="18"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b="0" i="1" smtClean="0">
                              <a:solidFill>
                                <a:srgbClr val="0070C0"/>
                              </a:solidFill>
                              <a:latin typeface="Cambria Math" panose="02040503050406030204" pitchFamily="18" charset="0"/>
                              <a:cs typeface="Arial" panose="020B0604020202020204" pitchFamily="34" charset="0"/>
                            </a:rPr>
                            <m:t>𝑎𝑥𝑖𝑠</m:t>
                          </m:r>
                        </m:sub>
                      </m:sSub>
                      <m:r>
                        <a:rPr lang="en-US" sz="3200" b="0" i="1" smtClean="0">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b="0" i="1" smtClean="0">
                                  <a:solidFill>
                                    <a:srgbClr val="0070C0"/>
                                  </a:solidFill>
                                  <a:latin typeface="Cambria Math" panose="02040503050406030204" pitchFamily="18" charset="0"/>
                                  <a:cs typeface="Arial" panose="020B0604020202020204" pitchFamily="34" charset="0"/>
                                </a:rPr>
                                <m:t>𝑦</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h</m:t>
                          </m:r>
                        </m:e>
                        <m:sub>
                          <m:r>
                            <a:rPr lang="en-US" sz="3200" i="1">
                              <a:solidFill>
                                <a:srgbClr val="0070C0"/>
                              </a:solidFill>
                              <a:latin typeface="Cambria Math" panose="02040503050406030204" pitchFamily="18" charset="0"/>
                              <a:cs typeface="Arial" panose="020B0604020202020204" pitchFamily="34" charset="0"/>
                            </a:rPr>
                            <m:t>𝑖</m:t>
                          </m:r>
                        </m:sub>
                      </m:sSub>
                      <m:r>
                        <a:rPr lang="en-US" sz="3200" b="0" i="1" smtClean="0">
                          <a:solidFill>
                            <a:srgbClr val="0070C0"/>
                          </a:solidFill>
                          <a:latin typeface="Cambria Math" panose="02040503050406030204" pitchFamily="18" charset="0"/>
                          <a:cs typeface="Arial" panose="020B0604020202020204" pitchFamily="34" charset="0"/>
                        </a:rPr>
                        <m:t>/2)</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𝑥</m:t>
                          </m:r>
                        </m:e>
                        <m:sub>
                          <m:r>
                            <a:rPr lang="en-US" sz="3200" i="1">
                              <a:solidFill>
                                <a:srgbClr val="0070C0"/>
                              </a:solidFill>
                              <a:latin typeface="Cambria Math" panose="02040503050406030204" pitchFamily="18" charset="0"/>
                              <a:cs typeface="Arial" panose="020B0604020202020204" pitchFamily="34" charset="0"/>
                            </a:rPr>
                            <m:t>𝑎𝑥𝑖𝑠</m:t>
                          </m:r>
                        </m:sub>
                      </m:sSub>
                      <m:r>
                        <a:rPr lang="en-US" sz="3200" b="0" i="1" smtClean="0">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m:t>
                          </m:r>
                          <m:sSub>
                            <m:sSubPr>
                              <m:ctrlPr>
                                <a:rPr lang="en-US" sz="3200" i="1">
                                  <a:solidFill>
                                    <a:srgbClr val="0070C0"/>
                                  </a:solidFill>
                                  <a:latin typeface="Cambria Math" panose="02040503050406030204" pitchFamily="18" charset="0"/>
                                  <a:cs typeface="Arial" panose="020B0604020202020204" pitchFamily="34" charset="0"/>
                                </a:rPr>
                              </m:ctrlPr>
                            </m:sSubPr>
                            <m:e>
                              <m:r>
                                <a:rPr lang="en-US" sz="3200" i="1">
                                  <a:solidFill>
                                    <a:srgbClr val="0070C0"/>
                                  </a:solidFill>
                                  <a:latin typeface="Cambria Math" panose="02040503050406030204" pitchFamily="18" charset="0"/>
                                  <a:cs typeface="Arial" panose="020B0604020202020204" pitchFamily="34" charset="0"/>
                                </a:rPr>
                                <m:t>𝑦</m:t>
                              </m:r>
                            </m:e>
                            <m:sub>
                              <m:r>
                                <a:rPr lang="en-US" sz="3200" b="0" i="1" smtClean="0">
                                  <a:solidFill>
                                    <a:srgbClr val="0070C0"/>
                                  </a:solidFill>
                                  <a:latin typeface="Cambria Math" panose="02040503050406030204" pitchFamily="18" charset="0"/>
                                  <a:cs typeface="Arial" panose="020B0604020202020204" pitchFamily="34" charset="0"/>
                                </a:rPr>
                                <m:t>𝑘</m:t>
                              </m:r>
                            </m:sub>
                          </m:sSub>
                          <m:r>
                            <a:rPr lang="en-US" sz="3200" i="1">
                              <a:solidFill>
                                <a:srgbClr val="0070C0"/>
                              </a:solidFill>
                              <a:latin typeface="Cambria Math" panose="02040503050406030204" pitchFamily="18" charset="0"/>
                              <a:cs typeface="Arial" panose="020B0604020202020204" pitchFamily="34" charset="0"/>
                            </a:rPr>
                            <m:t>+</m:t>
                          </m:r>
                          <m:r>
                            <a:rPr lang="en-US" sz="3200" i="1">
                              <a:solidFill>
                                <a:srgbClr val="0070C0"/>
                              </a:solidFill>
                              <a:latin typeface="Cambria Math" panose="02040503050406030204" pitchFamily="18" charset="0"/>
                              <a:cs typeface="Arial" panose="020B0604020202020204" pitchFamily="34" charset="0"/>
                            </a:rPr>
                            <m:t>h</m:t>
                          </m:r>
                        </m:e>
                        <m:sub>
                          <m:r>
                            <a:rPr lang="en-US" sz="3200" b="0" i="1" smtClean="0">
                              <a:solidFill>
                                <a:srgbClr val="0070C0"/>
                              </a:solidFill>
                              <a:latin typeface="Cambria Math" panose="02040503050406030204" pitchFamily="18" charset="0"/>
                              <a:cs typeface="Arial" panose="020B0604020202020204" pitchFamily="34" charset="0"/>
                            </a:rPr>
                            <m:t>𝑘</m:t>
                          </m:r>
                        </m:sub>
                      </m:sSub>
                      <m:r>
                        <a:rPr lang="en-US" sz="3200" i="1">
                          <a:solidFill>
                            <a:srgbClr val="0070C0"/>
                          </a:solidFill>
                          <a:latin typeface="Cambria Math" panose="02040503050406030204" pitchFamily="18" charset="0"/>
                          <a:cs typeface="Arial" panose="020B0604020202020204" pitchFamily="34" charset="0"/>
                        </a:rPr>
                        <m:t>/2)</m:t>
                      </m:r>
                    </m:oMath>
                  </m:oMathPara>
                </a14:m>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98261" y="1287244"/>
                <a:ext cx="11776748" cy="9017853"/>
              </a:xfrm>
              <a:prstGeom prst="rect">
                <a:avLst/>
              </a:prstGeom>
              <a:blipFill>
                <a:blip r:embed="rId3"/>
                <a:stretch>
                  <a:fillRect l="-1605" t="-1014"/>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42DCF07-664F-42A3-B5E6-CD77AB9B6D5C}"/>
              </a:ext>
            </a:extLst>
          </p:cNvPr>
          <p:cNvSpPr/>
          <p:nvPr/>
        </p:nvSpPr>
        <p:spPr>
          <a:xfrm>
            <a:off x="8173816" y="1229669"/>
            <a:ext cx="1712019" cy="748819"/>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60F8397-8304-4F59-84DA-6ECA9B822980}"/>
                  </a:ext>
                </a:extLst>
              </p:cNvPr>
              <p:cNvSpPr txBox="1"/>
              <p:nvPr/>
            </p:nvSpPr>
            <p:spPr>
              <a:xfrm>
                <a:off x="8565464" y="1896083"/>
                <a:ext cx="219632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𝑦</m:t>
                          </m:r>
                        </m:e>
                        <m:sub>
                          <m:r>
                            <a:rPr lang="en-US" sz="2400" i="1">
                              <a:solidFill>
                                <a:srgbClr val="FFFF00"/>
                              </a:solidFill>
                              <a:latin typeface="Cambria Math" panose="02040503050406030204" pitchFamily="18" charset="0"/>
                              <a:cs typeface="Arial" panose="020B0604020202020204" pitchFamily="34" charset="0"/>
                            </a:rPr>
                            <m:t>𝑖</m:t>
                          </m:r>
                        </m:sub>
                      </m:sSub>
                      <m:r>
                        <a:rPr lang="en-US" sz="2400" b="0" i="1" smtClean="0">
                          <a:solidFill>
                            <a:srgbClr val="FFFF00"/>
                          </a:solidFill>
                          <a:latin typeface="Cambria Math" panose="02040503050406030204" pitchFamily="18" charset="0"/>
                          <a:cs typeface="Arial" panose="020B0604020202020204" pitchFamily="34" charset="0"/>
                        </a:rPr>
                        <m:t>+</m:t>
                      </m:r>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h</m:t>
                          </m:r>
                        </m:e>
                        <m:sub>
                          <m:r>
                            <a:rPr lang="en-US" sz="2400" b="0" i="1" smtClean="0">
                              <a:solidFill>
                                <a:srgbClr val="FFFF00"/>
                              </a:solidFill>
                              <a:latin typeface="Cambria Math" panose="02040503050406030204" pitchFamily="18" charset="0"/>
                              <a:cs typeface="Arial" panose="020B0604020202020204" pitchFamily="34" charset="0"/>
                            </a:rPr>
                            <m:t>𝑖</m:t>
                          </m:r>
                        </m:sub>
                      </m:sSub>
                      <m:r>
                        <a:rPr lang="en-US" sz="2400" b="0" i="1" smtClean="0">
                          <a:solidFill>
                            <a:srgbClr val="FFFF00"/>
                          </a:solidFill>
                          <a:latin typeface="Cambria Math" panose="02040503050406030204" pitchFamily="18" charset="0"/>
                          <a:cs typeface="Arial" panose="020B0604020202020204" pitchFamily="34" charset="0"/>
                        </a:rPr>
                        <m:t>/2</m:t>
                      </m:r>
                    </m:oMath>
                  </m:oMathPara>
                </a14:m>
                <a:endParaRPr lang="en-US" sz="2400" dirty="0">
                  <a:solidFill>
                    <a:srgbClr val="FFFF00"/>
                  </a:solidFill>
                </a:endParaRPr>
              </a:p>
            </p:txBody>
          </p:sp>
        </mc:Choice>
        <mc:Fallback>
          <p:sp>
            <p:nvSpPr>
              <p:cNvPr id="10" name="TextBox 9">
                <a:extLst>
                  <a:ext uri="{FF2B5EF4-FFF2-40B4-BE49-F238E27FC236}">
                    <a16:creationId xmlns:a16="http://schemas.microsoft.com/office/drawing/2014/main" id="{E60F8397-8304-4F59-84DA-6ECA9B822980}"/>
                  </a:ext>
                </a:extLst>
              </p:cNvPr>
              <p:cNvSpPr txBox="1">
                <a:spLocks noRot="1" noChangeAspect="1" noMove="1" noResize="1" noEditPoints="1" noAdjustHandles="1" noChangeArrowheads="1" noChangeShapeType="1" noTextEdit="1"/>
              </p:cNvSpPr>
              <p:nvPr/>
            </p:nvSpPr>
            <p:spPr>
              <a:xfrm>
                <a:off x="8565464" y="1896083"/>
                <a:ext cx="2196324" cy="461665"/>
              </a:xfrm>
              <a:prstGeom prst="rect">
                <a:avLst/>
              </a:prstGeom>
              <a:blipFill>
                <a:blip r:embed="rId4"/>
                <a:stretch>
                  <a:fillRect b="-17105"/>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DCF03BB-1B93-4AB7-BAAD-E9D113527DFD}"/>
              </a:ext>
            </a:extLst>
          </p:cNvPr>
          <p:cNvSpPr/>
          <p:nvPr/>
        </p:nvSpPr>
        <p:spPr>
          <a:xfrm>
            <a:off x="10455570" y="3203401"/>
            <a:ext cx="911890" cy="718886"/>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14869A7-CD21-4A2E-A475-669851FB32E6}"/>
              </a:ext>
            </a:extLst>
          </p:cNvPr>
          <p:cNvSpPr txBox="1"/>
          <p:nvPr/>
        </p:nvSpPr>
        <p:spPr>
          <a:xfrm>
            <a:off x="9427414" y="3494935"/>
            <a:ext cx="600355" cy="400110"/>
          </a:xfrm>
          <a:prstGeom prst="rect">
            <a:avLst/>
          </a:prstGeom>
          <a:noFill/>
        </p:spPr>
        <p:txBody>
          <a:bodyPr wrap="square" rtlCol="0">
            <a:spAutoFit/>
          </a:bodyPr>
          <a:lstStyle/>
          <a:p>
            <a:endParaRPr lang="en-US" sz="2000" dirty="0">
              <a:solidFill>
                <a:srgbClr val="FFFF00"/>
              </a:solidFill>
            </a:endParaRPr>
          </a:p>
        </p:txBody>
      </p:sp>
      <p:sp>
        <p:nvSpPr>
          <p:cNvPr id="13" name="TextBox 12">
            <a:extLst>
              <a:ext uri="{FF2B5EF4-FFF2-40B4-BE49-F238E27FC236}">
                <a16:creationId xmlns:a16="http://schemas.microsoft.com/office/drawing/2014/main" id="{EB67EEE3-3452-4516-B2F2-F712989B2961}"/>
              </a:ext>
            </a:extLst>
          </p:cNvPr>
          <p:cNvSpPr txBox="1"/>
          <p:nvPr/>
        </p:nvSpPr>
        <p:spPr>
          <a:xfrm>
            <a:off x="10680131" y="3550999"/>
            <a:ext cx="364144" cy="461665"/>
          </a:xfrm>
          <a:prstGeom prst="rect">
            <a:avLst/>
          </a:prstGeom>
          <a:noFill/>
        </p:spPr>
        <p:txBody>
          <a:bodyPr wrap="square" rtlCol="0">
            <a:spAutoFit/>
          </a:bodyPr>
          <a:lstStyle/>
          <a:p>
            <a:endParaRPr lang="en-US" sz="2400" dirty="0">
              <a:solidFill>
                <a:srgbClr val="FFFF00"/>
              </a:solidFill>
            </a:endParaRPr>
          </a:p>
        </p:txBody>
      </p:sp>
      <p:cxnSp>
        <p:nvCxnSpPr>
          <p:cNvPr id="3" name="Straight Connector 2">
            <a:extLst>
              <a:ext uri="{FF2B5EF4-FFF2-40B4-BE49-F238E27FC236}">
                <a16:creationId xmlns:a16="http://schemas.microsoft.com/office/drawing/2014/main" id="{D40AF995-E67D-4031-9DD3-E31747961B01}"/>
              </a:ext>
            </a:extLst>
          </p:cNvPr>
          <p:cNvCxnSpPr/>
          <p:nvPr/>
        </p:nvCxnSpPr>
        <p:spPr>
          <a:xfrm>
            <a:off x="6816294" y="2631440"/>
            <a:ext cx="5222240" cy="0"/>
          </a:xfrm>
          <a:prstGeom prst="line">
            <a:avLst/>
          </a:prstGeom>
          <a:ln w="57150" cap="flat" cmpd="sng" algn="ctr">
            <a:solidFill>
              <a:srgbClr val="F414D9"/>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2D0D076-A6F6-4550-A0B5-74DEC6C9C490}"/>
                  </a:ext>
                </a:extLst>
              </p:cNvPr>
              <p:cNvSpPr txBox="1"/>
              <p:nvPr/>
            </p:nvSpPr>
            <p:spPr>
              <a:xfrm>
                <a:off x="5923775" y="2010331"/>
                <a:ext cx="1089465"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414D9"/>
                              </a:solidFill>
                              <a:latin typeface="Cambria Math" panose="02040503050406030204" pitchFamily="18" charset="0"/>
                              <a:cs typeface="Arial" panose="020B0604020202020204" pitchFamily="34" charset="0"/>
                            </a:rPr>
                          </m:ctrlPr>
                        </m:sSubPr>
                        <m:e>
                          <m:r>
                            <a:rPr lang="en-US" sz="2800" i="1">
                              <a:solidFill>
                                <a:srgbClr val="F414D9"/>
                              </a:solidFill>
                              <a:latin typeface="Cambria Math" panose="02040503050406030204" pitchFamily="18" charset="0"/>
                              <a:cs typeface="Arial" panose="020B0604020202020204" pitchFamily="34" charset="0"/>
                            </a:rPr>
                            <m:t> </m:t>
                          </m:r>
                          <m:r>
                            <a:rPr lang="en-US" sz="2800" i="1">
                              <a:solidFill>
                                <a:srgbClr val="F414D9"/>
                              </a:solidFill>
                              <a:latin typeface="Cambria Math" panose="02040503050406030204" pitchFamily="18" charset="0"/>
                              <a:cs typeface="Arial" panose="020B0604020202020204" pitchFamily="34" charset="0"/>
                            </a:rPr>
                            <m:t>𝑥</m:t>
                          </m:r>
                        </m:e>
                        <m:sub>
                          <m:r>
                            <a:rPr lang="en-US" sz="2800" b="0" i="1" smtClean="0">
                              <a:solidFill>
                                <a:srgbClr val="F414D9"/>
                              </a:solidFill>
                              <a:latin typeface="Cambria Math" panose="02040503050406030204" pitchFamily="18" charset="0"/>
                              <a:cs typeface="Arial" panose="020B0604020202020204" pitchFamily="34" charset="0"/>
                            </a:rPr>
                            <m:t>𝑎𝑥𝑖𝑠</m:t>
                          </m:r>
                        </m:sub>
                      </m:sSub>
                    </m:oMath>
                  </m:oMathPara>
                </a14:m>
                <a:endParaRPr lang="en-US" sz="2800" dirty="0">
                  <a:solidFill>
                    <a:srgbClr val="F414D9"/>
                  </a:solidFill>
                </a:endParaRPr>
              </a:p>
            </p:txBody>
          </p:sp>
        </mc:Choice>
        <mc:Fallback>
          <p:sp>
            <p:nvSpPr>
              <p:cNvPr id="4" name="TextBox 3">
                <a:extLst>
                  <a:ext uri="{FF2B5EF4-FFF2-40B4-BE49-F238E27FC236}">
                    <a16:creationId xmlns:a16="http://schemas.microsoft.com/office/drawing/2014/main" id="{12D0D076-A6F6-4550-A0B5-74DEC6C9C490}"/>
                  </a:ext>
                </a:extLst>
              </p:cNvPr>
              <p:cNvSpPr txBox="1">
                <a:spLocks noRot="1" noChangeAspect="1" noMove="1" noResize="1" noEditPoints="1" noAdjustHandles="1" noChangeArrowheads="1" noChangeShapeType="1" noTextEdit="1"/>
              </p:cNvSpPr>
              <p:nvPr/>
            </p:nvSpPr>
            <p:spPr>
              <a:xfrm>
                <a:off x="5923775" y="2010331"/>
                <a:ext cx="1089465" cy="523220"/>
              </a:xfrm>
              <a:prstGeom prst="rect">
                <a:avLst/>
              </a:prstGeom>
              <a:blipFill>
                <a:blip r:embed="rId5"/>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F1B82B3-45DB-497D-8ED0-74FC1821C035}"/>
              </a:ext>
            </a:extLst>
          </p:cNvPr>
          <p:cNvSpPr/>
          <p:nvPr/>
        </p:nvSpPr>
        <p:spPr>
          <a:xfrm>
            <a:off x="8973468" y="1552061"/>
            <a:ext cx="111760" cy="10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B65208-1380-43FE-AFA9-44883E455978}"/>
              </a:ext>
            </a:extLst>
          </p:cNvPr>
          <p:cNvSpPr/>
          <p:nvPr/>
        </p:nvSpPr>
        <p:spPr>
          <a:xfrm>
            <a:off x="10854003" y="3510827"/>
            <a:ext cx="111760" cy="10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DE7864-3A95-4FE2-839A-3024368D86D5}"/>
              </a:ext>
            </a:extLst>
          </p:cNvPr>
          <p:cNvCxnSpPr>
            <a:cxnSpLocks/>
            <a:stCxn id="15" idx="4"/>
          </p:cNvCxnSpPr>
          <p:nvPr/>
        </p:nvCxnSpPr>
        <p:spPr>
          <a:xfrm flipH="1">
            <a:off x="9023140" y="1656095"/>
            <a:ext cx="6208" cy="892581"/>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3B0D0F6B-6425-46B3-8922-3787CE6C411A}"/>
              </a:ext>
            </a:extLst>
          </p:cNvPr>
          <p:cNvCxnSpPr>
            <a:cxnSpLocks/>
          </p:cNvCxnSpPr>
          <p:nvPr/>
        </p:nvCxnSpPr>
        <p:spPr>
          <a:xfrm>
            <a:off x="10909883" y="2667000"/>
            <a:ext cx="0" cy="827935"/>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9876D50-2A21-475A-A72A-C52E6EA8C69B}"/>
                  </a:ext>
                </a:extLst>
              </p:cNvPr>
              <p:cNvSpPr txBox="1"/>
              <p:nvPr/>
            </p:nvSpPr>
            <p:spPr>
              <a:xfrm>
                <a:off x="9134298" y="2763182"/>
                <a:ext cx="219632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𝑦</m:t>
                          </m:r>
                        </m:e>
                        <m:sub>
                          <m:r>
                            <a:rPr lang="en-US" sz="2400" b="0" i="1" smtClean="0">
                              <a:solidFill>
                                <a:srgbClr val="FFFF00"/>
                              </a:solidFill>
                              <a:latin typeface="Cambria Math" panose="02040503050406030204" pitchFamily="18" charset="0"/>
                              <a:cs typeface="Arial" panose="020B0604020202020204" pitchFamily="34" charset="0"/>
                            </a:rPr>
                            <m:t>𝑘</m:t>
                          </m:r>
                        </m:sub>
                      </m:sSub>
                      <m:r>
                        <a:rPr lang="en-US" sz="2400" b="0" i="1" smtClean="0">
                          <a:solidFill>
                            <a:srgbClr val="FFFF00"/>
                          </a:solidFill>
                          <a:latin typeface="Cambria Math" panose="02040503050406030204" pitchFamily="18" charset="0"/>
                          <a:cs typeface="Arial" panose="020B0604020202020204" pitchFamily="34" charset="0"/>
                        </a:rPr>
                        <m:t>+</m:t>
                      </m:r>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h</m:t>
                          </m:r>
                        </m:e>
                        <m:sub>
                          <m:r>
                            <a:rPr lang="en-US" sz="2400" b="0" i="1" smtClean="0">
                              <a:solidFill>
                                <a:srgbClr val="FFFF00"/>
                              </a:solidFill>
                              <a:latin typeface="Cambria Math" panose="02040503050406030204" pitchFamily="18" charset="0"/>
                              <a:cs typeface="Arial" panose="020B0604020202020204" pitchFamily="34" charset="0"/>
                            </a:rPr>
                            <m:t>𝑘</m:t>
                          </m:r>
                        </m:sub>
                      </m:sSub>
                      <m:r>
                        <a:rPr lang="en-US" sz="2400" b="0" i="1" smtClean="0">
                          <a:solidFill>
                            <a:srgbClr val="FFFF00"/>
                          </a:solidFill>
                          <a:latin typeface="Cambria Math" panose="02040503050406030204" pitchFamily="18" charset="0"/>
                          <a:cs typeface="Arial" panose="020B0604020202020204" pitchFamily="34" charset="0"/>
                        </a:rPr>
                        <m:t>/2</m:t>
                      </m:r>
                    </m:oMath>
                  </m:oMathPara>
                </a14:m>
                <a:endParaRPr lang="en-US" sz="2400" dirty="0">
                  <a:solidFill>
                    <a:srgbClr val="FFFF00"/>
                  </a:solidFill>
                </a:endParaRPr>
              </a:p>
            </p:txBody>
          </p:sp>
        </mc:Choice>
        <mc:Fallback>
          <p:sp>
            <p:nvSpPr>
              <p:cNvPr id="23" name="TextBox 22">
                <a:extLst>
                  <a:ext uri="{FF2B5EF4-FFF2-40B4-BE49-F238E27FC236}">
                    <a16:creationId xmlns:a16="http://schemas.microsoft.com/office/drawing/2014/main" id="{49876D50-2A21-475A-A72A-C52E6EA8C69B}"/>
                  </a:ext>
                </a:extLst>
              </p:cNvPr>
              <p:cNvSpPr txBox="1">
                <a:spLocks noRot="1" noChangeAspect="1" noMove="1" noResize="1" noEditPoints="1" noAdjustHandles="1" noChangeArrowheads="1" noChangeShapeType="1" noTextEdit="1"/>
              </p:cNvSpPr>
              <p:nvPr/>
            </p:nvSpPr>
            <p:spPr>
              <a:xfrm>
                <a:off x="9134298" y="2763182"/>
                <a:ext cx="2196324" cy="461665"/>
              </a:xfrm>
              <a:prstGeom prst="rect">
                <a:avLst/>
              </a:prstGeom>
              <a:blipFill>
                <a:blip r:embed="rId6"/>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6620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683039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a:t>
                </a:r>
              </a:p>
              <a:p>
                <a:r>
                  <a:rPr lang="en-US" sz="3200" dirty="0">
                    <a:latin typeface="Arial" panose="020B0604020202020204" pitchFamily="34" charset="0"/>
                    <a:cs typeface="Arial" panose="020B0604020202020204" pitchFamily="34" charset="0"/>
                  </a:rPr>
                  <a:t>	Containment:</a:t>
                </a:r>
              </a:p>
              <a:p>
                <a:r>
                  <a:rPr lang="en-US" sz="32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Impose that the cell to contain a point or to be contained inside a polyhedron </a:t>
                </a:r>
              </a:p>
              <a:p>
                <a:endParaRPr lang="en-US" sz="24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m:t>
                      </m:r>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𝑥</m:t>
                          </m:r>
                        </m:e>
                        <m:sub>
                          <m:r>
                            <a:rPr lang="en-US" sz="2400" b="0" i="1" smtClean="0">
                              <a:solidFill>
                                <a:srgbClr val="0070C0"/>
                              </a:solidFill>
                              <a:latin typeface="Cambria Math" panose="02040503050406030204" pitchFamily="18" charset="0"/>
                              <a:cs typeface="Arial" panose="020B0604020202020204" pitchFamily="34" charset="0"/>
                            </a:rPr>
                            <m:t>𝑝</m:t>
                          </m:r>
                        </m:sub>
                      </m:sSub>
                      <m:r>
                        <a:rPr lang="en-US" sz="2400" b="0" i="1" smtClean="0">
                          <a:solidFill>
                            <a:srgbClr val="0070C0"/>
                          </a:solidFill>
                          <a:latin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𝑥</m:t>
                          </m:r>
                        </m:e>
                        <m:sub>
                          <m:r>
                            <a:rPr lang="en-US" sz="2400" i="1">
                              <a:solidFill>
                                <a:srgbClr val="0070C0"/>
                              </a:solidFill>
                              <a:latin typeface="Cambria Math" panose="02040503050406030204" pitchFamily="18" charset="0"/>
                              <a:cs typeface="Arial" panose="020B0604020202020204" pitchFamily="34" charset="0"/>
                            </a:rPr>
                            <m:t>𝑖</m:t>
                          </m:r>
                        </m:sub>
                      </m:s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𝑤</m:t>
                          </m:r>
                        </m:e>
                        <m:sub>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   </m:t>
                      </m:r>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0</m:t>
                      </m:r>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𝑦</m:t>
                          </m:r>
                        </m:e>
                        <m:sub>
                          <m:r>
                            <a:rPr lang="en-US" sz="2400" i="1">
                              <a:solidFill>
                                <a:srgbClr val="0070C0"/>
                              </a:solidFill>
                              <a:latin typeface="Cambria Math" panose="02040503050406030204" pitchFamily="18" charset="0"/>
                              <a:cs typeface="Arial" panose="020B0604020202020204" pitchFamily="34" charset="0"/>
                            </a:rPr>
                            <m:t>𝑝</m:t>
                          </m:r>
                        </m:sub>
                      </m:sSub>
                      <m:r>
                        <a:rPr lang="en-US" sz="2400" i="1">
                          <a:solidFill>
                            <a:srgbClr val="0070C0"/>
                          </a:solidFill>
                          <a:latin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cs typeface="Arial" panose="020B0604020202020204" pitchFamily="34" charset="0"/>
                            </a:rPr>
                            <m:t>𝑦</m:t>
                          </m:r>
                        </m:e>
                        <m:sub>
                          <m:r>
                            <a:rPr lang="en-US" sz="2400" i="1">
                              <a:solidFill>
                                <a:srgbClr val="0070C0"/>
                              </a:solidFill>
                              <a:latin typeface="Cambria Math" panose="02040503050406030204" pitchFamily="18" charset="0"/>
                              <a:cs typeface="Arial" panose="020B0604020202020204" pitchFamily="34" charset="0"/>
                            </a:rPr>
                            <m:t>𝑖</m:t>
                          </m:r>
                        </m:sub>
                      </m:s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h</m:t>
                          </m:r>
                        </m:e>
                        <m:sub>
                          <m:r>
                            <a:rPr lang="en-US" sz="2400" i="1">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sub>
                      </m:sSub>
                    </m:oMath>
                  </m:oMathPara>
                </a14:m>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6830396"/>
              </a:xfrm>
              <a:prstGeom prst="rect">
                <a:avLst/>
              </a:prstGeom>
              <a:blipFill>
                <a:blip r:embed="rId3"/>
                <a:stretch>
                  <a:fillRect l="-1553" t="-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0B5AABDD-208C-4C63-8312-0624D666324D}"/>
                  </a:ext>
                </a:extLst>
              </p:cNvPr>
              <p:cNvSpPr/>
              <p:nvPr/>
            </p:nvSpPr>
            <p:spPr>
              <a:xfrm>
                <a:off x="9214056" y="3694388"/>
                <a:ext cx="2338478" cy="1558331"/>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cs typeface="Arial" panose="020B0604020202020204" pitchFamily="34" charset="0"/>
                            </a:rPr>
                          </m:ctrlPr>
                        </m:sSubPr>
                        <m:e>
                          <m:r>
                            <a:rPr lang="en-US" sz="2400" i="1">
                              <a:solidFill>
                                <a:schemeClr val="bg1"/>
                              </a:solidFill>
                              <a:latin typeface="Cambria Math" panose="02040503050406030204" pitchFamily="18" charset="0"/>
                              <a:cs typeface="Arial" panose="020B0604020202020204" pitchFamily="34" charset="0"/>
                            </a:rPr>
                            <m:t> </m:t>
                          </m:r>
                          <m:r>
                            <a:rPr lang="en-US" sz="2400" b="0" i="1" smtClean="0">
                              <a:solidFill>
                                <a:schemeClr val="bg1"/>
                              </a:solidFill>
                              <a:latin typeface="Cambria Math" panose="02040503050406030204" pitchFamily="18" charset="0"/>
                              <a:cs typeface="Arial" panose="020B0604020202020204" pitchFamily="34" charset="0"/>
                            </a:rPr>
                            <m:t>𝑥</m:t>
                          </m:r>
                        </m:e>
                        <m:sub>
                          <m:r>
                            <a:rPr lang="en-US" sz="2400" b="0" i="1" smtClean="0">
                              <a:solidFill>
                                <a:schemeClr val="bg1"/>
                              </a:solidFill>
                              <a:latin typeface="Cambria Math" panose="02040503050406030204" pitchFamily="18" charset="0"/>
                              <a:cs typeface="Arial" panose="020B0604020202020204" pitchFamily="34" charset="0"/>
                            </a:rPr>
                            <m:t>𝑝</m:t>
                          </m:r>
                        </m:sub>
                      </m:sSub>
                      <m:r>
                        <a:rPr lang="en-US" sz="2400" b="0" i="1" smtClean="0">
                          <a:solidFill>
                            <a:schemeClr val="bg1"/>
                          </a:solidFill>
                          <a:latin typeface="Cambria Math" panose="02040503050406030204" pitchFamily="18" charset="0"/>
                          <a:cs typeface="Arial" panose="020B0604020202020204" pitchFamily="34" charset="0"/>
                        </a:rPr>
                        <m:t>,</m:t>
                      </m:r>
                      <m:sSub>
                        <m:sSubPr>
                          <m:ctrlPr>
                            <a:rPr lang="en-US" sz="2400" i="1">
                              <a:solidFill>
                                <a:schemeClr val="bg1"/>
                              </a:solidFill>
                              <a:latin typeface="Cambria Math" panose="02040503050406030204" pitchFamily="18" charset="0"/>
                              <a:cs typeface="Arial" panose="020B0604020202020204" pitchFamily="34" charset="0"/>
                            </a:rPr>
                          </m:ctrlPr>
                        </m:sSubPr>
                        <m:e>
                          <m:r>
                            <a:rPr lang="en-US" sz="2400" i="1">
                              <a:solidFill>
                                <a:schemeClr val="bg1"/>
                              </a:solidFill>
                              <a:latin typeface="Cambria Math" panose="02040503050406030204" pitchFamily="18" charset="0"/>
                              <a:cs typeface="Arial" panose="020B0604020202020204" pitchFamily="34" charset="0"/>
                            </a:rPr>
                            <m:t> </m:t>
                          </m:r>
                          <m:r>
                            <a:rPr lang="en-US" sz="2400" b="0" i="1" smtClean="0">
                              <a:solidFill>
                                <a:schemeClr val="bg1"/>
                              </a:solidFill>
                              <a:latin typeface="Cambria Math" panose="02040503050406030204" pitchFamily="18" charset="0"/>
                              <a:cs typeface="Arial" panose="020B0604020202020204" pitchFamily="34" charset="0"/>
                            </a:rPr>
                            <m:t>𝑦</m:t>
                          </m:r>
                        </m:e>
                        <m:sub>
                          <m:r>
                            <a:rPr lang="en-US" sz="2400" i="1">
                              <a:solidFill>
                                <a:schemeClr val="bg1"/>
                              </a:solidFill>
                              <a:latin typeface="Cambria Math" panose="02040503050406030204" pitchFamily="18" charset="0"/>
                              <a:cs typeface="Arial" panose="020B0604020202020204" pitchFamily="34" charset="0"/>
                            </a:rPr>
                            <m:t>𝑝</m:t>
                          </m:r>
                        </m:sub>
                      </m:sSub>
                    </m:oMath>
                  </m:oMathPara>
                </a14:m>
                <a:endParaRPr lang="en-US" sz="2400" b="1" dirty="0">
                  <a:solidFill>
                    <a:schemeClr val="bg1"/>
                  </a:solidFill>
                  <a:latin typeface="Arial" panose="020B0604020202020204" pitchFamily="34" charset="0"/>
                  <a:cs typeface="Arial" panose="020B0604020202020204" pitchFamily="34" charset="0"/>
                </a:endParaRPr>
              </a:p>
            </p:txBody>
          </p:sp>
        </mc:Choice>
        <mc:Fallback>
          <p:sp>
            <p:nvSpPr>
              <p:cNvPr id="6" name="Rectangle 5">
                <a:extLst>
                  <a:ext uri="{FF2B5EF4-FFF2-40B4-BE49-F238E27FC236}">
                    <a16:creationId xmlns:a16="http://schemas.microsoft.com/office/drawing/2014/main" id="{0B5AABDD-208C-4C63-8312-0624D666324D}"/>
                  </a:ext>
                </a:extLst>
              </p:cNvPr>
              <p:cNvSpPr>
                <a:spLocks noRot="1" noChangeAspect="1" noMove="1" noResize="1" noEditPoints="1" noAdjustHandles="1" noChangeArrowheads="1" noChangeShapeType="1" noTextEdit="1"/>
              </p:cNvSpPr>
              <p:nvPr/>
            </p:nvSpPr>
            <p:spPr>
              <a:xfrm>
                <a:off x="9214056" y="3694388"/>
                <a:ext cx="2338478" cy="1558331"/>
              </a:xfrm>
              <a:prstGeom prst="rect">
                <a:avLst/>
              </a:prstGeom>
              <a:blipFill>
                <a:blip r:embed="rId4"/>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5358A7-2413-40AB-9103-7F82B0AF143B}"/>
                  </a:ext>
                </a:extLst>
              </p:cNvPr>
              <p:cNvSpPr txBox="1"/>
              <p:nvPr/>
            </p:nvSpPr>
            <p:spPr>
              <a:xfrm>
                <a:off x="8307959" y="5132607"/>
                <a:ext cx="84213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cs typeface="Arial" panose="020B0604020202020204" pitchFamily="34" charset="0"/>
                            </a:rPr>
                          </m:ctrlPr>
                        </m:sSubPr>
                        <m:e>
                          <m:r>
                            <a:rPr lang="en-US" sz="2800" i="1">
                              <a:solidFill>
                                <a:srgbClr val="FFFF00"/>
                              </a:solidFill>
                              <a:latin typeface="Cambria Math" panose="02040503050406030204" pitchFamily="18" charset="0"/>
                              <a:cs typeface="Arial" panose="020B0604020202020204" pitchFamily="34" charset="0"/>
                            </a:rPr>
                            <m:t> </m:t>
                          </m:r>
                          <m:r>
                            <a:rPr lang="en-US" sz="2800" i="1">
                              <a:solidFill>
                                <a:srgbClr val="FFFF00"/>
                              </a:solidFill>
                              <a:latin typeface="Cambria Math" panose="02040503050406030204" pitchFamily="18" charset="0"/>
                              <a:cs typeface="Arial" panose="020B0604020202020204" pitchFamily="34" charset="0"/>
                            </a:rPr>
                            <m:t>𝑥</m:t>
                          </m:r>
                        </m:e>
                        <m:sub>
                          <m:r>
                            <a:rPr lang="en-US" sz="2800" b="0" i="1" smtClean="0">
                              <a:solidFill>
                                <a:srgbClr val="FFFF00"/>
                              </a:solidFill>
                              <a:latin typeface="Cambria Math" panose="02040503050406030204" pitchFamily="18" charset="0"/>
                              <a:cs typeface="Arial" panose="020B0604020202020204" pitchFamily="34" charset="0"/>
                            </a:rPr>
                            <m:t>𝑘</m:t>
                          </m:r>
                        </m:sub>
                      </m:sSub>
                      <m:r>
                        <a:rPr lang="en-US" sz="2800" i="1">
                          <a:solidFill>
                            <a:srgbClr val="FFFF00"/>
                          </a:solidFill>
                          <a:latin typeface="Cambria Math" panose="02040503050406030204" pitchFamily="18" charset="0"/>
                          <a:cs typeface="Arial" panose="020B0604020202020204" pitchFamily="34" charset="0"/>
                        </a:rPr>
                        <m:t>,</m:t>
                      </m:r>
                      <m:sSub>
                        <m:sSubPr>
                          <m:ctrlPr>
                            <a:rPr lang="en-US" sz="2800" i="1">
                              <a:solidFill>
                                <a:srgbClr val="FFFF00"/>
                              </a:solidFill>
                              <a:latin typeface="Cambria Math" panose="02040503050406030204" pitchFamily="18" charset="0"/>
                              <a:cs typeface="Arial" panose="020B0604020202020204" pitchFamily="34" charset="0"/>
                            </a:rPr>
                          </m:ctrlPr>
                        </m:sSubPr>
                        <m:e>
                          <m:r>
                            <a:rPr lang="en-US" sz="2800" i="1">
                              <a:solidFill>
                                <a:srgbClr val="FFFF00"/>
                              </a:solidFill>
                              <a:latin typeface="Cambria Math" panose="02040503050406030204" pitchFamily="18" charset="0"/>
                              <a:cs typeface="Arial" panose="020B0604020202020204" pitchFamily="34" charset="0"/>
                            </a:rPr>
                            <m:t> </m:t>
                          </m:r>
                          <m:r>
                            <a:rPr lang="en-US" sz="2800" i="1">
                              <a:solidFill>
                                <a:srgbClr val="FFFF00"/>
                              </a:solidFill>
                              <a:latin typeface="Cambria Math" panose="02040503050406030204" pitchFamily="18" charset="0"/>
                              <a:cs typeface="Arial" panose="020B0604020202020204" pitchFamily="34" charset="0"/>
                            </a:rPr>
                            <m:t>𝑦</m:t>
                          </m:r>
                        </m:e>
                        <m:sub>
                          <m:r>
                            <a:rPr lang="en-US" sz="28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800" dirty="0">
                  <a:solidFill>
                    <a:srgbClr val="FFFF00"/>
                  </a:solidFill>
                </a:endParaRPr>
              </a:p>
            </p:txBody>
          </p:sp>
        </mc:Choice>
        <mc:Fallback>
          <p:sp>
            <p:nvSpPr>
              <p:cNvPr id="7" name="TextBox 6">
                <a:extLst>
                  <a:ext uri="{FF2B5EF4-FFF2-40B4-BE49-F238E27FC236}">
                    <a16:creationId xmlns:a16="http://schemas.microsoft.com/office/drawing/2014/main" id="{A15358A7-2413-40AB-9103-7F82B0AF143B}"/>
                  </a:ext>
                </a:extLst>
              </p:cNvPr>
              <p:cNvSpPr txBox="1">
                <a:spLocks noRot="1" noChangeAspect="1" noMove="1" noResize="1" noEditPoints="1" noAdjustHandles="1" noChangeArrowheads="1" noChangeShapeType="1" noTextEdit="1"/>
              </p:cNvSpPr>
              <p:nvPr/>
            </p:nvSpPr>
            <p:spPr>
              <a:xfrm>
                <a:off x="8307959" y="5132607"/>
                <a:ext cx="842130" cy="523220"/>
              </a:xfrm>
              <a:prstGeom prst="rect">
                <a:avLst/>
              </a:prstGeom>
              <a:blipFill>
                <a:blip r:embed="rId5"/>
                <a:stretch>
                  <a:fillRect r="-210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0AE7081-3B62-41C0-8E89-2456102262EF}"/>
                  </a:ext>
                </a:extLst>
              </p:cNvPr>
              <p:cNvSpPr txBox="1"/>
              <p:nvPr/>
            </p:nvSpPr>
            <p:spPr>
              <a:xfrm flipH="1">
                <a:off x="9962229" y="5146662"/>
                <a:ext cx="84213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i="1">
                              <a:solidFill>
                                <a:srgbClr val="FFFF00"/>
                              </a:solidFill>
                              <a:latin typeface="Cambria Math" panose="02040503050406030204" pitchFamily="18" charset="0"/>
                              <a:cs typeface="Arial" panose="020B0604020202020204" pitchFamily="34" charset="0"/>
                            </a:rPr>
                            <m:t>𝑤</m:t>
                          </m:r>
                        </m:e>
                        <m:sub>
                          <m:r>
                            <a:rPr lang="en-US" sz="24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400" dirty="0">
                  <a:solidFill>
                    <a:srgbClr val="FFFF00"/>
                  </a:solidFill>
                </a:endParaRPr>
              </a:p>
            </p:txBody>
          </p:sp>
        </mc:Choice>
        <mc:Fallback>
          <p:sp>
            <p:nvSpPr>
              <p:cNvPr id="8" name="TextBox 7">
                <a:extLst>
                  <a:ext uri="{FF2B5EF4-FFF2-40B4-BE49-F238E27FC236}">
                    <a16:creationId xmlns:a16="http://schemas.microsoft.com/office/drawing/2014/main" id="{60AE7081-3B62-41C0-8E89-2456102262EF}"/>
                  </a:ext>
                </a:extLst>
              </p:cNvPr>
              <p:cNvSpPr txBox="1">
                <a:spLocks noRot="1" noChangeAspect="1" noMove="1" noResize="1" noEditPoints="1" noAdjustHandles="1" noChangeArrowheads="1" noChangeShapeType="1" noTextEdit="1"/>
              </p:cNvSpPr>
              <p:nvPr/>
            </p:nvSpPr>
            <p:spPr>
              <a:xfrm flipH="1">
                <a:off x="9962229" y="5146662"/>
                <a:ext cx="842131"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FB3339-EBDE-4B0E-B155-5F0AFEA3110C}"/>
                  </a:ext>
                </a:extLst>
              </p:cNvPr>
              <p:cNvSpPr txBox="1"/>
              <p:nvPr/>
            </p:nvSpPr>
            <p:spPr>
              <a:xfrm>
                <a:off x="8737499" y="4299742"/>
                <a:ext cx="3641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FFFF00"/>
                              </a:solidFill>
                              <a:latin typeface="Cambria Math" panose="02040503050406030204" pitchFamily="18" charset="0"/>
                              <a:cs typeface="Arial" panose="020B0604020202020204" pitchFamily="34" charset="0"/>
                            </a:rPr>
                          </m:ctrlPr>
                        </m:sSubPr>
                        <m:e>
                          <m:r>
                            <a:rPr lang="en-US" sz="2400" b="0" i="1" smtClean="0">
                              <a:solidFill>
                                <a:srgbClr val="FFFF00"/>
                              </a:solidFill>
                              <a:latin typeface="Cambria Math" panose="02040503050406030204" pitchFamily="18" charset="0"/>
                              <a:cs typeface="Arial" panose="020B0604020202020204" pitchFamily="34" charset="0"/>
                            </a:rPr>
                            <m:t>h</m:t>
                          </m:r>
                        </m:e>
                        <m:sub>
                          <m:r>
                            <a:rPr lang="en-US" sz="2400" b="0" i="1" smtClean="0">
                              <a:solidFill>
                                <a:srgbClr val="FFFF00"/>
                              </a:solidFill>
                              <a:latin typeface="Cambria Math" panose="02040503050406030204" pitchFamily="18" charset="0"/>
                              <a:cs typeface="Arial" panose="020B0604020202020204" pitchFamily="34" charset="0"/>
                            </a:rPr>
                            <m:t>𝑘</m:t>
                          </m:r>
                        </m:sub>
                      </m:sSub>
                    </m:oMath>
                  </m:oMathPara>
                </a14:m>
                <a:endParaRPr lang="en-US" sz="2400" dirty="0">
                  <a:solidFill>
                    <a:srgbClr val="FFFF00"/>
                  </a:solidFill>
                </a:endParaRPr>
              </a:p>
            </p:txBody>
          </p:sp>
        </mc:Choice>
        <mc:Fallback>
          <p:sp>
            <p:nvSpPr>
              <p:cNvPr id="10" name="TextBox 9">
                <a:extLst>
                  <a:ext uri="{FF2B5EF4-FFF2-40B4-BE49-F238E27FC236}">
                    <a16:creationId xmlns:a16="http://schemas.microsoft.com/office/drawing/2014/main" id="{13FB3339-EBDE-4B0E-B155-5F0AFEA3110C}"/>
                  </a:ext>
                </a:extLst>
              </p:cNvPr>
              <p:cNvSpPr txBox="1">
                <a:spLocks noRot="1" noChangeAspect="1" noMove="1" noResize="1" noEditPoints="1" noAdjustHandles="1" noChangeArrowheads="1" noChangeShapeType="1" noTextEdit="1"/>
              </p:cNvSpPr>
              <p:nvPr/>
            </p:nvSpPr>
            <p:spPr>
              <a:xfrm>
                <a:off x="8737499" y="4299742"/>
                <a:ext cx="364144" cy="461665"/>
              </a:xfrm>
              <a:prstGeom prst="rect">
                <a:avLst/>
              </a:prstGeom>
              <a:blipFill>
                <a:blip r:embed="rId7"/>
                <a:stretch>
                  <a:fillRect l="-5000" r="-30000" b="-2632"/>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7C16EAEC-8A7D-4458-A6D3-EF46BE454B6F}"/>
              </a:ext>
            </a:extLst>
          </p:cNvPr>
          <p:cNvSpPr/>
          <p:nvPr/>
        </p:nvSpPr>
        <p:spPr>
          <a:xfrm>
            <a:off x="10594810" y="4166525"/>
            <a:ext cx="209550" cy="193040"/>
          </a:xfrm>
          <a:prstGeom prst="ellipse">
            <a:avLst/>
          </a:prstGeom>
          <a:solidFill>
            <a:srgbClr val="F414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14D9"/>
              </a:solidFill>
            </a:endParaRPr>
          </a:p>
        </p:txBody>
      </p:sp>
    </p:spTree>
    <p:extLst>
      <p:ext uri="{BB962C8B-B14F-4D97-AF65-F5344CB8AC3E}">
        <p14:creationId xmlns:p14="http://schemas.microsoft.com/office/powerpoint/2010/main" val="215351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80773"/>
            <a:ext cx="5229225"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Agenda</a:t>
            </a:r>
          </a:p>
        </p:txBody>
      </p:sp>
      <p:sp>
        <p:nvSpPr>
          <p:cNvPr id="6" name="TextBox 5"/>
          <p:cNvSpPr txBox="1"/>
          <p:nvPr/>
        </p:nvSpPr>
        <p:spPr>
          <a:xfrm>
            <a:off x="523874" y="2274838"/>
            <a:ext cx="12231461" cy="1754326"/>
          </a:xfrm>
          <a:prstGeom prst="rect">
            <a:avLst/>
          </a:prstGeom>
          <a:noFill/>
        </p:spPr>
        <p:txBody>
          <a:bodyPr wrap="square" rtlCol="0">
            <a:spAutoFit/>
          </a:bodyPr>
          <a:lstStyle/>
          <a:p>
            <a:pPr marL="393700" indent="-393700">
              <a:buFontTx/>
              <a:buChar char="-"/>
            </a:pPr>
            <a:r>
              <a:rPr lang="en-US" sz="3600" dirty="0">
                <a:latin typeface="Arial" panose="020B0604020202020204" pitchFamily="34" charset="0"/>
                <a:cs typeface="Arial" panose="020B0604020202020204" pitchFamily="34" charset="0"/>
              </a:rPr>
              <a:t>Problem Definition &amp; Motivation</a:t>
            </a:r>
            <a:endParaRPr lang="en-US" sz="3600" i="1" dirty="0">
              <a:latin typeface="Arial" panose="020B0604020202020204" pitchFamily="34" charset="0"/>
              <a:cs typeface="Arial" panose="020B0604020202020204" pitchFamily="34" charset="0"/>
            </a:endParaRPr>
          </a:p>
          <a:p>
            <a:pPr marL="393700" indent="-393700">
              <a:buFontTx/>
              <a:buChar char="-"/>
            </a:pPr>
            <a:r>
              <a:rPr lang="en-US" sz="3600" dirty="0">
                <a:latin typeface="Arial" panose="020B0604020202020204" pitchFamily="34" charset="0"/>
                <a:cs typeface="Arial" panose="020B0604020202020204" pitchFamily="34" charset="0"/>
              </a:rPr>
              <a:t>Problem Formulation</a:t>
            </a:r>
            <a:endParaRPr lang="en-US" sz="3600" i="1" dirty="0">
              <a:latin typeface="Arial" panose="020B0604020202020204" pitchFamily="34" charset="0"/>
              <a:cs typeface="Arial" panose="020B0604020202020204" pitchFamily="34" charset="0"/>
            </a:endParaRPr>
          </a:p>
          <a:p>
            <a:pPr marL="393700" indent="-393700">
              <a:buFontTx/>
              <a:buChar char="-"/>
            </a:pPr>
            <a:r>
              <a:rPr lang="en-US" sz="3600" dirty="0">
                <a:latin typeface="Arial" panose="020B0604020202020204" pitchFamily="34" charset="0"/>
                <a:cs typeface="Arial" panose="020B0604020202020204" pitchFamily="34" charset="0"/>
              </a:rPr>
              <a:t>Project Goal(s)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78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858696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Primal Problem</a:t>
                </a:r>
              </a:p>
              <a:p>
                <a:r>
                  <a:rPr lang="en-US" sz="3200" dirty="0">
                    <a:latin typeface="Arial" panose="020B0604020202020204" pitchFamily="34" charset="0"/>
                    <a:cs typeface="Arial" panose="020B0604020202020204" pitchFamily="34" charset="0"/>
                  </a:rPr>
                  <a:t>	Basic Problem:</a:t>
                </a: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Min </a:t>
                </a:r>
                <a:r>
                  <a:rPr lang="en-US" sz="2800" i="1" dirty="0">
                    <a:latin typeface="Arial" panose="020B0604020202020204" pitchFamily="34" charset="0"/>
                    <a:cs typeface="Arial" panose="020B0604020202020204" pitchFamily="34" charset="0"/>
                  </a:rPr>
                  <a:t>BB</a:t>
                </a:r>
                <a:r>
                  <a:rPr lang="en-US" sz="2800" dirty="0">
                    <a:latin typeface="Arial" panose="020B0604020202020204" pitchFamily="34" charset="0"/>
                    <a:cs typeface="Arial" panose="020B0604020202020204" pitchFamily="34" charset="0"/>
                  </a:rPr>
                  <a:t> area, no overlapping cells, each block has minimum area</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Variables:</a:t>
                </a:r>
              </a:p>
              <a:p>
                <a:r>
                  <a:rPr lang="en-US" sz="36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b="0" i="1" smtClean="0">
                        <a:latin typeface="Cambria Math" panose="02040503050406030204" pitchFamily="18" charset="0"/>
                        <a:cs typeface="Arial" panose="020B0604020202020204" pitchFamily="34" charset="0"/>
                      </a:rPr>
                      <m:t>𝑊</m:t>
                    </m:r>
                    <m:r>
                      <a:rPr lang="en-US" sz="2800" b="0" i="1" smtClean="0">
                        <a:latin typeface="Cambria Math" panose="02040503050406030204" pitchFamily="18" charset="0"/>
                        <a:cs typeface="Arial" panose="020B0604020202020204" pitchFamily="34" charset="0"/>
                      </a:rPr>
                      <m:t>, </m:t>
                    </m:r>
                    <m:r>
                      <a:rPr lang="en-US" sz="2800" b="0" i="1" smtClean="0">
                        <a:latin typeface="Cambria Math" panose="02040503050406030204" pitchFamily="18" charset="0"/>
                        <a:cs typeface="Arial" panose="020B0604020202020204" pitchFamily="34" charset="0"/>
                      </a:rPr>
                      <m:t>𝐻</m:t>
                    </m:r>
                    <m:r>
                      <a:rPr lang="en-US" sz="2800" b="0" i="1" smtClean="0">
                        <a:latin typeface="Cambria Math" panose="02040503050406030204" pitchFamily="18" charset="0"/>
                        <a:ea typeface="Cambria Math" panose="02040503050406030204" pitchFamily="18" charset="0"/>
                        <a:cs typeface="Arial" panose="020B0604020202020204" pitchFamily="34" charset="0"/>
                      </a:rPr>
                      <m:t>∈</m:t>
                    </m:r>
                    <m:r>
                      <a:rPr lang="en-US" sz="2800" b="0" i="1" smtClean="0">
                        <a:latin typeface="Cambria Math" panose="02040503050406030204" pitchFamily="18" charset="0"/>
                        <a:ea typeface="Cambria Math" panose="02040503050406030204" pitchFamily="18" charset="0"/>
                        <a:cs typeface="Arial" panose="020B0604020202020204" pitchFamily="34" charset="0"/>
                      </a:rPr>
                      <m:t>ℝ</m:t>
                    </m:r>
                  </m:oMath>
                </a14:m>
                <a:endParaRPr lang="en-US" sz="2800" b="0" dirty="0">
                  <a:latin typeface="Arial" panose="020B0604020202020204" pitchFamily="34" charset="0"/>
                  <a:ea typeface="Cambria Math" panose="02040503050406030204" pitchFamily="18" charset="0"/>
                  <a:cs typeface="Arial" panose="020B0604020202020204" pitchFamily="34" charset="0"/>
                </a:endParaRPr>
              </a:p>
              <a:p>
                <a:r>
                  <a:rPr lang="en-US" sz="2800" dirty="0">
                    <a:latin typeface="Arial" panose="020B0604020202020204" pitchFamily="34" charset="0"/>
                    <a:cs typeface="Arial" panose="020B0604020202020204" pitchFamily="34" charset="0"/>
                  </a:rPr>
                  <a:t>		- </a:t>
                </a:r>
                <a14:m>
                  <m:oMath xmlns:m="http://schemas.openxmlformats.org/officeDocument/2006/math">
                    <m:r>
                      <a:rPr lang="en-US" sz="2800" b="0" i="1" smtClean="0">
                        <a:latin typeface="Cambria Math" panose="02040503050406030204" pitchFamily="18" charset="0"/>
                        <a:cs typeface="Arial" panose="020B0604020202020204" pitchFamily="34" charset="0"/>
                      </a:rPr>
                      <m:t>(</m:t>
                    </m:r>
                    <m:sSub>
                      <m:sSubPr>
                        <m:ctrlPr>
                          <a:rPr lang="en-US" sz="2800" b="0" i="1" smtClean="0">
                            <a:latin typeface="Cambria Math" panose="02040503050406030204" pitchFamily="18" charset="0"/>
                            <a:cs typeface="Arial" panose="020B0604020202020204" pitchFamily="34" charset="0"/>
                          </a:rPr>
                        </m:ctrlPr>
                      </m:sSubPr>
                      <m:e>
                        <m:r>
                          <a:rPr lang="en-US" sz="2800" b="0" i="1" smtClean="0">
                            <a:latin typeface="Cambria Math" panose="02040503050406030204" pitchFamily="18" charset="0"/>
                            <a:cs typeface="Arial" panose="020B0604020202020204" pitchFamily="34" charset="0"/>
                          </a:rPr>
                          <m:t>𝑥</m:t>
                        </m:r>
                      </m:e>
                      <m:sub>
                        <m:r>
                          <a:rPr lang="en-US" sz="2800" b="0" i="1" smtClean="0">
                            <a:latin typeface="Cambria Math" panose="02040503050406030204" pitchFamily="18" charset="0"/>
                            <a:cs typeface="Arial" panose="020B0604020202020204" pitchFamily="34" charset="0"/>
                          </a:rPr>
                          <m:t>𝑖</m:t>
                        </m:r>
                      </m:sub>
                    </m:sSub>
                    <m:r>
                      <a:rPr lang="en-US" sz="2800" b="0" i="1" smtClean="0">
                        <a:latin typeface="Cambria Math" panose="02040503050406030204" pitchFamily="18" charset="0"/>
                        <a:cs typeface="Arial" panose="020B0604020202020204" pitchFamily="34" charset="0"/>
                      </a:rPr>
                      <m:t>,</m:t>
                    </m:r>
                    <m:sSub>
                      <m:sSubPr>
                        <m:ctrlPr>
                          <a:rPr lang="en-US" sz="2800" i="1">
                            <a:latin typeface="Cambria Math" panose="02040503050406030204" pitchFamily="18" charset="0"/>
                            <a:cs typeface="Arial" panose="020B0604020202020204" pitchFamily="34" charset="0"/>
                          </a:rPr>
                        </m:ctrlPr>
                      </m:sSubPr>
                      <m:e>
                        <m:r>
                          <a:rPr lang="en-US" sz="2800" b="0" i="1" smtClean="0">
                            <a:latin typeface="Cambria Math" panose="02040503050406030204" pitchFamily="18" charset="0"/>
                            <a:cs typeface="Arial" panose="020B0604020202020204" pitchFamily="34" charset="0"/>
                          </a:rPr>
                          <m:t>𝑦</m:t>
                        </m:r>
                      </m:e>
                      <m:sub>
                        <m:r>
                          <a:rPr lang="en-US" sz="2800" i="1">
                            <a:latin typeface="Cambria Math" panose="02040503050406030204" pitchFamily="18" charset="0"/>
                            <a:cs typeface="Arial" panose="020B0604020202020204" pitchFamily="34" charset="0"/>
                          </a:rPr>
                          <m:t>𝑖</m:t>
                        </m:r>
                      </m:sub>
                    </m:sSub>
                    <m:r>
                      <a:rPr lang="en-US" sz="2800" i="1">
                        <a:latin typeface="Cambria Math" panose="02040503050406030204" pitchFamily="18" charset="0"/>
                        <a:cs typeface="Arial" panose="020B0604020202020204" pitchFamily="34" charset="0"/>
                      </a:rPr>
                      <m:t>,</m:t>
                    </m:r>
                    <m:sSub>
                      <m:sSubPr>
                        <m:ctrlPr>
                          <a:rPr lang="en-US" sz="2800" i="1">
                            <a:latin typeface="Cambria Math" panose="02040503050406030204" pitchFamily="18" charset="0"/>
                            <a:cs typeface="Arial" panose="020B0604020202020204" pitchFamily="34" charset="0"/>
                          </a:rPr>
                        </m:ctrlPr>
                      </m:sSubPr>
                      <m:e>
                        <m:r>
                          <a:rPr lang="en-US" sz="2800" b="0" i="1" smtClean="0">
                            <a:latin typeface="Cambria Math" panose="02040503050406030204" pitchFamily="18" charset="0"/>
                            <a:cs typeface="Arial" panose="020B0604020202020204" pitchFamily="34" charset="0"/>
                          </a:rPr>
                          <m:t>h</m:t>
                        </m:r>
                      </m:e>
                      <m:sub>
                        <m:r>
                          <a:rPr lang="en-US" sz="2800" i="1">
                            <a:latin typeface="Cambria Math" panose="02040503050406030204" pitchFamily="18" charset="0"/>
                            <a:cs typeface="Arial" panose="020B0604020202020204" pitchFamily="34" charset="0"/>
                          </a:rPr>
                          <m:t>𝑖</m:t>
                        </m:r>
                      </m:sub>
                    </m:sSub>
                    <m:r>
                      <a:rPr lang="en-US" sz="2800" i="1">
                        <a:latin typeface="Cambria Math" panose="02040503050406030204" pitchFamily="18" charset="0"/>
                        <a:cs typeface="Arial" panose="020B0604020202020204" pitchFamily="34" charset="0"/>
                      </a:rPr>
                      <m:t>,</m:t>
                    </m:r>
                    <m:sSub>
                      <m:sSubPr>
                        <m:ctrlPr>
                          <a:rPr lang="en-US" sz="2800" i="1">
                            <a:latin typeface="Cambria Math" panose="02040503050406030204" pitchFamily="18" charset="0"/>
                            <a:cs typeface="Arial" panose="020B0604020202020204" pitchFamily="34" charset="0"/>
                          </a:rPr>
                        </m:ctrlPr>
                      </m:sSubPr>
                      <m:e>
                        <m:r>
                          <a:rPr lang="en-US" sz="2800" b="0" i="1" smtClean="0">
                            <a:latin typeface="Cambria Math" panose="02040503050406030204" pitchFamily="18" charset="0"/>
                            <a:cs typeface="Arial" panose="020B0604020202020204" pitchFamily="34" charset="0"/>
                          </a:rPr>
                          <m:t>𝑤</m:t>
                        </m:r>
                      </m:e>
                      <m:sub>
                        <m:r>
                          <a:rPr lang="en-US" sz="2800" i="1">
                            <a:latin typeface="Cambria Math" panose="02040503050406030204" pitchFamily="18" charset="0"/>
                            <a:cs typeface="Arial" panose="020B0604020202020204" pitchFamily="34" charset="0"/>
                          </a:rPr>
                          <m:t>𝑖</m:t>
                        </m:r>
                      </m:sub>
                    </m:sSub>
                    <m:r>
                      <a:rPr lang="en-US" sz="2800" b="0" i="1" smtClean="0">
                        <a:latin typeface="Cambria Math" panose="02040503050406030204" pitchFamily="18" charset="0"/>
                        <a:cs typeface="Arial" panose="020B0604020202020204" pitchFamily="34" charset="0"/>
                      </a:rPr>
                      <m:t>)</m:t>
                    </m:r>
                  </m:oMath>
                </a14:m>
                <a:r>
                  <a:rPr lang="en-US" sz="2800" dirty="0">
                    <a:latin typeface="Arial" panose="020B0604020202020204" pitchFamily="34" charset="0"/>
                    <a:cs typeface="Arial" panose="020B0604020202020204" pitchFamily="34" charset="0"/>
                  </a:rPr>
                  <a:t> </a:t>
                </a:r>
                <a14:m>
                  <m:oMath xmlns:m="http://schemas.openxmlformats.org/officeDocument/2006/math">
                    <m:r>
                      <a:rPr lang="en-US" sz="2800" i="1">
                        <a:latin typeface="Cambria Math" panose="02040503050406030204" pitchFamily="18" charset="0"/>
                        <a:ea typeface="Cambria Math" panose="02040503050406030204" pitchFamily="18" charset="0"/>
                        <a:cs typeface="Arial" panose="020B0604020202020204" pitchFamily="34" charset="0"/>
                      </a:rPr>
                      <m:t>∈</m:t>
                    </m:r>
                    <m:r>
                      <a:rPr lang="en-US" sz="2800" i="1">
                        <a:latin typeface="Cambria Math" panose="02040503050406030204" pitchFamily="18" charset="0"/>
                        <a:ea typeface="Cambria Math" panose="02040503050406030204" pitchFamily="18" charset="0"/>
                        <a:cs typeface="Arial" panose="020B0604020202020204" pitchFamily="34" charset="0"/>
                      </a:rPr>
                      <m:t>ℝ</m:t>
                    </m:r>
                    <m:r>
                      <a:rPr lang="en-US" sz="2800" b="0" i="1" baseline="30000" smtClean="0">
                        <a:latin typeface="Cambria Math" panose="02040503050406030204" pitchFamily="18" charset="0"/>
                        <a:ea typeface="Cambria Math" panose="02040503050406030204" pitchFamily="18" charset="0"/>
                        <a:cs typeface="Arial" panose="020B0604020202020204" pitchFamily="34" charset="0"/>
                      </a:rPr>
                      <m:t>4</m:t>
                    </m:r>
                    <m:r>
                      <a:rPr lang="en-US" sz="2800" i="1">
                        <a:latin typeface="Cambria Math" panose="02040503050406030204" pitchFamily="18" charset="0"/>
                        <a:ea typeface="Cambria Math" panose="02040503050406030204" pitchFamily="18" charset="0"/>
                        <a:cs typeface="Arial" panose="020B0604020202020204" pitchFamily="34" charset="0"/>
                      </a:rPr>
                      <m:t> </m:t>
                    </m:r>
                  </m:oMath>
                </a14:m>
                <a:r>
                  <a:rPr lang="en-US" sz="2800" dirty="0">
                    <a:latin typeface="Arial" panose="020B0604020202020204" pitchFamily="34" charset="0"/>
                    <a:cs typeface="Arial" panose="020B0604020202020204" pitchFamily="34" charset="0"/>
                  </a:rPr>
                  <a:t> for </a:t>
                </a:r>
                <a14:m>
                  <m:oMath xmlns:m="http://schemas.openxmlformats.org/officeDocument/2006/math">
                    <m:r>
                      <a:rPr lang="en-US" sz="2800" b="0" i="1" smtClean="0">
                        <a:latin typeface="Cambria Math" panose="02040503050406030204" pitchFamily="18" charset="0"/>
                        <a:cs typeface="Arial" panose="020B0604020202020204" pitchFamily="34" charset="0"/>
                      </a:rPr>
                      <m:t>𝑁</m:t>
                    </m:r>
                    <m:r>
                      <a:rPr lang="en-US" sz="2800" b="0" i="1" smtClean="0">
                        <a:latin typeface="Cambria Math" panose="02040503050406030204" pitchFamily="18" charset="0"/>
                        <a:cs typeface="Arial" panose="020B0604020202020204" pitchFamily="34" charset="0"/>
                      </a:rPr>
                      <m:t> </m:t>
                    </m:r>
                  </m:oMath>
                </a14:m>
                <a:r>
                  <a:rPr lang="en-US" sz="2800" dirty="0">
                    <a:latin typeface="Arial" panose="020B0604020202020204" pitchFamily="34" charset="0"/>
                    <a:cs typeface="Arial" panose="020B0604020202020204" pitchFamily="34" charset="0"/>
                  </a:rPr>
                  <a:t>cells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8586966"/>
              </a:xfrm>
              <a:prstGeom prst="rect">
                <a:avLst/>
              </a:prstGeom>
              <a:blipFill>
                <a:blip r:embed="rId3"/>
                <a:stretch>
                  <a:fillRect l="-1553" t="-1136"/>
                </a:stretch>
              </a:blipFill>
            </p:spPr>
            <p:txBody>
              <a:bodyPr/>
              <a:lstStyle/>
              <a:p>
                <a:r>
                  <a:rPr lang="en-US">
                    <a:noFill/>
                  </a:rPr>
                  <a:t> </a:t>
                </a:r>
              </a:p>
            </p:txBody>
          </p:sp>
        </mc:Fallback>
      </mc:AlternateContent>
    </p:spTree>
    <p:extLst>
      <p:ext uri="{BB962C8B-B14F-4D97-AF65-F5344CB8AC3E}">
        <p14:creationId xmlns:p14="http://schemas.microsoft.com/office/powerpoint/2010/main" val="33178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9365192"/>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Primal Problem</a:t>
                </a:r>
              </a:p>
              <a:p>
                <a:r>
                  <a:rPr lang="en-US" sz="3200" dirty="0">
                    <a:latin typeface="Arial" panose="020B0604020202020204" pitchFamily="34" charset="0"/>
                    <a:cs typeface="Arial" panose="020B0604020202020204" pitchFamily="34" charset="0"/>
                  </a:rPr>
                  <a:t>	Relative Position (functions):</a:t>
                </a:r>
              </a:p>
              <a:p>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Using two relations on </a:t>
                </a:r>
                <a14:m>
                  <m:oMath xmlns:m="http://schemas.openxmlformats.org/officeDocument/2006/math">
                    <m:d>
                      <m:dPr>
                        <m:begChr m:val="{"/>
                        <m:endChr m:val="}"/>
                        <m:ctrlPr>
                          <a:rPr lang="en-US" sz="2800" b="0" i="1" smtClean="0">
                            <a:latin typeface="Cambria Math" panose="02040503050406030204" pitchFamily="18" charset="0"/>
                            <a:cs typeface="Arial" panose="020B0604020202020204" pitchFamily="34" charset="0"/>
                          </a:rPr>
                        </m:ctrlPr>
                      </m:dPr>
                      <m:e>
                        <m:r>
                          <a:rPr lang="en-US" sz="2800" b="0" i="1" smtClean="0">
                            <a:latin typeface="Cambria Math" panose="02040503050406030204" pitchFamily="18" charset="0"/>
                            <a:cs typeface="Arial" panose="020B0604020202020204" pitchFamily="34" charset="0"/>
                          </a:rPr>
                          <m:t>1,…, </m:t>
                        </m:r>
                        <m:r>
                          <a:rPr lang="en-US" sz="2800" b="0" i="1" smtClean="0">
                            <a:latin typeface="Cambria Math" panose="02040503050406030204" pitchFamily="18" charset="0"/>
                            <a:cs typeface="Arial" panose="020B0604020202020204" pitchFamily="34" charset="0"/>
                          </a:rPr>
                          <m:t>𝑁</m:t>
                        </m:r>
                      </m:e>
                    </m:d>
                    <m:r>
                      <a:rPr lang="en-US" sz="2800" b="0" i="1" smtClean="0">
                        <a:latin typeface="Cambria Math" panose="02040503050406030204" pitchFamily="18" charset="0"/>
                        <a:cs typeface="Arial" panose="020B0604020202020204" pitchFamily="34" charset="0"/>
                      </a:rPr>
                      <m:t> </m:t>
                    </m:r>
                  </m:oMath>
                </a14:m>
                <a:r>
                  <a:rPr lang="en-US" sz="2800" b="0" dirty="0">
                    <a:latin typeface="Arial" panose="020B0604020202020204" pitchFamily="34" charset="0"/>
                    <a:cs typeface="Arial" panose="020B0604020202020204" pitchFamily="34" charset="0"/>
                  </a:rPr>
                  <a:t> </a:t>
                </a:r>
                <a:endParaRPr lang="en-US" sz="2800" dirty="0">
                  <a:latin typeface="Times New Roman" panose="02020603050405020304" pitchFamily="18" charset="0"/>
                  <a:cs typeface="Times New Roman" panose="02020603050405020304" pitchFamily="18" charset="0"/>
                </a:endParaRPr>
              </a:p>
              <a:p>
                <a:r>
                  <a:rPr lang="en-US" sz="2800" b="0" dirty="0">
                    <a:latin typeface="Times New Roman" panose="02020603050405020304" pitchFamily="18" charset="0"/>
                    <a:cs typeface="Times New Roman" panose="02020603050405020304" pitchFamily="18" charset="0"/>
                  </a:rPr>
                  <a:t>				                              </a:t>
                </a:r>
                <a:r>
                  <a:rPr lang="en-US" sz="3200" b="0" dirty="0">
                    <a:latin typeface="Times New Roman" panose="02020603050405020304" pitchFamily="18" charset="0"/>
                    <a:cs typeface="Times New Roman" panose="02020603050405020304" pitchFamily="18" charset="0"/>
                  </a:rPr>
                  <a:t>ℒ (left to), ꞵ (below)</a:t>
                </a:r>
              </a:p>
              <a:p>
                <a:endParaRPr lang="en-US" sz="3200" b="0" dirty="0">
                  <a:latin typeface="Times New Roman" panose="02020603050405020304" pitchFamily="18" charset="0"/>
                  <a:cs typeface="Times New Roman" panose="02020603050405020304" pitchFamily="18" charset="0"/>
                </a:endParaRPr>
              </a:p>
              <a:p>
                <a14:m>
                  <m:oMath xmlns:m="http://schemas.openxmlformats.org/officeDocument/2006/math">
                    <m:r>
                      <a:rPr lang="en-US" sz="3200" b="0" i="1" smtClean="0">
                        <a:latin typeface="Cambria Math" panose="02040503050406030204" pitchFamily="18" charset="0"/>
                        <a:cs typeface="Arial" panose="020B0604020202020204" pitchFamily="34" charset="0"/>
                      </a:rPr>
                      <m:t>             </m:t>
                    </m:r>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𝐶</m:t>
                        </m:r>
                      </m:e>
                      <m:sub>
                        <m:r>
                          <a:rPr lang="en-US" sz="3200" i="1">
                            <a:latin typeface="Cambria Math" panose="02040503050406030204" pitchFamily="18" charset="0"/>
                            <a:cs typeface="Arial" panose="020B0604020202020204" pitchFamily="34" charset="0"/>
                          </a:rPr>
                          <m:t>𝑖</m:t>
                        </m:r>
                      </m:sub>
                    </m:sSub>
                  </m:oMath>
                </a14:m>
                <a:r>
                  <a:rPr lang="en-US" sz="3200" dirty="0">
                    <a:latin typeface="Arial" panose="020B0604020202020204" pitchFamily="34" charset="0"/>
                    <a:cs typeface="Arial" panose="020B0604020202020204" pitchFamily="34" charset="0"/>
                  </a:rPr>
                  <a:t> is left to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𝐶</m:t>
                        </m:r>
                      </m:e>
                      <m:sub>
                        <m:r>
                          <a:rPr lang="en-US" sz="3200" i="1">
                            <a:latin typeface="Cambria Math" panose="02040503050406030204" pitchFamily="18" charset="0"/>
                            <a:cs typeface="Arial" panose="020B0604020202020204" pitchFamily="34" charset="0"/>
                          </a:rPr>
                          <m:t>𝑗</m:t>
                        </m:r>
                      </m:sub>
                    </m:sSub>
                  </m:oMath>
                </a14:m>
                <a:r>
                  <a:rPr lang="en-US" sz="3200" dirty="0">
                    <a:latin typeface="Arial" panose="020B0604020202020204" pitchFamily="34" charset="0"/>
                    <a:cs typeface="Arial" panose="020B0604020202020204" pitchFamily="34" charset="0"/>
                  </a:rPr>
                  <a:t>if </a:t>
                </a:r>
                <a14:m>
                  <m:oMath xmlns:m="http://schemas.openxmlformats.org/officeDocument/2006/math">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𝑖</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𝑗</m:t>
                    </m:r>
                    <m:r>
                      <a:rPr lang="en-US" sz="3200" i="1">
                        <a:latin typeface="Cambria Math" panose="02040503050406030204" pitchFamily="18" charset="0"/>
                        <a:cs typeface="Arial" panose="020B0604020202020204" pitchFamily="34" charset="0"/>
                      </a:rPr>
                      <m:t>)∈</m:t>
                    </m:r>
                  </m:oMath>
                </a14:m>
                <a:r>
                  <a:rPr lang="en-US" sz="3200" dirty="0">
                    <a:latin typeface="Times New Roman" panose="02020603050405020304" pitchFamily="18" charset="0"/>
                    <a:cs typeface="Times New Roman" panose="02020603050405020304" pitchFamily="18" charset="0"/>
                  </a:rPr>
                  <a:t> ℒ</a:t>
                </a:r>
                <a:r>
                  <a:rPr lang="en-US" sz="3200" dirty="0">
                    <a:solidFill>
                      <a:schemeClr val="tx1"/>
                    </a:solidFill>
                    <a:cs typeface="Arial" panose="020B0604020202020204" pitchFamily="34" charset="0"/>
                  </a:rPr>
                  <a:t>                   </a:t>
                </a:r>
                <a14:m>
                  <m:oMath xmlns:m="http://schemas.openxmlformats.org/officeDocument/2006/math">
                    <m:sSub>
                      <m:sSubPr>
                        <m:ctrlPr>
                          <a:rPr lang="en-US" sz="3200" i="1" smtClean="0">
                            <a:solidFill>
                              <a:schemeClr val="tx1"/>
                            </a:solidFill>
                            <a:latin typeface="Cambria Math" panose="02040503050406030204" pitchFamily="18" charset="0"/>
                            <a:cs typeface="Arial" panose="020B0604020202020204" pitchFamily="34" charset="0"/>
                          </a:rPr>
                        </m:ctrlPr>
                      </m:sSubPr>
                      <m:e>
                        <m:r>
                          <a:rPr lang="en-US" sz="3200" b="0" i="1" smtClean="0">
                            <a:solidFill>
                              <a:schemeClr val="tx1"/>
                            </a:solidFill>
                            <a:latin typeface="Cambria Math" panose="02040503050406030204" pitchFamily="18" charset="0"/>
                            <a:cs typeface="Arial" panose="020B0604020202020204" pitchFamily="34" charset="0"/>
                          </a:rPr>
                          <m:t>𝐶</m:t>
                        </m:r>
                      </m:e>
                      <m:sub>
                        <m:r>
                          <a:rPr lang="en-US" sz="3200" i="1">
                            <a:solidFill>
                              <a:schemeClr val="tx1"/>
                            </a:solidFill>
                            <a:latin typeface="Cambria Math" panose="02040503050406030204" pitchFamily="18" charset="0"/>
                            <a:cs typeface="Arial" panose="020B0604020202020204" pitchFamily="34" charset="0"/>
                          </a:rPr>
                          <m:t>𝑖</m:t>
                        </m:r>
                      </m:sub>
                    </m:sSub>
                  </m:oMath>
                </a14:m>
                <a:r>
                  <a:rPr lang="en-US" sz="3200" b="0" dirty="0">
                    <a:solidFill>
                      <a:schemeClr val="tx1"/>
                    </a:solidFill>
                    <a:latin typeface="Arial" panose="020B0604020202020204" pitchFamily="34" charset="0"/>
                    <a:cs typeface="Arial" panose="020B0604020202020204" pitchFamily="34" charset="0"/>
                  </a:rPr>
                  <a:t>is below </a:t>
                </a:r>
                <a14:m>
                  <m:oMath xmlns:m="http://schemas.openxmlformats.org/officeDocument/2006/math">
                    <m:sSub>
                      <m:sSubPr>
                        <m:ctrlPr>
                          <a:rPr lang="en-US" sz="3200" i="1">
                            <a:solidFill>
                              <a:schemeClr val="tx1"/>
                            </a:solidFill>
                            <a:latin typeface="Cambria Math" panose="02040503050406030204" pitchFamily="18" charset="0"/>
                            <a:cs typeface="Arial" panose="020B0604020202020204" pitchFamily="34" charset="0"/>
                          </a:rPr>
                        </m:ctrlPr>
                      </m:sSubPr>
                      <m:e>
                        <m:r>
                          <a:rPr lang="en-US" sz="3200" i="1">
                            <a:solidFill>
                              <a:schemeClr val="tx1"/>
                            </a:solidFill>
                            <a:latin typeface="Cambria Math" panose="02040503050406030204" pitchFamily="18" charset="0"/>
                            <a:cs typeface="Arial" panose="020B0604020202020204" pitchFamily="34" charset="0"/>
                          </a:rPr>
                          <m:t>𝐶</m:t>
                        </m:r>
                      </m:e>
                      <m:sub>
                        <m:r>
                          <a:rPr lang="en-US" sz="3200" b="0" i="1" smtClean="0">
                            <a:solidFill>
                              <a:schemeClr val="tx1"/>
                            </a:solidFill>
                            <a:latin typeface="Cambria Math" panose="02040503050406030204" pitchFamily="18" charset="0"/>
                            <a:cs typeface="Arial" panose="020B0604020202020204" pitchFamily="34" charset="0"/>
                          </a:rPr>
                          <m:t>𝑗</m:t>
                        </m:r>
                      </m:sub>
                    </m:sSub>
                  </m:oMath>
                </a14:m>
                <a:r>
                  <a:rPr lang="en-US" sz="3200" b="0" dirty="0">
                    <a:solidFill>
                      <a:schemeClr val="tx1"/>
                    </a:solidFill>
                    <a:latin typeface="Arial" panose="020B0604020202020204" pitchFamily="34" charset="0"/>
                    <a:cs typeface="Arial" panose="020B0604020202020204" pitchFamily="34" charset="0"/>
                  </a:rPr>
                  <a:t>if </a:t>
                </a:r>
                <a14:m>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m:t>
                    </m:r>
                    <m:r>
                      <a:rPr lang="en-US" sz="3200" b="0" i="1" smtClean="0">
                        <a:solidFill>
                          <a:schemeClr val="tx1"/>
                        </a:solidFill>
                        <a:latin typeface="Cambria Math" panose="02040503050406030204" pitchFamily="18" charset="0"/>
                        <a:cs typeface="Arial" panose="020B0604020202020204" pitchFamily="34" charset="0"/>
                      </a:rPr>
                      <m:t>𝑖</m:t>
                    </m:r>
                    <m:r>
                      <a:rPr lang="en-US" sz="3200" b="0" i="1" smtClean="0">
                        <a:solidFill>
                          <a:schemeClr val="tx1"/>
                        </a:solidFill>
                        <a:latin typeface="Cambria Math" panose="02040503050406030204" pitchFamily="18" charset="0"/>
                        <a:cs typeface="Arial" panose="020B0604020202020204" pitchFamily="34" charset="0"/>
                      </a:rPr>
                      <m:t>,</m:t>
                    </m:r>
                    <m:r>
                      <a:rPr lang="en-US" sz="3200" b="0" i="1" smtClean="0">
                        <a:solidFill>
                          <a:schemeClr val="tx1"/>
                        </a:solidFill>
                        <a:latin typeface="Cambria Math" panose="02040503050406030204" pitchFamily="18" charset="0"/>
                        <a:cs typeface="Arial" panose="020B0604020202020204" pitchFamily="34" charset="0"/>
                      </a:rPr>
                      <m:t>𝑗</m:t>
                    </m:r>
                    <m:r>
                      <a:rPr lang="en-US" sz="3200" b="0" i="1" smtClean="0">
                        <a:solidFill>
                          <a:schemeClr val="tx1"/>
                        </a:solidFill>
                        <a:latin typeface="Cambria Math" panose="02040503050406030204" pitchFamily="18" charset="0"/>
                        <a:cs typeface="Arial" panose="020B0604020202020204" pitchFamily="34" charset="0"/>
                      </a:rPr>
                      <m:t>)∈</m:t>
                    </m:r>
                  </m:oMath>
                </a14:m>
                <a:r>
                  <a:rPr lang="en-US" sz="3200" dirty="0">
                    <a:solidFill>
                      <a:schemeClr val="tx1"/>
                    </a:solidFill>
                    <a:latin typeface="Times New Roman" panose="02020603050405020304" pitchFamily="18" charset="0"/>
                    <a:cs typeface="Times New Roman" panose="02020603050405020304" pitchFamily="18" charset="0"/>
                  </a:rPr>
                  <a:t> ꞵ</a:t>
                </a:r>
                <a:endParaRPr lang="en-US" sz="3200" b="0" dirty="0">
                  <a:solidFill>
                    <a:schemeClr val="tx1"/>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Relation is anti-symmetric </a:t>
                </a:r>
              </a:p>
              <a:p>
                <a:r>
                  <a:rPr lang="en-US" sz="2800" dirty="0">
                    <a:latin typeface="Arial" panose="020B0604020202020204" pitchFamily="34" charset="0"/>
                    <a:cs typeface="Arial" panose="020B0604020202020204" pitchFamily="34" charset="0"/>
                  </a:rPr>
                  <a:t>										</a:t>
                </a:r>
                <a:r>
                  <a:rPr lang="en-US" sz="2800" dirty="0">
                    <a:cs typeface="Arial" panose="020B0604020202020204" pitchFamily="34" charset="0"/>
                  </a:rPr>
                  <a:t> </a:t>
                </a:r>
                <a14:m>
                  <m:oMath xmlns:m="http://schemas.openxmlformats.org/officeDocument/2006/math">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𝑖</m:t>
                    </m:r>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𝑗</m:t>
                    </m:r>
                    <m:r>
                      <a:rPr lang="en-US" sz="2800" i="1">
                        <a:latin typeface="Cambria Math" panose="02040503050406030204" pitchFamily="18" charset="0"/>
                        <a:cs typeface="Arial" panose="020B0604020202020204" pitchFamily="34" charset="0"/>
                      </a:rPr>
                      <m:t>)∈</m:t>
                    </m:r>
                  </m:oMath>
                </a14:m>
                <a:r>
                  <a:rPr lang="en-US" sz="2800" dirty="0">
                    <a:latin typeface="Times New Roman" panose="02020603050405020304" pitchFamily="18" charset="0"/>
                    <a:cs typeface="Times New Roman" panose="02020603050405020304" pitchFamily="18" charset="0"/>
                  </a:rPr>
                  <a:t> ℒ</a:t>
                </a:r>
                <a:r>
                  <a:rPr lang="en-US" sz="2800" dirty="0">
                    <a:cs typeface="Arial" panose="020B0604020202020204" pitchFamily="34"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800" dirty="0">
                    <a:latin typeface="Arial" panose="020B0604020202020204" pitchFamily="34" charset="0"/>
                    <a:cs typeface="Arial" panose="020B0604020202020204" pitchFamily="34" charset="0"/>
                  </a:rPr>
                  <a:t> </a:t>
                </a:r>
                <a14:m>
                  <m:oMath xmlns:m="http://schemas.openxmlformats.org/officeDocument/2006/math">
                    <m:r>
                      <a:rPr lang="en-US" sz="2800" i="1">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𝑗</m:t>
                    </m:r>
                    <m:r>
                      <a:rPr lang="en-US" sz="2800" i="1">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𝑖</m:t>
                    </m:r>
                    <m:r>
                      <a:rPr lang="en-US" sz="2800" i="1">
                        <a:latin typeface="Cambria Math" panose="02040503050406030204" pitchFamily="18" charset="0"/>
                        <a:cs typeface="Arial" panose="020B0604020202020204" pitchFamily="34" charset="0"/>
                      </a:rPr>
                      <m:t>)∈</m:t>
                    </m:r>
                  </m:oMath>
                </a14:m>
                <a:r>
                  <a:rPr lang="en-US" sz="2800" dirty="0">
                    <a:latin typeface="Times New Roman" panose="02020603050405020304" pitchFamily="18" charset="0"/>
                    <a:cs typeface="Times New Roman" panose="02020603050405020304" pitchFamily="18" charset="0"/>
                  </a:rPr>
                  <a:t> ℒ</a:t>
                </a:r>
                <a:r>
                  <a:rPr lang="en-US" sz="2800" dirty="0">
                    <a:cs typeface="Arial" panose="020B0604020202020204" pitchFamily="34" charset="0"/>
                  </a:rPr>
                  <a:t> </a:t>
                </a:r>
                <a:endParaRPr lang="en-US" sz="28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9365192"/>
              </a:xfrm>
              <a:prstGeom prst="rect">
                <a:avLst/>
              </a:prstGeom>
              <a:blipFill>
                <a:blip r:embed="rId3"/>
                <a:stretch>
                  <a:fillRect l="-1553" t="-1042"/>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59532EBE-465C-4E82-9468-3A75C88A1059}"/>
              </a:ext>
            </a:extLst>
          </p:cNvPr>
          <p:cNvCxnSpPr/>
          <p:nvPr/>
        </p:nvCxnSpPr>
        <p:spPr>
          <a:xfrm flipH="1">
            <a:off x="7680960" y="5303511"/>
            <a:ext cx="152400" cy="4165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06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6669262"/>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Primal Problem</a:t>
                </a:r>
              </a:p>
              <a:p>
                <a:r>
                  <a:rPr lang="en-US" sz="3200" dirty="0">
                    <a:latin typeface="Arial" panose="020B0604020202020204" pitchFamily="34" charset="0"/>
                    <a:cs typeface="Arial" panose="020B0604020202020204" pitchFamily="34" charset="0"/>
                  </a:rPr>
                  <a:t>	Relative Position (matrices):</a:t>
                </a:r>
              </a:p>
              <a:p>
                <a:endParaRPr lang="en-US" sz="32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a:t>
                </a:r>
                <a14:m>
                  <m:oMath xmlns:m="http://schemas.openxmlformats.org/officeDocument/2006/math">
                    <m:sSub>
                      <m:sSubPr>
                        <m:ctrlPr>
                          <a:rPr lang="en-US" sz="3200" i="1" dirty="0" smtClean="0">
                            <a:latin typeface="Cambria Math" panose="02040503050406030204" pitchFamily="18" charset="0"/>
                            <a:cs typeface="Times New Roman" panose="02020603050405020304" pitchFamily="18" charset="0"/>
                          </a:rPr>
                        </m:ctrlPr>
                      </m:sSubPr>
                      <m:e>
                        <m:r>
                          <a:rPr lang="en-US" sz="3200" b="0" i="1" dirty="0" smtClean="0">
                            <a:latin typeface="Cambria Math" panose="02040503050406030204" pitchFamily="18" charset="0"/>
                            <a:cs typeface="Times New Roman" panose="02020603050405020304" pitchFamily="18" charset="0"/>
                          </a:rPr>
                          <m:t>𝐿</m:t>
                        </m:r>
                      </m:e>
                      <m:sub>
                        <m:r>
                          <a:rPr lang="en-US" sz="3200" b="0" i="1" dirty="0" smtClean="0">
                            <a:latin typeface="Cambria Math" panose="02040503050406030204" pitchFamily="18" charset="0"/>
                            <a:cs typeface="Times New Roman" panose="02020603050405020304" pitchFamily="18" charset="0"/>
                          </a:rPr>
                          <m:t>𝑖</m:t>
                        </m:r>
                        <m:r>
                          <a:rPr lang="en-US" sz="3200" b="0" i="1" dirty="0" smtClean="0">
                            <a:latin typeface="Cambria Math" panose="02040503050406030204" pitchFamily="18" charset="0"/>
                            <a:cs typeface="Times New Roman" panose="02020603050405020304" pitchFamily="18" charset="0"/>
                          </a:rPr>
                          <m:t>,</m:t>
                        </m:r>
                        <m:r>
                          <a:rPr lang="en-US" sz="3200" b="0" i="1" dirty="0" smtClean="0">
                            <a:latin typeface="Cambria Math" panose="02040503050406030204" pitchFamily="18" charset="0"/>
                            <a:cs typeface="Times New Roman" panose="02020603050405020304" pitchFamily="18" charset="0"/>
                          </a:rPr>
                          <m:t>𝑗</m:t>
                        </m:r>
                      </m:sub>
                    </m:sSub>
                    <m:r>
                      <a:rPr lang="en-US" sz="3200" i="1" smtClean="0">
                        <a:latin typeface="Cambria Math" panose="02040503050406030204" pitchFamily="18" charset="0"/>
                        <a:cs typeface="Arial" panose="020B0604020202020204" pitchFamily="34" charset="0"/>
                      </a:rPr>
                      <m:t>=</m:t>
                    </m:r>
                    <m:d>
                      <m:dPr>
                        <m:begChr m:val="{"/>
                        <m:endChr m:val=""/>
                        <m:ctrlPr>
                          <a:rPr lang="en-US" sz="3200" i="1" smtClean="0">
                            <a:latin typeface="Cambria Math" panose="02040503050406030204" pitchFamily="18" charset="0"/>
                            <a:cs typeface="Arial" panose="020B0604020202020204" pitchFamily="34" charset="0"/>
                          </a:rPr>
                        </m:ctrlPr>
                      </m:dPr>
                      <m:e>
                        <m:eqArr>
                          <m:eqArrPr>
                            <m:ctrlPr>
                              <a:rPr lang="en-US" sz="3200" i="1" smtClean="0">
                                <a:latin typeface="Cambria Math" panose="02040503050406030204" pitchFamily="18" charset="0"/>
                                <a:cs typeface="Arial" panose="020B0604020202020204" pitchFamily="34" charset="0"/>
                              </a:rPr>
                            </m:ctrlPr>
                          </m:eqArrPr>
                          <m:e>
                            <m:r>
                              <a:rPr lang="en-US" sz="3200" b="0" i="1" smtClean="0">
                                <a:latin typeface="Cambria Math" panose="02040503050406030204" pitchFamily="18" charset="0"/>
                                <a:cs typeface="Arial" panose="020B0604020202020204" pitchFamily="34" charset="0"/>
                              </a:rPr>
                              <m:t>1</m:t>
                            </m:r>
                            <m:r>
                              <a:rPr lang="en-US" sz="3200" i="1" smtClean="0">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𝑖</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𝑗</m:t>
                            </m:r>
                            <m:r>
                              <a:rPr lang="en-US" sz="3200" i="1">
                                <a:latin typeface="Cambria Math" panose="02040503050406030204" pitchFamily="18" charset="0"/>
                                <a:cs typeface="Arial" panose="020B0604020202020204" pitchFamily="34" charset="0"/>
                              </a:rPr>
                              <m:t>)∈</m:t>
                            </m:r>
                            <m:r>
                              <m:rPr>
                                <m:nor/>
                              </m:rPr>
                              <a:rPr lang="en-US" sz="3200" dirty="0">
                                <a:latin typeface="Times New Roman" panose="02020603050405020304" pitchFamily="18" charset="0"/>
                                <a:cs typeface="Times New Roman" panose="02020603050405020304" pitchFamily="18" charset="0"/>
                              </a:rPr>
                              <m:t> </m:t>
                            </m:r>
                            <m:r>
                              <m:rPr>
                                <m:nor/>
                              </m:rPr>
                              <a:rPr lang="en-US" sz="3200" dirty="0">
                                <a:latin typeface="Times New Roman" panose="02020603050405020304" pitchFamily="18" charset="0"/>
                                <a:cs typeface="Times New Roman" panose="02020603050405020304" pitchFamily="18" charset="0"/>
                              </a:rPr>
                              <m:t>ℒ</m:t>
                            </m:r>
                          </m:e>
                          <m:e>
                            <m:r>
                              <a:rPr lang="en-US" sz="3200" i="1" smtClean="0">
                                <a:latin typeface="Cambria Math" panose="02040503050406030204" pitchFamily="18" charset="0"/>
                                <a:cs typeface="Arial" panose="020B0604020202020204" pitchFamily="34" charset="0"/>
                              </a:rPr>
                              <m:t>&amp;</m:t>
                            </m:r>
                            <m:r>
                              <a:rPr lang="en-US" sz="3200" b="0" i="1" smtClean="0">
                                <a:latin typeface="Cambria Math" panose="02040503050406030204" pitchFamily="18" charset="0"/>
                                <a:cs typeface="Arial" panose="020B0604020202020204" pitchFamily="34" charset="0"/>
                              </a:rPr>
                              <m:t>0</m:t>
                            </m:r>
                            <m:r>
                              <a:rPr lang="en-US" sz="3200" i="1" smtClean="0">
                                <a:latin typeface="Cambria Math" panose="02040503050406030204" pitchFamily="18" charset="0"/>
                                <a:cs typeface="Arial" panose="020B0604020202020204" pitchFamily="34" charset="0"/>
                              </a:rPr>
                              <m:t>,  </m:t>
                            </m:r>
                            <m:r>
                              <a:rPr lang="en-US" sz="3200" b="0" i="1" smtClean="0">
                                <a:latin typeface="Cambria Math" panose="02040503050406030204" pitchFamily="18" charset="0"/>
                                <a:cs typeface="Arial" panose="020B0604020202020204" pitchFamily="34" charset="0"/>
                              </a:rPr>
                              <m:t>𝑜𝑡h𝑒𝑟𝑤𝑖𝑠𝑒</m:t>
                            </m:r>
                          </m:e>
                        </m:eqArr>
                      </m:e>
                    </m:d>
                    <m:r>
                      <a:rPr lang="en-US" sz="3200" b="0" i="1" smtClean="0">
                        <a:latin typeface="Cambria Math" panose="02040503050406030204" pitchFamily="18" charset="0"/>
                        <a:cs typeface="Arial" panose="020B0604020202020204" pitchFamily="34" charset="0"/>
                      </a:rPr>
                      <m:t>                                   </m:t>
                    </m:r>
                    <m:sSub>
                      <m:sSubPr>
                        <m:ctrlPr>
                          <a:rPr lang="en-US" sz="3200" i="1" dirty="0">
                            <a:latin typeface="Cambria Math" panose="02040503050406030204" pitchFamily="18" charset="0"/>
                            <a:cs typeface="Times New Roman" panose="02020603050405020304" pitchFamily="18" charset="0"/>
                          </a:rPr>
                        </m:ctrlPr>
                      </m:sSubPr>
                      <m:e>
                        <m:r>
                          <a:rPr lang="en-US" sz="3200" b="0" i="1" dirty="0" smtClean="0">
                            <a:latin typeface="Cambria Math" panose="02040503050406030204" pitchFamily="18" charset="0"/>
                            <a:cs typeface="Times New Roman" panose="02020603050405020304" pitchFamily="18" charset="0"/>
                          </a:rPr>
                          <m:t>𝐵</m:t>
                        </m:r>
                      </m:e>
                      <m:sub>
                        <m:r>
                          <a:rPr lang="en-US" sz="3200" i="1" dirty="0">
                            <a:latin typeface="Cambria Math" panose="02040503050406030204" pitchFamily="18" charset="0"/>
                            <a:cs typeface="Times New Roman" panose="02020603050405020304" pitchFamily="18" charset="0"/>
                          </a:rPr>
                          <m:t>𝑖</m:t>
                        </m:r>
                        <m:r>
                          <a:rPr lang="en-US" sz="3200" i="1" dirty="0">
                            <a:latin typeface="Cambria Math" panose="02040503050406030204" pitchFamily="18" charset="0"/>
                            <a:cs typeface="Times New Roman" panose="02020603050405020304" pitchFamily="18" charset="0"/>
                          </a:rPr>
                          <m:t>,</m:t>
                        </m:r>
                        <m:r>
                          <a:rPr lang="en-US" sz="3200" i="1" dirty="0">
                            <a:latin typeface="Cambria Math" panose="02040503050406030204" pitchFamily="18" charset="0"/>
                            <a:cs typeface="Times New Roman" panose="02020603050405020304" pitchFamily="18" charset="0"/>
                          </a:rPr>
                          <m:t>𝑗</m:t>
                        </m:r>
                      </m:sub>
                    </m:sSub>
                    <m:r>
                      <a:rPr lang="en-US" sz="3200" i="1">
                        <a:latin typeface="Cambria Math" panose="02040503050406030204" pitchFamily="18" charset="0"/>
                        <a:cs typeface="Arial" panose="020B0604020202020204" pitchFamily="34" charset="0"/>
                      </a:rPr>
                      <m:t>=</m:t>
                    </m:r>
                    <m:d>
                      <m:dPr>
                        <m:begChr m:val="{"/>
                        <m:endChr m:val=""/>
                        <m:ctrlPr>
                          <a:rPr lang="en-US" sz="3200" i="1">
                            <a:latin typeface="Cambria Math" panose="02040503050406030204" pitchFamily="18" charset="0"/>
                            <a:cs typeface="Arial" panose="020B0604020202020204" pitchFamily="34" charset="0"/>
                          </a:rPr>
                        </m:ctrlPr>
                      </m:dPr>
                      <m:e>
                        <m:eqArr>
                          <m:eqArrPr>
                            <m:ctrlPr>
                              <a:rPr lang="en-US" sz="3200" i="1">
                                <a:latin typeface="Cambria Math" panose="02040503050406030204" pitchFamily="18" charset="0"/>
                                <a:cs typeface="Arial" panose="020B0604020202020204" pitchFamily="34" charset="0"/>
                              </a:rPr>
                            </m:ctrlPr>
                          </m:eqArrPr>
                          <m:e>
                            <m:r>
                              <a:rPr lang="en-US" sz="3200" i="1">
                                <a:latin typeface="Cambria Math" panose="02040503050406030204" pitchFamily="18" charset="0"/>
                                <a:cs typeface="Arial" panose="020B0604020202020204" pitchFamily="34" charset="0"/>
                              </a:rPr>
                              <m:t>1,</m:t>
                            </m:r>
                            <m:r>
                              <a:rPr lang="en-US" sz="3200" b="0" i="1" smtClean="0">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𝑖</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𝑗</m:t>
                            </m:r>
                            <m:r>
                              <a:rPr lang="en-US" sz="3200" i="1">
                                <a:latin typeface="Cambria Math" panose="02040503050406030204" pitchFamily="18" charset="0"/>
                                <a:cs typeface="Arial" panose="020B0604020202020204" pitchFamily="34" charset="0"/>
                              </a:rPr>
                              <m:t>)∈</m:t>
                            </m:r>
                            <m:r>
                              <m:rPr>
                                <m:nor/>
                              </m:rPr>
                              <a:rPr lang="en-US" sz="3200" dirty="0">
                                <a:latin typeface="Times New Roman" panose="02020603050405020304" pitchFamily="18" charset="0"/>
                                <a:cs typeface="Times New Roman" panose="02020603050405020304" pitchFamily="18" charset="0"/>
                              </a:rPr>
                              <m:t>ꞵ</m:t>
                            </m:r>
                          </m:e>
                          <m:e>
                            <m:r>
                              <a:rPr lang="en-US" sz="3200" i="1">
                                <a:latin typeface="Cambria Math" panose="02040503050406030204" pitchFamily="18" charset="0"/>
                                <a:cs typeface="Arial" panose="020B0604020202020204" pitchFamily="34" charset="0"/>
                              </a:rPr>
                              <m:t>&amp;0,  </m:t>
                            </m:r>
                            <m:r>
                              <a:rPr lang="en-US" sz="3200" i="1">
                                <a:latin typeface="Cambria Math" panose="02040503050406030204" pitchFamily="18" charset="0"/>
                                <a:cs typeface="Arial" panose="020B0604020202020204" pitchFamily="34" charset="0"/>
                              </a:rPr>
                              <m:t>𝑜𝑡h𝑒𝑟𝑤𝑖𝑠𝑒</m:t>
                            </m:r>
                          </m:e>
                        </m:eqArr>
                      </m:e>
                    </m:d>
                  </m:oMath>
                </a14:m>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6669262"/>
              </a:xfrm>
              <a:prstGeom prst="rect">
                <a:avLst/>
              </a:prstGeom>
              <a:blipFill>
                <a:blip r:embed="rId3"/>
                <a:stretch>
                  <a:fillRect l="-1553" t="-1463"/>
                </a:stretch>
              </a:blipFill>
            </p:spPr>
            <p:txBody>
              <a:bodyPr/>
              <a:lstStyle/>
              <a:p>
                <a:r>
                  <a:rPr lang="en-US">
                    <a:noFill/>
                  </a:rPr>
                  <a:t> </a:t>
                </a:r>
              </a:p>
            </p:txBody>
          </p:sp>
        </mc:Fallback>
      </mc:AlternateContent>
    </p:spTree>
    <p:extLst>
      <p:ext uri="{BB962C8B-B14F-4D97-AF65-F5344CB8AC3E}">
        <p14:creationId xmlns:p14="http://schemas.microsoft.com/office/powerpoint/2010/main" val="50732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9585124"/>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Primal Problem</a:t>
                </a:r>
              </a:p>
              <a:p>
                <a:r>
                  <a:rPr lang="en-US" sz="3200" dirty="0">
                    <a:latin typeface="Arial" panose="020B0604020202020204" pitchFamily="34" charset="0"/>
                    <a:cs typeface="Arial" panose="020B0604020202020204" pitchFamily="34" charset="0"/>
                  </a:rPr>
                  <a:t>	min   </a:t>
                </a: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2(</m:t>
                    </m:r>
                    <m:r>
                      <a:rPr lang="en-US" sz="3200" b="0" i="1" smtClean="0">
                        <a:solidFill>
                          <a:srgbClr val="0070C0"/>
                        </a:solidFill>
                        <a:latin typeface="Cambria Math" panose="02040503050406030204" pitchFamily="18" charset="0"/>
                        <a:cs typeface="Arial" panose="020B0604020202020204" pitchFamily="34" charset="0"/>
                      </a:rPr>
                      <m:t>𝐻</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r>
                      <a:rPr lang="en-US" sz="3200" b="0" i="1" smtClean="0">
                        <a:solidFill>
                          <a:srgbClr val="0070C0"/>
                        </a:solidFill>
                        <a:latin typeface="Cambria Math" panose="02040503050406030204" pitchFamily="18" charset="0"/>
                        <a:cs typeface="Arial" panose="020B0604020202020204" pitchFamily="34" charset="0"/>
                      </a:rPr>
                      <m:t>)</m:t>
                    </m:r>
                  </m:oMath>
                </a14:m>
                <a:endParaRPr lang="en-US" sz="3200" dirty="0">
                  <a:solidFill>
                    <a:srgbClr val="0070C0"/>
                  </a:solidFill>
                  <a:latin typeface="Arial" panose="020B0604020202020204" pitchFamily="34" charset="0"/>
                  <a:cs typeface="Arial" panose="020B0604020202020204" pitchFamily="34" charset="0"/>
                </a:endParaRPr>
              </a:p>
              <a:p>
                <a:r>
                  <a:rPr lang="en-US" sz="3200" dirty="0">
                    <a:solidFill>
                      <a:srgbClr val="0070C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s.t</a:t>
                </a:r>
                <a:r>
                  <a:rPr lang="en-US" sz="3200" dirty="0">
                    <a:solidFill>
                      <a:srgbClr val="0070C0"/>
                    </a:solidFill>
                    <a:latin typeface="Arial" panose="020B0604020202020204" pitchFamily="34" charset="0"/>
                    <a:cs typeface="Arial" panose="020B0604020202020204" pitchFamily="34" charset="0"/>
                  </a:rPr>
                  <a:t>	</a:t>
                </a: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𝑥</m:t>
                    </m:r>
                    <m:r>
                      <m:rPr>
                        <m:nor/>
                      </m:rPr>
                      <a:rPr lang="en-US" sz="3200">
                        <a:solidFill>
                          <a:srgbClr val="0070C0"/>
                        </a:solidFill>
                      </a:rPr>
                      <m:t>≼</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𝑦</m:t>
                    </m:r>
                    <m:r>
                      <m:rPr>
                        <m:nor/>
                      </m:rPr>
                      <a:rPr lang="en-US" sz="3200">
                        <a:solidFill>
                          <a:srgbClr val="0070C0"/>
                        </a:solidFill>
                      </a:rPr>
                      <m:t>≼</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𝑤</m:t>
                    </m:r>
                    <m:r>
                      <m:rPr>
                        <m:nor/>
                      </m:rPr>
                      <a:rPr lang="en-US" sz="3200">
                        <a:solidFill>
                          <a:srgbClr val="0070C0"/>
                        </a:solidFill>
                      </a:rPr>
                      <m:t>≼</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h</m:t>
                    </m:r>
                    <m:r>
                      <m:rPr>
                        <m:nor/>
                      </m:rPr>
                      <a:rPr lang="en-US" sz="3200">
                        <a:solidFill>
                          <a:srgbClr val="0070C0"/>
                        </a:solidFill>
                      </a:rPr>
                      <m:t>≼</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𝐻</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 −</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𝑊</m:t>
                    </m:r>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pPr algn="ctr"/>
                <a14:m>
                  <m:oMath xmlns:m="http://schemas.openxmlformats.org/officeDocument/2006/math">
                    <m:r>
                      <a:rPr lang="en-US" sz="3200" i="1">
                        <a:solidFill>
                          <a:srgbClr val="0070C0"/>
                        </a:solidFill>
                        <a:latin typeface="Cambria Math" panose="02040503050406030204" pitchFamily="18" charset="0"/>
                        <a:cs typeface="Arial" panose="020B0604020202020204" pitchFamily="34" charset="0"/>
                      </a:rPr>
                      <m:t>𝑥</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𝑤</m:t>
                    </m:r>
                    <m:r>
                      <a:rPr lang="en-US" sz="3200" b="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𝑊</m:t>
                    </m:r>
                    <m:r>
                      <a:rPr lang="en-US" sz="3200" b="0" i="1" smtClean="0">
                        <a:solidFill>
                          <a:srgbClr val="0070C0"/>
                        </a:solidFill>
                        <a:latin typeface="Cambria Math" panose="02040503050406030204" pitchFamily="18" charset="0"/>
                        <a:cs typeface="Arial" panose="020B0604020202020204" pitchFamily="34" charset="0"/>
                      </a:rPr>
                      <m:t>.1</m:t>
                    </m:r>
                    <m:r>
                      <m:rPr>
                        <m:nor/>
                      </m:rPr>
                      <a:rPr lang="en-US" sz="3200">
                        <a:solidFill>
                          <a:srgbClr val="0070C0"/>
                        </a:solidFill>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r>
                  <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en-US" sz="3200" b="0" i="1" smtClean="0">
                        <a:solidFill>
                          <a:srgbClr val="0070C0"/>
                        </a:solidFill>
                        <a:latin typeface="Cambria Math" panose="02040503050406030204" pitchFamily="18" charset="0"/>
                        <a:cs typeface="Arial" panose="020B0604020202020204" pitchFamily="34" charset="0"/>
                      </a:rPr>
                      <m:t>𝑦</m:t>
                    </m:r>
                    <m:r>
                      <a:rPr lang="en-US" sz="3200" i="1" smtClean="0">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h</m:t>
                    </m:r>
                    <m:r>
                      <a:rPr lang="en-US" sz="3200" i="1">
                        <a:solidFill>
                          <a:srgbClr val="0070C0"/>
                        </a:solidFill>
                        <a:latin typeface="Cambria Math" panose="02040503050406030204" pitchFamily="18" charset="0"/>
                        <a:cs typeface="Arial" panose="020B0604020202020204" pitchFamily="34" charset="0"/>
                      </a:rPr>
                      <m:t>−</m:t>
                    </m:r>
                    <m:r>
                      <a:rPr lang="en-US" sz="3200" b="0" i="1" smtClean="0">
                        <a:solidFill>
                          <a:srgbClr val="0070C0"/>
                        </a:solidFill>
                        <a:latin typeface="Cambria Math" panose="02040503050406030204" pitchFamily="18" charset="0"/>
                        <a:cs typeface="Arial" panose="020B0604020202020204" pitchFamily="34" charset="0"/>
                      </a:rPr>
                      <m:t>𝐻</m:t>
                    </m:r>
                    <m:r>
                      <a:rPr lang="en-US" sz="3200" i="1">
                        <a:solidFill>
                          <a:srgbClr val="0070C0"/>
                        </a:solidFill>
                        <a:latin typeface="Cambria Math" panose="02040503050406030204" pitchFamily="18" charset="0"/>
                        <a:cs typeface="Arial" panose="020B0604020202020204" pitchFamily="34" charset="0"/>
                      </a:rPr>
                      <m:t>.1</m:t>
                    </m:r>
                    <m:r>
                      <m:rPr>
                        <m:nor/>
                      </m:rPr>
                      <a:rPr lang="en-US" sz="3200">
                        <a:solidFill>
                          <a:srgbClr val="0070C0"/>
                        </a:solidFill>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pPr algn="ctr"/>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pPr algn="ctr"/>
                <a14:m>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𝐴</m:t>
                        </m:r>
                      </m:e>
                      <m:sub>
                        <m:r>
                          <a:rPr lang="en-US" sz="3200" b="0" i="1" smtClean="0">
                            <a:solidFill>
                              <a:srgbClr val="0070C0"/>
                            </a:solidFill>
                            <a:latin typeface="Cambria Math" panose="02040503050406030204" pitchFamily="18" charset="0"/>
                          </a:rPr>
                          <m:t>𝑖</m:t>
                        </m:r>
                      </m:sub>
                    </m:sSub>
                    <m:r>
                      <a:rPr lang="en-US" sz="3200" b="0" i="1" smtClean="0">
                        <a:solidFill>
                          <a:srgbClr val="0070C0"/>
                        </a:solidFill>
                        <a:latin typeface="Cambria Math" panose="02040503050406030204" pitchFamily="18" charset="0"/>
                      </a:rPr>
                      <m:t>/</m:t>
                    </m:r>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h</m:t>
                        </m:r>
                      </m:e>
                      <m:sub>
                        <m:r>
                          <a:rPr lang="en-US" sz="3200" i="1">
                            <a:solidFill>
                              <a:srgbClr val="0070C0"/>
                            </a:solidFill>
                            <a:latin typeface="Cambria Math" panose="02040503050406030204" pitchFamily="18" charset="0"/>
                          </a:rPr>
                          <m:t>𝑖</m:t>
                        </m:r>
                      </m:sub>
                    </m:sSub>
                    <m:r>
                      <m:rPr>
                        <m:nor/>
                      </m:rPr>
                      <a:rPr lang="en-US" sz="3200" b="0" i="0" smtClean="0">
                        <a:solidFill>
                          <a:srgbClr val="0070C0"/>
                        </a:solidFill>
                      </a:rPr>
                      <m:t>-</m:t>
                    </m:r>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𝑤</m:t>
                        </m:r>
                      </m:e>
                      <m:sub>
                        <m:r>
                          <a:rPr lang="en-US" sz="3200" i="1">
                            <a:solidFill>
                              <a:srgbClr val="0070C0"/>
                            </a:solidFill>
                            <a:latin typeface="Cambria Math" panose="02040503050406030204" pitchFamily="18" charset="0"/>
                          </a:rPr>
                          <m:t>𝑖</m:t>
                        </m:r>
                      </m:sub>
                    </m:sSub>
                    <m:r>
                      <a:rPr lang="en-US" sz="3200" i="1" smtClean="0">
                        <a:solidFill>
                          <a:srgbClr val="0070C0"/>
                        </a:solidFill>
                        <a:latin typeface="Cambria Math" panose="02040503050406030204" pitchFamily="18" charset="0"/>
                        <a:ea typeface="Cambria Math" panose="02040503050406030204" pitchFamily="18" charset="0"/>
                      </a:rPr>
                      <m:t>≤</m:t>
                    </m:r>
                    <m:r>
                      <a:rPr lang="en-US" sz="3200" i="1">
                        <a:solidFill>
                          <a:srgbClr val="0070C0"/>
                        </a:solidFill>
                        <a:latin typeface="Cambria Math" panose="02040503050406030204" pitchFamily="18" charset="0"/>
                        <a:ea typeface="Cambria Math" panose="02040503050406030204" pitchFamily="18" charset="0"/>
                        <a:cs typeface="Arial" panose="020B0604020202020204" pitchFamily="34" charset="0"/>
                      </a:rPr>
                      <m:t>0</m:t>
                    </m:r>
                  </m:oMath>
                </a14:m>
                <a:r>
                  <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=1,…,</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𝑁</m:t>
                    </m:r>
                  </m:oMath>
                </a14:m>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pPr algn="ctr"/>
                <a:endPar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endParaRPr>
              </a:p>
              <a:p>
                <a:pPr algn="ct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𝐿</m:t>
                        </m:r>
                      </m:e>
                      <m:sub>
                        <m:r>
                          <a:rPr lang="en-US" sz="3200" i="1">
                            <a:solidFill>
                              <a:srgbClr val="0070C0"/>
                            </a:solidFill>
                            <a:latin typeface="Cambria Math" panose="02040503050406030204" pitchFamily="18" charset="0"/>
                          </a:rPr>
                          <m:t>𝑖</m:t>
                        </m:r>
                        <m:r>
                          <a:rPr lang="en-US" sz="3200" b="0" i="1" smtClean="0">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𝑗</m:t>
                        </m:r>
                      </m:sub>
                    </m:sSub>
                    <m:r>
                      <a:rPr lang="en-US" sz="3200" b="0" i="1" smtClean="0">
                        <a:solidFill>
                          <a:srgbClr val="0070C0"/>
                        </a:solidFill>
                        <a:latin typeface="Cambria Math" panose="02040503050406030204" pitchFamily="18" charset="0"/>
                      </a:rPr>
                      <m:t>.</m:t>
                    </m:r>
                    <m:d>
                      <m:dPr>
                        <m:ctrlPr>
                          <a:rPr lang="en-US" sz="3200" b="0" i="1" smtClean="0">
                            <a:solidFill>
                              <a:srgbClr val="0070C0"/>
                            </a:solidFill>
                            <a:latin typeface="Cambria Math" panose="02040503050406030204" pitchFamily="18" charset="0"/>
                          </a:rPr>
                        </m:ctrlPr>
                      </m:dPr>
                      <m:e>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𝑥</m:t>
                            </m:r>
                          </m:e>
                          <m:sub>
                            <m:r>
                              <a:rPr lang="en-US" sz="3200" i="1">
                                <a:solidFill>
                                  <a:srgbClr val="0070C0"/>
                                </a:solidFill>
                                <a:latin typeface="Cambria Math" panose="02040503050406030204" pitchFamily="18" charset="0"/>
                              </a:rPr>
                              <m:t>𝑖</m:t>
                            </m:r>
                          </m:sub>
                        </m:sSub>
                        <m:r>
                          <m:rPr>
                            <m:nor/>
                          </m:rPr>
                          <a:rPr lang="en-US" sz="3200" b="0" i="0" smtClean="0">
                            <a:solidFill>
                              <a:srgbClr val="0070C0"/>
                            </a:solidFill>
                          </a:rPr>
                          <m:t>+</m:t>
                        </m:r>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𝑤</m:t>
                            </m:r>
                          </m:e>
                          <m:sub>
                            <m:r>
                              <a:rPr lang="en-US" sz="3200" i="1">
                                <a:solidFill>
                                  <a:srgbClr val="0070C0"/>
                                </a:solidFill>
                                <a:latin typeface="Cambria Math" panose="02040503050406030204" pitchFamily="18" charset="0"/>
                              </a:rPr>
                              <m:t>𝑖</m:t>
                            </m:r>
                          </m:sub>
                        </m:sSub>
                        <m:r>
                          <a:rPr lang="en-US" sz="3200" b="0" i="1" smtClean="0">
                            <a:solidFill>
                              <a:srgbClr val="0070C0"/>
                            </a:solidFill>
                            <a:latin typeface="Cambria Math" panose="02040503050406030204" pitchFamily="18" charset="0"/>
                          </a:rPr>
                          <m:t>−</m:t>
                        </m:r>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𝑥</m:t>
                            </m:r>
                          </m:e>
                          <m:sub>
                            <m:r>
                              <a:rPr lang="en-US" sz="3200" b="0" i="1" smtClean="0">
                                <a:solidFill>
                                  <a:srgbClr val="0070C0"/>
                                </a:solidFill>
                                <a:latin typeface="Cambria Math" panose="02040503050406030204" pitchFamily="18" charset="0"/>
                              </a:rPr>
                              <m:t>𝑗</m:t>
                            </m:r>
                          </m:sub>
                        </m:sSub>
                      </m:e>
                    </m:d>
                    <m:r>
                      <a:rPr lang="en-US" sz="3200" b="0" i="1" smtClean="0">
                        <a:solidFill>
                          <a:srgbClr val="0070C0"/>
                        </a:solidFill>
                        <a:latin typeface="Cambria Math" panose="02040503050406030204" pitchFamily="18" charset="0"/>
                        <a:ea typeface="Cambria Math" panose="02040503050406030204" pitchFamily="18" charset="0"/>
                      </a:rPr>
                      <m:t>≤0,</m:t>
                    </m:r>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  </m:t>
                        </m:r>
                        <m:r>
                          <a:rPr lang="en-US" sz="3200" b="0" i="1" smtClean="0">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𝑖</m:t>
                        </m:r>
                        <m:r>
                          <a:rPr lang="en-US" sz="3200" i="1">
                            <a:solidFill>
                              <a:srgbClr val="0070C0"/>
                            </a:solidFill>
                            <a:latin typeface="Cambria Math" panose="02040503050406030204" pitchFamily="18" charset="0"/>
                          </a:rPr>
                          <m:t>,</m:t>
                        </m:r>
                        <m:r>
                          <a:rPr lang="en-US" sz="3200" i="1">
                            <a:solidFill>
                              <a:srgbClr val="0070C0"/>
                            </a:solidFill>
                            <a:latin typeface="Cambria Math" panose="02040503050406030204" pitchFamily="18" charset="0"/>
                          </a:rPr>
                          <m:t>𝑗</m:t>
                        </m:r>
                      </m:sub>
                    </m:sSub>
                    <m:r>
                      <a:rPr lang="en-US" sz="3200" i="1">
                        <a:solidFill>
                          <a:srgbClr val="0070C0"/>
                        </a:solidFill>
                        <a:latin typeface="Cambria Math" panose="02040503050406030204" pitchFamily="18" charset="0"/>
                      </a:rPr>
                      <m:t>.</m:t>
                    </m:r>
                    <m:d>
                      <m:dPr>
                        <m:ctrlPr>
                          <a:rPr lang="en-US" sz="3200" i="1">
                            <a:solidFill>
                              <a:srgbClr val="0070C0"/>
                            </a:solidFill>
                            <a:latin typeface="Cambria Math" panose="02040503050406030204" pitchFamily="18" charset="0"/>
                          </a:rPr>
                        </m:ctrlPr>
                      </m:dPr>
                      <m:e>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𝑦</m:t>
                            </m:r>
                          </m:e>
                          <m:sub>
                            <m:r>
                              <a:rPr lang="en-US" sz="3200" i="1">
                                <a:solidFill>
                                  <a:srgbClr val="0070C0"/>
                                </a:solidFill>
                                <a:latin typeface="Cambria Math" panose="02040503050406030204" pitchFamily="18" charset="0"/>
                              </a:rPr>
                              <m:t>𝑖</m:t>
                            </m:r>
                          </m:sub>
                        </m:sSub>
                        <m:r>
                          <m:rPr>
                            <m:nor/>
                          </m:rPr>
                          <a:rPr lang="en-US" sz="3200">
                            <a:solidFill>
                              <a:srgbClr val="0070C0"/>
                            </a:solidFill>
                          </a:rPr>
                          <m:t>+</m:t>
                        </m:r>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h</m:t>
                            </m:r>
                          </m:e>
                          <m:sub>
                            <m:r>
                              <a:rPr lang="en-US" sz="3200" i="1">
                                <a:solidFill>
                                  <a:srgbClr val="0070C0"/>
                                </a:solidFill>
                                <a:latin typeface="Cambria Math" panose="02040503050406030204" pitchFamily="18" charset="0"/>
                              </a:rPr>
                              <m:t>𝑖</m:t>
                            </m:r>
                          </m:sub>
                        </m:sSub>
                        <m:r>
                          <a:rPr lang="en-US" sz="3200" i="1">
                            <a:solidFill>
                              <a:srgbClr val="0070C0"/>
                            </a:solidFill>
                            <a:latin typeface="Cambria Math" panose="02040503050406030204" pitchFamily="18" charset="0"/>
                          </a:rPr>
                          <m:t>−</m:t>
                        </m:r>
                        <m:sSub>
                          <m:sSubPr>
                            <m:ctrlPr>
                              <a:rPr lang="en-US" sz="3200" i="1">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𝑦</m:t>
                            </m:r>
                          </m:e>
                          <m:sub>
                            <m:r>
                              <a:rPr lang="en-US" sz="3200" i="1">
                                <a:solidFill>
                                  <a:srgbClr val="0070C0"/>
                                </a:solidFill>
                                <a:latin typeface="Cambria Math" panose="02040503050406030204" pitchFamily="18" charset="0"/>
                              </a:rPr>
                              <m:t>𝑗</m:t>
                            </m:r>
                          </m:sub>
                        </m:sSub>
                      </m:e>
                    </m:d>
                    <m:r>
                      <a:rPr lang="en-US" sz="3200" i="1">
                        <a:solidFill>
                          <a:srgbClr val="0070C0"/>
                        </a:solidFill>
                        <a:latin typeface="Cambria Math" panose="02040503050406030204" pitchFamily="18" charset="0"/>
                        <a:ea typeface="Cambria Math" panose="02040503050406030204" pitchFamily="18" charset="0"/>
                      </a:rPr>
                      <m:t>≤0,</m:t>
                    </m:r>
                  </m:oMath>
                </a14:m>
                <a:r>
                  <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rPr>
                  <a:t>  i,j</a:t>
                </a:r>
                <a14:m>
                  <m:oMath xmlns:m="http://schemas.openxmlformats.org/officeDocument/2006/math">
                    <m:r>
                      <a:rPr lang="en-US" sz="3200" i="1" dirty="0">
                        <a:solidFill>
                          <a:srgbClr val="0070C0"/>
                        </a:solidFill>
                        <a:latin typeface="Cambria Math" panose="02040503050406030204" pitchFamily="18" charset="0"/>
                        <a:ea typeface="Cambria Math" panose="02040503050406030204" pitchFamily="18" charset="0"/>
                        <a:cs typeface="Arial" panose="020B0604020202020204" pitchFamily="34" charset="0"/>
                      </a:rPr>
                      <m:t>=1,…,</m:t>
                    </m:r>
                    <m:r>
                      <a:rPr lang="en-US" sz="3200" i="1" dirty="0">
                        <a:solidFill>
                          <a:srgbClr val="0070C0"/>
                        </a:solidFill>
                        <a:latin typeface="Cambria Math" panose="02040503050406030204" pitchFamily="18" charset="0"/>
                        <a:ea typeface="Cambria Math" panose="02040503050406030204" pitchFamily="18" charset="0"/>
                        <a:cs typeface="Arial" panose="020B0604020202020204" pitchFamily="34" charset="0"/>
                      </a:rPr>
                      <m:t>𝑁</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 </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𝑖</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a:rPr lang="en-US" sz="3200" b="0" i="1" dirty="0"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𝑗</m:t>
                    </m:r>
                  </m:oMath>
                </a14:m>
                <a:br>
                  <a:rPr lang="en-US" sz="3200" b="0" i="1" dirty="0">
                    <a:solidFill>
                      <a:srgbClr val="0070C0"/>
                    </a:solidFill>
                    <a:latin typeface="Cambria Math" panose="02040503050406030204" pitchFamily="18" charset="0"/>
                    <a:ea typeface="Cambria Math" panose="02040503050406030204" pitchFamily="18"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 </m:t>
                      </m:r>
                    </m:oMath>
                  </m:oMathPara>
                </a14:m>
                <a:endParaRPr lang="en-US" sz="3200" b="0" dirty="0">
                  <a:solidFill>
                    <a:srgbClr val="0070C0"/>
                  </a:solidFill>
                  <a:latin typeface="Arial" panose="020B0604020202020204" pitchFamily="34" charset="0"/>
                  <a:ea typeface="Cambria Math" panose="02040503050406030204" pitchFamily="18" charset="0"/>
                  <a:cs typeface="Arial" panose="020B0604020202020204" pitchFamily="34" charset="0"/>
                </a:endParaRPr>
              </a:p>
              <a:p>
                <a:endParaRPr lang="en-US" sz="3200" dirty="0">
                  <a:solidFill>
                    <a:srgbClr val="0070C0"/>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9585124"/>
              </a:xfrm>
              <a:prstGeom prst="rect">
                <a:avLst/>
              </a:prstGeom>
              <a:blipFill>
                <a:blip r:embed="rId3"/>
                <a:stretch>
                  <a:fillRect l="-1553" t="-1018"/>
                </a:stretch>
              </a:blipFill>
            </p:spPr>
            <p:txBody>
              <a:bodyPr/>
              <a:lstStyle/>
              <a:p>
                <a:r>
                  <a:rPr lang="en-US">
                    <a:noFill/>
                  </a:rPr>
                  <a:t> </a:t>
                </a:r>
              </a:p>
            </p:txBody>
          </p:sp>
        </mc:Fallback>
      </mc:AlternateContent>
    </p:spTree>
    <p:extLst>
      <p:ext uri="{BB962C8B-B14F-4D97-AF65-F5344CB8AC3E}">
        <p14:creationId xmlns:p14="http://schemas.microsoft.com/office/powerpoint/2010/main" val="23178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Project Goal</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07626" y="2311409"/>
            <a:ext cx="11776748" cy="1569660"/>
          </a:xfrm>
          <a:prstGeom prst="rect">
            <a:avLst/>
          </a:prstGeom>
          <a:noFill/>
        </p:spPr>
        <p:txBody>
          <a:bodyPr wrap="square" rtlCol="0">
            <a:spAutoFit/>
          </a:bodyPr>
          <a:lstStyle/>
          <a:p>
            <a:pPr marL="457200" indent="-457200">
              <a:buFontTx/>
              <a:buChar char="-"/>
            </a:pPr>
            <a:r>
              <a:rPr lang="en-US" sz="3200" dirty="0">
                <a:latin typeface="Arial" panose="020B0604020202020204" pitchFamily="34" charset="0"/>
                <a:cs typeface="Arial" panose="020B0604020202020204" pitchFamily="34" charset="0"/>
              </a:rPr>
              <a:t>Formulate the problem as a geometric programming </a:t>
            </a:r>
          </a:p>
          <a:p>
            <a:pPr marL="457200" indent="-457200">
              <a:buFontTx/>
              <a:buChar char="-"/>
            </a:pPr>
            <a:r>
              <a:rPr lang="en-US" sz="3200" dirty="0">
                <a:latin typeface="Arial" panose="020B0604020202020204" pitchFamily="34" charset="0"/>
                <a:cs typeface="Arial" panose="020B0604020202020204" pitchFamily="34" charset="0"/>
              </a:rPr>
              <a:t>Add new constraints</a:t>
            </a:r>
          </a:p>
          <a:p>
            <a:pPr marL="457200" indent="-457200">
              <a:buFontTx/>
              <a:buChar char="-"/>
            </a:pPr>
            <a:r>
              <a:rPr lang="en-US" sz="3200" dirty="0">
                <a:latin typeface="Arial" panose="020B0604020202020204" pitchFamily="34" charset="0"/>
                <a:cs typeface="Arial" panose="020B0604020202020204" pitchFamily="34" charset="0"/>
              </a:rPr>
              <a:t>Numerical results using CVX  </a:t>
            </a:r>
          </a:p>
        </p:txBody>
      </p:sp>
    </p:spTree>
    <p:extLst>
      <p:ext uri="{BB962C8B-B14F-4D97-AF65-F5344CB8AC3E}">
        <p14:creationId xmlns:p14="http://schemas.microsoft.com/office/powerpoint/2010/main" val="3342142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3874" y="159603"/>
            <a:ext cx="6219825" cy="861774"/>
          </a:xfrm>
          <a:prstGeom prst="rect">
            <a:avLst/>
          </a:prstGeom>
          <a:noFill/>
        </p:spPr>
        <p:txBody>
          <a:bodyPr wrap="square" rtlCol="0">
            <a:spAutoFit/>
          </a:bodyPr>
          <a:lstStyle/>
          <a:p>
            <a:endParaRPr lang="en-US" sz="5000" b="1" dirty="0">
              <a:solidFill>
                <a:srgbClr val="92D050"/>
              </a:solidFill>
              <a:latin typeface="SansSerif" panose="00000400000000000000" pitchFamily="2" charset="2"/>
            </a:endParaRPr>
          </a:p>
        </p:txBody>
      </p:sp>
      <p:sp>
        <p:nvSpPr>
          <p:cNvPr id="8" name="TextBox 7"/>
          <p:cNvSpPr txBox="1"/>
          <p:nvPr/>
        </p:nvSpPr>
        <p:spPr>
          <a:xfrm>
            <a:off x="1904045" y="1891985"/>
            <a:ext cx="7848602" cy="1446550"/>
          </a:xfrm>
          <a:prstGeom prst="rect">
            <a:avLst/>
          </a:prstGeom>
          <a:noFill/>
        </p:spPr>
        <p:txBody>
          <a:bodyPr wrap="square" rtlCol="0">
            <a:spAutoFit/>
          </a:bodyPr>
          <a:lstStyle/>
          <a:p>
            <a:pPr algn="ctr"/>
            <a:r>
              <a:rPr lang="en-US" sz="8800" b="1" dirty="0">
                <a:solidFill>
                  <a:srgbClr val="92D050"/>
                </a:solidFill>
                <a:latin typeface="SansSerif" panose="00000400000000000000" pitchFamily="2" charset="2"/>
              </a:rPr>
              <a:t>Thank You!</a:t>
            </a:r>
          </a:p>
        </p:txBody>
      </p:sp>
    </p:spTree>
    <p:extLst>
      <p:ext uri="{BB962C8B-B14F-4D97-AF65-F5344CB8AC3E}">
        <p14:creationId xmlns:p14="http://schemas.microsoft.com/office/powerpoint/2010/main" val="51339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Problem Definition  </a:t>
            </a:r>
          </a:p>
        </p:txBody>
      </p:sp>
      <p:sp>
        <p:nvSpPr>
          <p:cNvPr id="12" name="TextBox 11">
            <a:extLst>
              <a:ext uri="{FF2B5EF4-FFF2-40B4-BE49-F238E27FC236}">
                <a16:creationId xmlns:a16="http://schemas.microsoft.com/office/drawing/2014/main" id="{3A168666-A1DC-415D-AD7B-818172BA949A}"/>
              </a:ext>
            </a:extLst>
          </p:cNvPr>
          <p:cNvSpPr txBox="1"/>
          <p:nvPr/>
        </p:nvSpPr>
        <p:spPr>
          <a:xfrm>
            <a:off x="445382" y="2057409"/>
            <a:ext cx="11939657" cy="1754326"/>
          </a:xfrm>
          <a:prstGeom prst="rect">
            <a:avLst/>
          </a:prstGeom>
          <a:noFill/>
        </p:spPr>
        <p:txBody>
          <a:bodyPr wrap="square" rtlCol="0">
            <a:spAutoFit/>
          </a:bodyPr>
          <a:lstStyle/>
          <a:p>
            <a:pPr marL="393700" indent="-393700">
              <a:buFontTx/>
              <a:buChar char="-"/>
            </a:pPr>
            <a:r>
              <a:rPr lang="en-US" sz="3600" dirty="0">
                <a:latin typeface="Arial" panose="020B0604020202020204" pitchFamily="34" charset="0"/>
                <a:cs typeface="Arial" panose="020B0604020202020204" pitchFamily="34" charset="0"/>
              </a:rPr>
              <a:t>Configure some rectangles within a bounding box</a:t>
            </a:r>
          </a:p>
          <a:p>
            <a:pPr marL="393700" indent="-393700">
              <a:buFontTx/>
              <a:buChar char="-"/>
            </a:pPr>
            <a:r>
              <a:rPr lang="en-US" sz="3600" dirty="0">
                <a:latin typeface="Arial" panose="020B0604020202020204" pitchFamily="34" charset="0"/>
                <a:cs typeface="Arial" panose="020B0604020202020204" pitchFamily="34" charset="0"/>
              </a:rPr>
              <a:t>Objective function is on the bounding box </a:t>
            </a:r>
          </a:p>
          <a:p>
            <a:pPr marL="393700" indent="-393700">
              <a:buFontTx/>
              <a:buChar char="-"/>
            </a:pPr>
            <a:r>
              <a:rPr lang="en-US" sz="3600" dirty="0">
                <a:latin typeface="Arial" panose="020B0604020202020204" pitchFamily="34" charset="0"/>
                <a:cs typeface="Arial" panose="020B0604020202020204" pitchFamily="34" charset="0"/>
              </a:rPr>
              <a:t>Constraints is on the shape and size of rectangles </a:t>
            </a:r>
          </a:p>
        </p:txBody>
      </p:sp>
    </p:spTree>
    <p:extLst>
      <p:ext uri="{BB962C8B-B14F-4D97-AF65-F5344CB8AC3E}">
        <p14:creationId xmlns:p14="http://schemas.microsoft.com/office/powerpoint/2010/main" val="337198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Problem Definition  </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2308324"/>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Objective: </a:t>
            </a:r>
          </a:p>
          <a:p>
            <a:pPr marL="285750" indent="-285750">
              <a:buFontTx/>
              <a:buChar char="-"/>
            </a:pPr>
            <a:r>
              <a:rPr lang="en-US" sz="3600" dirty="0">
                <a:latin typeface="Arial" panose="020B0604020202020204" pitchFamily="34" charset="0"/>
                <a:cs typeface="Arial" panose="020B0604020202020204" pitchFamily="34" charset="0"/>
              </a:rPr>
              <a:t>minimize the size (area, perimeter) of the bounding box </a:t>
            </a:r>
          </a:p>
          <a:p>
            <a:pPr marL="285750" indent="-285750">
              <a:buFontTx/>
              <a:buChar char="-"/>
            </a:pPr>
            <a:r>
              <a:rPr lang="en-US" sz="3600" dirty="0">
                <a:latin typeface="Arial" panose="020B0604020202020204" pitchFamily="34" charset="0"/>
                <a:cs typeface="Arial" panose="020B0604020202020204" pitchFamily="34" charset="0"/>
              </a:rPr>
              <a:t>or, maximize the size of the rectangles given a fixed bounding box</a:t>
            </a:r>
          </a:p>
        </p:txBody>
      </p:sp>
      <p:sp>
        <p:nvSpPr>
          <p:cNvPr id="6" name="TextBox 5">
            <a:extLst>
              <a:ext uri="{FF2B5EF4-FFF2-40B4-BE49-F238E27FC236}">
                <a16:creationId xmlns:a16="http://schemas.microsoft.com/office/drawing/2014/main" id="{52399C59-51CA-4351-B778-30F7DB082651}"/>
              </a:ext>
            </a:extLst>
          </p:cNvPr>
          <p:cNvSpPr txBox="1"/>
          <p:nvPr/>
        </p:nvSpPr>
        <p:spPr>
          <a:xfrm>
            <a:off x="254924" y="3711048"/>
            <a:ext cx="11776748" cy="2308324"/>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Variables: </a:t>
            </a:r>
          </a:p>
          <a:p>
            <a:pPr marL="285750" indent="-285750">
              <a:buFontTx/>
              <a:buChar char="-"/>
            </a:pPr>
            <a:r>
              <a:rPr lang="en-US" sz="3600" dirty="0">
                <a:latin typeface="Arial" panose="020B0604020202020204" pitchFamily="34" charset="0"/>
                <a:cs typeface="Arial" panose="020B0604020202020204" pitchFamily="34" charset="0"/>
              </a:rPr>
              <a:t>rectangles’ positions </a:t>
            </a:r>
          </a:p>
          <a:p>
            <a:pPr marL="285750" indent="-285750">
              <a:buFontTx/>
              <a:buChar char="-"/>
            </a:pPr>
            <a:r>
              <a:rPr lang="en-US" sz="3600" dirty="0">
                <a:latin typeface="Arial" panose="020B0604020202020204" pitchFamily="34" charset="0"/>
                <a:cs typeface="Arial" panose="020B0604020202020204" pitchFamily="34" charset="0"/>
              </a:rPr>
              <a:t>rectangles’ sizes </a:t>
            </a:r>
          </a:p>
          <a:p>
            <a:pPr marL="285750" indent="-285750">
              <a:buFontTx/>
              <a:buChar char="-"/>
            </a:pPr>
            <a:r>
              <a:rPr lang="en-US" sz="3600" dirty="0">
                <a:latin typeface="Arial" panose="020B0604020202020204" pitchFamily="34" charset="0"/>
                <a:cs typeface="Arial" panose="020B0604020202020204" pitchFamily="34" charset="0"/>
              </a:rPr>
              <a:t>bounding	box size </a:t>
            </a:r>
          </a:p>
        </p:txBody>
      </p:sp>
    </p:spTree>
    <p:extLst>
      <p:ext uri="{BB962C8B-B14F-4D97-AF65-F5344CB8AC3E}">
        <p14:creationId xmlns:p14="http://schemas.microsoft.com/office/powerpoint/2010/main" val="297171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Problem Definition  </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52342" y="1346209"/>
            <a:ext cx="11939657" cy="2862322"/>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 </a:t>
            </a:r>
          </a:p>
          <a:p>
            <a:pPr marL="285750" indent="-285750">
              <a:buFontTx/>
              <a:buChar char="-"/>
            </a:pPr>
            <a:r>
              <a:rPr lang="en-US" sz="3600" dirty="0">
                <a:latin typeface="Arial" panose="020B0604020202020204" pitchFamily="34" charset="0"/>
                <a:cs typeface="Arial" panose="020B0604020202020204" pitchFamily="34" charset="0"/>
              </a:rPr>
              <a:t>no overlap</a:t>
            </a:r>
          </a:p>
          <a:p>
            <a:pPr marL="285750" indent="-285750">
              <a:buFontTx/>
              <a:buChar char="-"/>
            </a:pPr>
            <a:r>
              <a:rPr lang="en-US" sz="3600" dirty="0">
                <a:latin typeface="Arial" panose="020B0604020202020204" pitchFamily="34" charset="0"/>
                <a:cs typeface="Arial" panose="020B0604020202020204" pitchFamily="34" charset="0"/>
              </a:rPr>
              <a:t>relative position</a:t>
            </a:r>
          </a:p>
          <a:p>
            <a:pPr marL="285750" indent="-285750">
              <a:buFontTx/>
              <a:buChar char="-"/>
            </a:pP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4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Problem Definition  </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52342" y="1346209"/>
            <a:ext cx="11939657" cy="2862322"/>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 </a:t>
            </a:r>
          </a:p>
          <a:p>
            <a:pPr marL="285750" indent="-285750">
              <a:buFontTx/>
              <a:buChar char="-"/>
            </a:pPr>
            <a:r>
              <a:rPr lang="en-US" sz="3600" dirty="0">
                <a:latin typeface="Arial" panose="020B0604020202020204" pitchFamily="34" charset="0"/>
                <a:cs typeface="Arial" panose="020B0604020202020204" pitchFamily="34" charset="0"/>
              </a:rPr>
              <a:t>no overlap</a:t>
            </a:r>
          </a:p>
          <a:p>
            <a:pPr marL="285750" indent="-285750">
              <a:buFontTx/>
              <a:buChar char="-"/>
            </a:pPr>
            <a:r>
              <a:rPr lang="en-US" sz="3600" dirty="0">
                <a:latin typeface="Arial" panose="020B0604020202020204" pitchFamily="34" charset="0"/>
                <a:cs typeface="Arial" panose="020B0604020202020204" pitchFamily="34" charset="0"/>
              </a:rPr>
              <a:t>relative position</a:t>
            </a:r>
          </a:p>
          <a:p>
            <a:pPr marL="285750" indent="-285750">
              <a:buFontTx/>
              <a:buChar char="-"/>
            </a:pP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grpSp>
        <p:nvGrpSpPr>
          <p:cNvPr id="102" name="Group 101">
            <a:extLst>
              <a:ext uri="{FF2B5EF4-FFF2-40B4-BE49-F238E27FC236}">
                <a16:creationId xmlns:a16="http://schemas.microsoft.com/office/drawing/2014/main" id="{2AAEA5FF-2D1B-45D9-81AE-D4301A4D4249}"/>
              </a:ext>
            </a:extLst>
          </p:cNvPr>
          <p:cNvGrpSpPr/>
          <p:nvPr/>
        </p:nvGrpSpPr>
        <p:grpSpPr>
          <a:xfrm>
            <a:off x="2129773" y="1109925"/>
            <a:ext cx="9849890" cy="5662563"/>
            <a:chOff x="2129773" y="1109925"/>
            <a:chExt cx="9849890" cy="5662563"/>
          </a:xfrm>
        </p:grpSpPr>
        <p:grpSp>
          <p:nvGrpSpPr>
            <p:cNvPr id="16" name="Group 15">
              <a:extLst>
                <a:ext uri="{FF2B5EF4-FFF2-40B4-BE49-F238E27FC236}">
                  <a16:creationId xmlns:a16="http://schemas.microsoft.com/office/drawing/2014/main" id="{DBC7697D-24C3-45C0-A180-42FE0EECCF07}"/>
                </a:ext>
              </a:extLst>
            </p:cNvPr>
            <p:cNvGrpSpPr/>
            <p:nvPr/>
          </p:nvGrpSpPr>
          <p:grpSpPr>
            <a:xfrm>
              <a:off x="8052835" y="1109925"/>
              <a:ext cx="3926828" cy="3097924"/>
              <a:chOff x="7595367" y="3429000"/>
              <a:chExt cx="3926828" cy="3097924"/>
            </a:xfrm>
          </p:grpSpPr>
          <p:sp>
            <p:nvSpPr>
              <p:cNvPr id="8" name="Rectangle 7">
                <a:extLst>
                  <a:ext uri="{FF2B5EF4-FFF2-40B4-BE49-F238E27FC236}">
                    <a16:creationId xmlns:a16="http://schemas.microsoft.com/office/drawing/2014/main" id="{92040CD4-5593-462F-8A22-D734FB79CC58}"/>
                  </a:ext>
                </a:extLst>
              </p:cNvPr>
              <p:cNvSpPr/>
              <p:nvPr/>
            </p:nvSpPr>
            <p:spPr>
              <a:xfrm>
                <a:off x="7595367" y="3429000"/>
                <a:ext cx="3926828" cy="3097924"/>
              </a:xfrm>
              <a:prstGeom prst="rect">
                <a:avLst/>
              </a:prstGeom>
              <a:solidFill>
                <a:schemeClr val="tx1">
                  <a:lumMod val="75000"/>
                </a:schemeClr>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D7FA89-B538-4E56-A11F-7279D158FA8D}"/>
                  </a:ext>
                </a:extLst>
              </p:cNvPr>
              <p:cNvSpPr/>
              <p:nvPr/>
            </p:nvSpPr>
            <p:spPr>
              <a:xfrm>
                <a:off x="7782703" y="3594538"/>
                <a:ext cx="2754939" cy="532185"/>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4</a:t>
                </a:r>
              </a:p>
            </p:txBody>
          </p:sp>
          <p:sp>
            <p:nvSpPr>
              <p:cNvPr id="17" name="Rectangle 16">
                <a:extLst>
                  <a:ext uri="{FF2B5EF4-FFF2-40B4-BE49-F238E27FC236}">
                    <a16:creationId xmlns:a16="http://schemas.microsoft.com/office/drawing/2014/main" id="{66D1597C-0DDB-4967-9AF9-5C437D3C7D6B}"/>
                  </a:ext>
                </a:extLst>
              </p:cNvPr>
              <p:cNvSpPr/>
              <p:nvPr/>
            </p:nvSpPr>
            <p:spPr>
              <a:xfrm>
                <a:off x="10731683" y="3721875"/>
                <a:ext cx="590999" cy="2636616"/>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5</a:t>
                </a:r>
              </a:p>
            </p:txBody>
          </p:sp>
          <p:sp>
            <p:nvSpPr>
              <p:cNvPr id="18" name="Rectangle 17">
                <a:extLst>
                  <a:ext uri="{FF2B5EF4-FFF2-40B4-BE49-F238E27FC236}">
                    <a16:creationId xmlns:a16="http://schemas.microsoft.com/office/drawing/2014/main" id="{C5B1AB07-FEAE-4E46-AE76-8560107BC86B}"/>
                  </a:ext>
                </a:extLst>
              </p:cNvPr>
              <p:cNvSpPr/>
              <p:nvPr/>
            </p:nvSpPr>
            <p:spPr>
              <a:xfrm>
                <a:off x="9439926" y="4646702"/>
                <a:ext cx="590999" cy="1531715"/>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3</a:t>
                </a:r>
              </a:p>
            </p:txBody>
          </p:sp>
          <p:sp>
            <p:nvSpPr>
              <p:cNvPr id="19" name="Rectangle 18">
                <a:extLst>
                  <a:ext uri="{FF2B5EF4-FFF2-40B4-BE49-F238E27FC236}">
                    <a16:creationId xmlns:a16="http://schemas.microsoft.com/office/drawing/2014/main" id="{5DBAE10E-BDCF-410E-82AB-81F6250550D0}"/>
                  </a:ext>
                </a:extLst>
              </p:cNvPr>
              <p:cNvSpPr/>
              <p:nvPr/>
            </p:nvSpPr>
            <p:spPr>
              <a:xfrm>
                <a:off x="7897014" y="4325430"/>
                <a:ext cx="961495" cy="642543"/>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1</a:t>
                </a:r>
              </a:p>
            </p:txBody>
          </p:sp>
          <p:sp>
            <p:nvSpPr>
              <p:cNvPr id="20" name="Rectangle 19">
                <a:extLst>
                  <a:ext uri="{FF2B5EF4-FFF2-40B4-BE49-F238E27FC236}">
                    <a16:creationId xmlns:a16="http://schemas.microsoft.com/office/drawing/2014/main" id="{BC89238F-C28A-4698-AE09-2142A437F8B5}"/>
                  </a:ext>
                </a:extLst>
              </p:cNvPr>
              <p:cNvSpPr/>
              <p:nvPr/>
            </p:nvSpPr>
            <p:spPr>
              <a:xfrm>
                <a:off x="7718825" y="5212846"/>
                <a:ext cx="1295832" cy="857895"/>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2</a:t>
                </a:r>
              </a:p>
            </p:txBody>
          </p:sp>
        </p:grpSp>
        <p:grpSp>
          <p:nvGrpSpPr>
            <p:cNvPr id="76" name="Group 75">
              <a:extLst>
                <a:ext uri="{FF2B5EF4-FFF2-40B4-BE49-F238E27FC236}">
                  <a16:creationId xmlns:a16="http://schemas.microsoft.com/office/drawing/2014/main" id="{692048EE-6665-4D1E-B79F-98DBE7B2DAC5}"/>
                </a:ext>
              </a:extLst>
            </p:cNvPr>
            <p:cNvGrpSpPr/>
            <p:nvPr/>
          </p:nvGrpSpPr>
          <p:grpSpPr>
            <a:xfrm>
              <a:off x="5651852" y="3059581"/>
              <a:ext cx="1993621" cy="3237570"/>
              <a:chOff x="5929298" y="2952061"/>
              <a:chExt cx="1993621" cy="2202597"/>
            </a:xfrm>
          </p:grpSpPr>
          <p:sp>
            <p:nvSpPr>
              <p:cNvPr id="15" name="Oval 14">
                <a:extLst>
                  <a:ext uri="{FF2B5EF4-FFF2-40B4-BE49-F238E27FC236}">
                    <a16:creationId xmlns:a16="http://schemas.microsoft.com/office/drawing/2014/main" id="{0BED8591-4399-41D3-A402-40D423404C06}"/>
                  </a:ext>
                </a:extLst>
              </p:cNvPr>
              <p:cNvSpPr/>
              <p:nvPr/>
            </p:nvSpPr>
            <p:spPr>
              <a:xfrm>
                <a:off x="7015317" y="2952061"/>
                <a:ext cx="511274" cy="613810"/>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5</a:t>
                </a:r>
              </a:p>
            </p:txBody>
          </p:sp>
          <p:sp>
            <p:nvSpPr>
              <p:cNvPr id="24" name="Oval 23">
                <a:extLst>
                  <a:ext uri="{FF2B5EF4-FFF2-40B4-BE49-F238E27FC236}">
                    <a16:creationId xmlns:a16="http://schemas.microsoft.com/office/drawing/2014/main" id="{F03D0910-D83E-46B9-BEF5-58C744B61AE9}"/>
                  </a:ext>
                </a:extLst>
              </p:cNvPr>
              <p:cNvSpPr/>
              <p:nvPr/>
            </p:nvSpPr>
            <p:spPr>
              <a:xfrm>
                <a:off x="7411645" y="3828090"/>
                <a:ext cx="511274" cy="536635"/>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4</a:t>
                </a:r>
              </a:p>
            </p:txBody>
          </p:sp>
          <p:sp>
            <p:nvSpPr>
              <p:cNvPr id="25" name="Oval 24">
                <a:extLst>
                  <a:ext uri="{FF2B5EF4-FFF2-40B4-BE49-F238E27FC236}">
                    <a16:creationId xmlns:a16="http://schemas.microsoft.com/office/drawing/2014/main" id="{F4F2A83C-2233-4E3F-ADAE-8CEE955F08E7}"/>
                  </a:ext>
                </a:extLst>
              </p:cNvPr>
              <p:cNvSpPr/>
              <p:nvPr/>
            </p:nvSpPr>
            <p:spPr>
              <a:xfrm>
                <a:off x="6480473" y="3787861"/>
                <a:ext cx="511274" cy="536635"/>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3</a:t>
                </a:r>
              </a:p>
            </p:txBody>
          </p:sp>
          <p:sp>
            <p:nvSpPr>
              <p:cNvPr id="26" name="Oval 25">
                <a:extLst>
                  <a:ext uri="{FF2B5EF4-FFF2-40B4-BE49-F238E27FC236}">
                    <a16:creationId xmlns:a16="http://schemas.microsoft.com/office/drawing/2014/main" id="{D7AB7B29-38DD-481E-9853-9ED798B3B83A}"/>
                  </a:ext>
                </a:extLst>
              </p:cNvPr>
              <p:cNvSpPr/>
              <p:nvPr/>
            </p:nvSpPr>
            <p:spPr>
              <a:xfrm>
                <a:off x="7046110" y="4600568"/>
                <a:ext cx="511274" cy="536635"/>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85504890-AE99-42BD-B735-46E8E44864FD}"/>
                  </a:ext>
                </a:extLst>
              </p:cNvPr>
              <p:cNvSpPr/>
              <p:nvPr/>
            </p:nvSpPr>
            <p:spPr>
              <a:xfrm>
                <a:off x="5929298" y="4618023"/>
                <a:ext cx="511274" cy="536635"/>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1</a:t>
                </a:r>
              </a:p>
            </p:txBody>
          </p:sp>
          <p:cxnSp>
            <p:nvCxnSpPr>
              <p:cNvPr id="29" name="Straight Arrow Connector 28">
                <a:extLst>
                  <a:ext uri="{FF2B5EF4-FFF2-40B4-BE49-F238E27FC236}">
                    <a16:creationId xmlns:a16="http://schemas.microsoft.com/office/drawing/2014/main" id="{71661E8F-A451-4F81-B3A2-E89E20369F25}"/>
                  </a:ext>
                </a:extLst>
              </p:cNvPr>
              <p:cNvCxnSpPr>
                <a:cxnSpLocks/>
                <a:stCxn id="24" idx="0"/>
                <a:endCxn id="15" idx="5"/>
              </p:cNvCxnSpPr>
              <p:nvPr/>
            </p:nvCxnSpPr>
            <p:spPr>
              <a:xfrm flipH="1" flipV="1">
                <a:off x="7451717" y="3475981"/>
                <a:ext cx="215565" cy="352109"/>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847320-55AA-4235-A724-1DEA54B72593}"/>
                  </a:ext>
                </a:extLst>
              </p:cNvPr>
              <p:cNvCxnSpPr>
                <a:cxnSpLocks/>
                <a:stCxn id="25" idx="0"/>
                <a:endCxn id="15" idx="3"/>
              </p:cNvCxnSpPr>
              <p:nvPr/>
            </p:nvCxnSpPr>
            <p:spPr>
              <a:xfrm flipV="1">
                <a:off x="6736110" y="3475981"/>
                <a:ext cx="354081" cy="311880"/>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5EF0B4-FF21-40D2-A0E2-1D4E4AFCFD8A}"/>
                  </a:ext>
                </a:extLst>
              </p:cNvPr>
              <p:cNvCxnSpPr>
                <a:cxnSpLocks/>
                <a:stCxn id="28" idx="0"/>
                <a:endCxn id="25" idx="3"/>
              </p:cNvCxnSpPr>
              <p:nvPr/>
            </p:nvCxnSpPr>
            <p:spPr>
              <a:xfrm flipV="1">
                <a:off x="6184935" y="4245908"/>
                <a:ext cx="370412" cy="372115"/>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54805-FFC7-4BDA-B699-AF4A8F4F6E62}"/>
                  </a:ext>
                </a:extLst>
              </p:cNvPr>
              <p:cNvCxnSpPr>
                <a:cxnSpLocks/>
                <a:stCxn id="26" idx="0"/>
                <a:endCxn id="25" idx="5"/>
              </p:cNvCxnSpPr>
              <p:nvPr/>
            </p:nvCxnSpPr>
            <p:spPr>
              <a:xfrm flipH="1" flipV="1">
                <a:off x="6916873" y="4245908"/>
                <a:ext cx="384874" cy="354660"/>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6CA231C9-9980-4A04-8C22-1FD26D983AFB}"/>
                </a:ext>
              </a:extLst>
            </p:cNvPr>
            <p:cNvGrpSpPr/>
            <p:nvPr/>
          </p:nvGrpSpPr>
          <p:grpSpPr>
            <a:xfrm>
              <a:off x="2129773" y="3093484"/>
              <a:ext cx="2073848" cy="3237570"/>
              <a:chOff x="3369248" y="2926404"/>
              <a:chExt cx="2073848" cy="3237570"/>
            </a:xfrm>
          </p:grpSpPr>
          <p:sp>
            <p:nvSpPr>
              <p:cNvPr id="88" name="Oval 87">
                <a:extLst>
                  <a:ext uri="{FF2B5EF4-FFF2-40B4-BE49-F238E27FC236}">
                    <a16:creationId xmlns:a16="http://schemas.microsoft.com/office/drawing/2014/main" id="{A8C4FC2E-49BC-4EC8-9F2C-66961AD8415A}"/>
                  </a:ext>
                </a:extLst>
              </p:cNvPr>
              <p:cNvSpPr/>
              <p:nvPr/>
            </p:nvSpPr>
            <p:spPr>
              <a:xfrm>
                <a:off x="4535494" y="2926404"/>
                <a:ext cx="511274" cy="902232"/>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6B7662D8-0CFD-47C7-AB91-B7E86AEB4813}"/>
                  </a:ext>
                </a:extLst>
              </p:cNvPr>
              <p:cNvSpPr/>
              <p:nvPr/>
            </p:nvSpPr>
            <p:spPr>
              <a:xfrm>
                <a:off x="4931822" y="4214068"/>
                <a:ext cx="511274" cy="788793"/>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3</a:t>
                </a:r>
              </a:p>
            </p:txBody>
          </p:sp>
          <p:sp>
            <p:nvSpPr>
              <p:cNvPr id="90" name="Oval 89">
                <a:extLst>
                  <a:ext uri="{FF2B5EF4-FFF2-40B4-BE49-F238E27FC236}">
                    <a16:creationId xmlns:a16="http://schemas.microsoft.com/office/drawing/2014/main" id="{6A35139D-2EE4-40A6-AA1D-F3268D528C53}"/>
                  </a:ext>
                </a:extLst>
              </p:cNvPr>
              <p:cNvSpPr/>
              <p:nvPr/>
            </p:nvSpPr>
            <p:spPr>
              <a:xfrm>
                <a:off x="4000650" y="4154936"/>
                <a:ext cx="511274" cy="788793"/>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1</a:t>
                </a:r>
              </a:p>
            </p:txBody>
          </p:sp>
          <p:sp>
            <p:nvSpPr>
              <p:cNvPr id="91" name="Oval 90">
                <a:extLst>
                  <a:ext uri="{FF2B5EF4-FFF2-40B4-BE49-F238E27FC236}">
                    <a16:creationId xmlns:a16="http://schemas.microsoft.com/office/drawing/2014/main" id="{E75DF4E4-2797-4478-9850-E8862C619506}"/>
                  </a:ext>
                </a:extLst>
              </p:cNvPr>
              <p:cNvSpPr/>
              <p:nvPr/>
            </p:nvSpPr>
            <p:spPr>
              <a:xfrm>
                <a:off x="3369248" y="3143909"/>
                <a:ext cx="511274" cy="788793"/>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5</a:t>
                </a:r>
              </a:p>
            </p:txBody>
          </p:sp>
          <p:sp>
            <p:nvSpPr>
              <p:cNvPr id="92" name="Oval 91">
                <a:extLst>
                  <a:ext uri="{FF2B5EF4-FFF2-40B4-BE49-F238E27FC236}">
                    <a16:creationId xmlns:a16="http://schemas.microsoft.com/office/drawing/2014/main" id="{1A52783A-E7E0-4DBB-9011-077295BEB075}"/>
                  </a:ext>
                </a:extLst>
              </p:cNvPr>
              <p:cNvSpPr/>
              <p:nvPr/>
            </p:nvSpPr>
            <p:spPr>
              <a:xfrm>
                <a:off x="3449475" y="5375181"/>
                <a:ext cx="511274" cy="788793"/>
              </a:xfrm>
              <a:prstGeom prst="ellipse">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panose="020B0604020202020204" pitchFamily="34" charset="0"/>
                    <a:cs typeface="Arial" panose="020B0604020202020204" pitchFamily="34" charset="0"/>
                  </a:rPr>
                  <a:t>2</a:t>
                </a:r>
              </a:p>
            </p:txBody>
          </p:sp>
          <p:cxnSp>
            <p:nvCxnSpPr>
              <p:cNvPr id="93" name="Straight Arrow Connector 92">
                <a:extLst>
                  <a:ext uri="{FF2B5EF4-FFF2-40B4-BE49-F238E27FC236}">
                    <a16:creationId xmlns:a16="http://schemas.microsoft.com/office/drawing/2014/main" id="{2194C003-18E5-4461-8321-E84A565F422B}"/>
                  </a:ext>
                </a:extLst>
              </p:cNvPr>
              <p:cNvCxnSpPr>
                <a:cxnSpLocks/>
                <a:stCxn id="89" idx="0"/>
                <a:endCxn id="88" idx="5"/>
              </p:cNvCxnSpPr>
              <p:nvPr/>
            </p:nvCxnSpPr>
            <p:spPr>
              <a:xfrm flipH="1" flipV="1">
                <a:off x="4971894" y="3696508"/>
                <a:ext cx="215565" cy="517561"/>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86938D-DB02-4242-B021-59BD3E870BA6}"/>
                  </a:ext>
                </a:extLst>
              </p:cNvPr>
              <p:cNvCxnSpPr>
                <a:cxnSpLocks/>
                <a:stCxn id="90" idx="0"/>
                <a:endCxn id="88" idx="3"/>
              </p:cNvCxnSpPr>
              <p:nvPr/>
            </p:nvCxnSpPr>
            <p:spPr>
              <a:xfrm flipV="1">
                <a:off x="4256287" y="3696508"/>
                <a:ext cx="354081" cy="458429"/>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3D1D489-877B-4BD6-B8D3-733509912656}"/>
                  </a:ext>
                </a:extLst>
              </p:cNvPr>
              <p:cNvCxnSpPr>
                <a:cxnSpLocks/>
                <a:stCxn id="92" idx="0"/>
                <a:endCxn id="90" idx="3"/>
              </p:cNvCxnSpPr>
              <p:nvPr/>
            </p:nvCxnSpPr>
            <p:spPr>
              <a:xfrm flipV="1">
                <a:off x="3705112" y="4828214"/>
                <a:ext cx="370412" cy="546967"/>
              </a:xfrm>
              <a:prstGeom prst="straightConnector1">
                <a:avLst/>
              </a:prstGeom>
              <a:ln w="57150">
                <a:solidFill>
                  <a:srgbClr val="669900"/>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8EECD939-57F0-4688-9B29-8F7D6888F55F}"/>
                </a:ext>
              </a:extLst>
            </p:cNvPr>
            <p:cNvSpPr txBox="1"/>
            <p:nvPr/>
          </p:nvSpPr>
          <p:spPr>
            <a:xfrm>
              <a:off x="5431007" y="6372378"/>
              <a:ext cx="3186588" cy="400110"/>
            </a:xfrm>
            <a:prstGeom prst="rect">
              <a:avLst/>
            </a:prstGeom>
            <a:noFill/>
          </p:spPr>
          <p:txBody>
            <a:bodyPr wrap="square" rtlCol="0">
              <a:spAutoFit/>
            </a:bodyPr>
            <a:lstStyle/>
            <a:p>
              <a:r>
                <a:rPr lang="en-US" sz="2000" b="1" dirty="0">
                  <a:solidFill>
                    <a:srgbClr val="92D050"/>
                  </a:solidFill>
                  <a:latin typeface="Arial" panose="020B0604020202020204" pitchFamily="34" charset="0"/>
                  <a:cs typeface="Arial" panose="020B0604020202020204" pitchFamily="34" charset="0"/>
                </a:rPr>
                <a:t>Horizontal Graph </a:t>
              </a:r>
            </a:p>
          </p:txBody>
        </p:sp>
        <p:sp>
          <p:nvSpPr>
            <p:cNvPr id="101" name="TextBox 100">
              <a:extLst>
                <a:ext uri="{FF2B5EF4-FFF2-40B4-BE49-F238E27FC236}">
                  <a16:creationId xmlns:a16="http://schemas.microsoft.com/office/drawing/2014/main" id="{B3C739D8-9E3D-4542-A6CF-B440196DBAB1}"/>
                </a:ext>
              </a:extLst>
            </p:cNvPr>
            <p:cNvSpPr txBox="1"/>
            <p:nvPr/>
          </p:nvSpPr>
          <p:spPr>
            <a:xfrm>
              <a:off x="2213999" y="6363664"/>
              <a:ext cx="3186588" cy="400110"/>
            </a:xfrm>
            <a:prstGeom prst="rect">
              <a:avLst/>
            </a:prstGeom>
            <a:noFill/>
          </p:spPr>
          <p:txBody>
            <a:bodyPr wrap="square" rtlCol="0">
              <a:spAutoFit/>
            </a:bodyPr>
            <a:lstStyle/>
            <a:p>
              <a:r>
                <a:rPr lang="en-US" sz="2000" b="1" dirty="0">
                  <a:solidFill>
                    <a:srgbClr val="92D050"/>
                  </a:solidFill>
                  <a:latin typeface="Arial" panose="020B0604020202020204" pitchFamily="34" charset="0"/>
                  <a:cs typeface="Arial" panose="020B0604020202020204" pitchFamily="34" charset="0"/>
                </a:rPr>
                <a:t>Vertical Graph </a:t>
              </a:r>
            </a:p>
          </p:txBody>
        </p:sp>
      </p:grpSp>
    </p:spTree>
    <p:extLst>
      <p:ext uri="{BB962C8B-B14F-4D97-AF65-F5344CB8AC3E}">
        <p14:creationId xmlns:p14="http://schemas.microsoft.com/office/powerpoint/2010/main" val="152485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Problem Definition  </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52342" y="1346209"/>
            <a:ext cx="11939657" cy="6740307"/>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Constraints: </a:t>
            </a:r>
          </a:p>
          <a:p>
            <a:pPr marL="285750" indent="-285750">
              <a:buFontTx/>
              <a:buChar char="-"/>
            </a:pPr>
            <a:r>
              <a:rPr lang="en-US" sz="3600" dirty="0">
                <a:latin typeface="Arial" panose="020B0604020202020204" pitchFamily="34" charset="0"/>
                <a:cs typeface="Arial" panose="020B0604020202020204" pitchFamily="34" charset="0"/>
              </a:rPr>
              <a:t>no overlap</a:t>
            </a:r>
          </a:p>
          <a:p>
            <a:pPr marL="285750" indent="-285750">
              <a:buFontTx/>
              <a:buChar char="-"/>
            </a:pPr>
            <a:r>
              <a:rPr lang="en-US" sz="3600" dirty="0">
                <a:latin typeface="Arial" panose="020B0604020202020204" pitchFamily="34" charset="0"/>
                <a:cs typeface="Arial" panose="020B0604020202020204" pitchFamily="34" charset="0"/>
              </a:rPr>
              <a:t>relative position </a:t>
            </a:r>
            <a:r>
              <a:rPr lang="en-US" sz="3600" i="1" dirty="0">
                <a:latin typeface="Arial" panose="020B0604020202020204" pitchFamily="34" charset="0"/>
                <a:cs typeface="Arial" panose="020B0604020202020204" pitchFamily="34" charset="0"/>
              </a:rPr>
              <a:t>(implies no overlap)</a:t>
            </a:r>
          </a:p>
          <a:p>
            <a:pPr marL="285750" indent="-285750">
              <a:buFontTx/>
              <a:buChar char="-"/>
            </a:pPr>
            <a:r>
              <a:rPr lang="en-US" sz="3600" dirty="0">
                <a:latin typeface="Arial" panose="020B0604020202020204" pitchFamily="34" charset="0"/>
                <a:cs typeface="Arial" panose="020B0604020202020204" pitchFamily="34" charset="0"/>
              </a:rPr>
              <a:t>all rectangles inside the bounding box</a:t>
            </a:r>
          </a:p>
          <a:p>
            <a:pPr marL="285750" indent="-285750">
              <a:buFontTx/>
              <a:buChar char="-"/>
            </a:pPr>
            <a:r>
              <a:rPr lang="en-US" sz="3600" dirty="0">
                <a:latin typeface="Arial" panose="020B0604020202020204" pitchFamily="34" charset="0"/>
                <a:cs typeface="Arial" panose="020B0604020202020204" pitchFamily="34" charset="0"/>
              </a:rPr>
              <a:t>minimum rectangles area/aspect ratio/perimeter </a:t>
            </a:r>
          </a:p>
          <a:p>
            <a:pPr marL="285750" indent="-285750">
              <a:buFontTx/>
              <a:buChar char="-"/>
            </a:pPr>
            <a:r>
              <a:rPr lang="en-US" sz="3600" dirty="0">
                <a:latin typeface="Arial" panose="020B0604020202020204" pitchFamily="34" charset="0"/>
                <a:cs typeface="Arial" panose="020B0604020202020204" pitchFamily="34" charset="0"/>
              </a:rPr>
              <a:t>symmetry </a:t>
            </a:r>
          </a:p>
          <a:p>
            <a:pPr marL="285750" indent="-285750">
              <a:buFontTx/>
              <a:buChar char="-"/>
            </a:pPr>
            <a:r>
              <a:rPr lang="en-US" sz="3600" dirty="0">
                <a:latin typeface="Arial" panose="020B0604020202020204" pitchFamily="34" charset="0"/>
                <a:cs typeface="Arial" panose="020B0604020202020204" pitchFamily="34" charset="0"/>
              </a:rPr>
              <a:t>alignment</a:t>
            </a:r>
          </a:p>
          <a:p>
            <a:pPr marL="285750" indent="-285750">
              <a:buFontTx/>
              <a:buChar char="-"/>
            </a:pPr>
            <a:r>
              <a:rPr lang="en-US" sz="3600" dirty="0">
                <a:latin typeface="Arial" panose="020B0604020202020204" pitchFamily="34" charset="0"/>
                <a:cs typeface="Arial" panose="020B0604020202020204" pitchFamily="34" charset="0"/>
              </a:rPr>
              <a:t>similarity </a:t>
            </a:r>
          </a:p>
          <a:p>
            <a:pPr marL="285750" indent="-285750">
              <a:buFontTx/>
              <a:buChar char="-"/>
            </a:pPr>
            <a:endParaRPr lang="en-US" sz="3600" dirty="0">
              <a:latin typeface="Arial" panose="020B0604020202020204" pitchFamily="34" charset="0"/>
              <a:cs typeface="Arial" panose="020B0604020202020204" pitchFamily="34" charset="0"/>
            </a:endParaRPr>
          </a:p>
          <a:p>
            <a:pPr marL="285750" indent="-285750">
              <a:buFontTx/>
              <a:buChar char="-"/>
            </a:pPr>
            <a:endParaRPr lang="en-US" sz="3600" dirty="0">
              <a:latin typeface="Arial" panose="020B0604020202020204" pitchFamily="34" charset="0"/>
              <a:cs typeface="Arial" panose="020B0604020202020204" pitchFamily="34" charset="0"/>
            </a:endParaRPr>
          </a:p>
          <a:p>
            <a:pPr marL="285750" indent="-285750">
              <a:buFontTx/>
              <a:buChar char="-"/>
            </a:pP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23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Motivation</a:t>
            </a:r>
          </a:p>
          <a:p>
            <a:r>
              <a:rPr lang="en-US" sz="5400" b="1" dirty="0">
                <a:solidFill>
                  <a:srgbClr val="92D050"/>
                </a:solidFill>
                <a:latin typeface="Arial" panose="020B0604020202020204" pitchFamily="34" charset="0"/>
                <a:cs typeface="Arial" panose="020B0604020202020204" pitchFamily="34" charset="0"/>
              </a:rPr>
              <a:t> </a:t>
            </a:r>
          </a:p>
        </p:txBody>
      </p:sp>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175432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Architecture: </a:t>
            </a:r>
          </a:p>
          <a:p>
            <a:pPr marL="285750" indent="-285750">
              <a:buFontTx/>
              <a:buChar char="-"/>
            </a:pPr>
            <a:r>
              <a:rPr lang="en-US" sz="3600" dirty="0">
                <a:latin typeface="Arial" panose="020B0604020202020204" pitchFamily="34" charset="0"/>
                <a:cs typeface="Arial" panose="020B0604020202020204" pitchFamily="34" charset="0"/>
              </a:rPr>
              <a:t>the rectangles are rooms/floors</a:t>
            </a:r>
          </a:p>
          <a:p>
            <a:pPr marL="285750" indent="-285750">
              <a:buFontTx/>
              <a:buChar char="-"/>
            </a:pPr>
            <a:r>
              <a:rPr lang="en-US" sz="3600" dirty="0">
                <a:latin typeface="Arial" panose="020B0604020202020204" pitchFamily="34" charset="0"/>
                <a:cs typeface="Arial" panose="020B0604020202020204" pitchFamily="34" charset="0"/>
              </a:rPr>
              <a:t>arrange rooms within fixed bounding box </a:t>
            </a:r>
          </a:p>
        </p:txBody>
      </p:sp>
      <p:sp>
        <p:nvSpPr>
          <p:cNvPr id="6" name="TextBox 5">
            <a:extLst>
              <a:ext uri="{FF2B5EF4-FFF2-40B4-BE49-F238E27FC236}">
                <a16:creationId xmlns:a16="http://schemas.microsoft.com/office/drawing/2014/main" id="{52399C59-51CA-4351-B778-30F7DB082651}"/>
              </a:ext>
            </a:extLst>
          </p:cNvPr>
          <p:cNvSpPr txBox="1"/>
          <p:nvPr/>
        </p:nvSpPr>
        <p:spPr>
          <a:xfrm>
            <a:off x="254924" y="3711048"/>
            <a:ext cx="11776748" cy="1754326"/>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VLSI: </a:t>
            </a:r>
          </a:p>
          <a:p>
            <a:pPr marL="285750" indent="-285750">
              <a:buFontTx/>
              <a:buChar char="-"/>
            </a:pPr>
            <a:r>
              <a:rPr lang="en-US" sz="3600" dirty="0">
                <a:latin typeface="Arial" panose="020B0604020202020204" pitchFamily="34" charset="0"/>
                <a:cs typeface="Arial" panose="020B0604020202020204" pitchFamily="34" charset="0"/>
              </a:rPr>
              <a:t>minimize the area of the blocks which decompose a circuit </a:t>
            </a:r>
          </a:p>
        </p:txBody>
      </p:sp>
    </p:spTree>
    <p:extLst>
      <p:ext uri="{BB962C8B-B14F-4D97-AF65-F5344CB8AC3E}">
        <p14:creationId xmlns:p14="http://schemas.microsoft.com/office/powerpoint/2010/main" val="57569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99060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159603"/>
            <a:ext cx="6964747" cy="1754326"/>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Formulation</a:t>
            </a:r>
          </a:p>
          <a:p>
            <a:r>
              <a:rPr lang="en-US" sz="5400" b="1" dirty="0">
                <a:solidFill>
                  <a:srgbClr val="92D050"/>
                </a:solidFill>
                <a:latin typeface="Arial" panose="020B0604020202020204" pitchFamily="34"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CCDEA127-313A-4C48-B679-CB33199D5AC1}"/>
                  </a:ext>
                </a:extLst>
              </p:cNvPr>
              <p:cNvSpPr txBox="1"/>
              <p:nvPr/>
            </p:nvSpPr>
            <p:spPr>
              <a:xfrm>
                <a:off x="252343" y="1346209"/>
                <a:ext cx="11776748" cy="5632311"/>
              </a:xfrm>
              <a:prstGeom prst="rect">
                <a:avLst/>
              </a:prstGeom>
              <a:noFill/>
            </p:spPr>
            <p:txBody>
              <a:bodyPr wrap="square" rtlCol="0">
                <a:spAutoFit/>
              </a:bodyPr>
              <a:lstStyle/>
              <a:p>
                <a:r>
                  <a:rPr lang="en-US" sz="3600" b="1" dirty="0">
                    <a:solidFill>
                      <a:srgbClr val="00B050"/>
                    </a:solidFill>
                    <a:latin typeface="Arial" panose="020B0604020202020204" pitchFamily="34" charset="0"/>
                    <a:cs typeface="Arial" panose="020B0604020202020204" pitchFamily="34" charset="0"/>
                  </a:rPr>
                  <a:t>Bounding Box (BB): </a:t>
                </a:r>
              </a:p>
              <a:p>
                <a:pPr marL="285750" indent="-285750">
                  <a:buFontTx/>
                  <a:buChar char="-"/>
                </a:pPr>
                <a:r>
                  <a:rPr lang="en-US" sz="3600" dirty="0">
                    <a:latin typeface="Arial" panose="020B0604020202020204" pitchFamily="34" charset="0"/>
                    <a:cs typeface="Arial" panose="020B0604020202020204" pitchFamily="34" charset="0"/>
                  </a:rPr>
                  <a:t>width </a:t>
                </a:r>
                <a14:m>
                  <m:oMath xmlns:m="http://schemas.openxmlformats.org/officeDocument/2006/math">
                    <m:r>
                      <a:rPr lang="en-US" sz="3600" i="1" smtClean="0">
                        <a:solidFill>
                          <a:srgbClr val="FFFF00"/>
                        </a:solidFill>
                        <a:latin typeface="Cambria Math" panose="02040503050406030204" pitchFamily="18" charset="0"/>
                        <a:cs typeface="Arial" panose="020B0604020202020204" pitchFamily="34" charset="0"/>
                      </a:rPr>
                      <m:t>𝑊</m:t>
                    </m:r>
                  </m:oMath>
                </a14:m>
                <a:r>
                  <a:rPr lang="en-US" sz="3600" dirty="0">
                    <a:latin typeface="Arial" panose="020B0604020202020204" pitchFamily="34" charset="0"/>
                    <a:cs typeface="Arial" panose="020B0604020202020204" pitchFamily="34" charset="0"/>
                  </a:rPr>
                  <a:t> and height </a:t>
                </a:r>
                <a14:m>
                  <m:oMath xmlns:m="http://schemas.openxmlformats.org/officeDocument/2006/math">
                    <m:r>
                      <a:rPr lang="en-US" sz="3600" i="1" smtClean="0">
                        <a:solidFill>
                          <a:srgbClr val="FFFF00"/>
                        </a:solidFill>
                        <a:latin typeface="Cambria Math" panose="02040503050406030204" pitchFamily="18" charset="0"/>
                        <a:cs typeface="Arial" panose="020B0604020202020204" pitchFamily="34" charset="0"/>
                      </a:rPr>
                      <m:t>𝐻</m:t>
                    </m:r>
                  </m:oMath>
                </a14:m>
                <a:endParaRPr lang="en-US" sz="3600" dirty="0">
                  <a:latin typeface="Arial" panose="020B0604020202020204" pitchFamily="34" charset="0"/>
                  <a:cs typeface="Arial" panose="020B0604020202020204" pitchFamily="34" charset="0"/>
                </a:endParaRPr>
              </a:p>
              <a:p>
                <a:pPr marL="285750" indent="-285750">
                  <a:buFontTx/>
                  <a:buChar char="-"/>
                </a:pPr>
                <a:r>
                  <a:rPr lang="en-US" sz="3600" dirty="0">
                    <a:latin typeface="Arial" panose="020B0604020202020204" pitchFamily="34" charset="0"/>
                    <a:cs typeface="Arial" panose="020B0604020202020204" pitchFamily="34" charset="0"/>
                  </a:rPr>
                  <a:t>starts at </a:t>
                </a:r>
                <a14:m>
                  <m:oMath xmlns:m="http://schemas.openxmlformats.org/officeDocument/2006/math">
                    <m:d>
                      <m:dPr>
                        <m:ctrlPr>
                          <a:rPr lang="en-US" sz="3600" b="0" i="1" smtClean="0">
                            <a:solidFill>
                              <a:srgbClr val="FFFF00"/>
                            </a:solidFill>
                            <a:latin typeface="Cambria Math" panose="02040503050406030204" pitchFamily="18" charset="0"/>
                            <a:cs typeface="Arial" panose="020B0604020202020204" pitchFamily="34" charset="0"/>
                          </a:rPr>
                        </m:ctrlPr>
                      </m:dPr>
                      <m:e>
                        <m:r>
                          <a:rPr lang="en-US" sz="3600" b="0" i="1" smtClean="0">
                            <a:solidFill>
                              <a:srgbClr val="FFFF00"/>
                            </a:solidFill>
                            <a:latin typeface="Cambria Math" panose="02040503050406030204" pitchFamily="18" charset="0"/>
                            <a:cs typeface="Arial" panose="020B0604020202020204" pitchFamily="34" charset="0"/>
                          </a:rPr>
                          <m:t>0,0</m:t>
                        </m:r>
                      </m:e>
                    </m:d>
                  </m:oMath>
                </a14:m>
                <a:endParaRPr lang="en-US" sz="3600" dirty="0">
                  <a:latin typeface="Arial" panose="020B0604020202020204" pitchFamily="34" charset="0"/>
                  <a:cs typeface="Arial" panose="020B0604020202020204" pitchFamily="34" charset="0"/>
                </a:endParaRPr>
              </a:p>
              <a:p>
                <a:pPr marL="285750" indent="-285750">
                  <a:buFontTx/>
                  <a:buChar char="-"/>
                </a:pPr>
                <a:endParaRPr lang="en-US" sz="3600" dirty="0">
                  <a:latin typeface="Arial" panose="020B0604020202020204" pitchFamily="34" charset="0"/>
                  <a:cs typeface="Arial" panose="020B0604020202020204" pitchFamily="34" charset="0"/>
                </a:endParaRPr>
              </a:p>
              <a:p>
                <a:pPr marL="285750" indent="-285750">
                  <a:buFontTx/>
                  <a:buChar char="-"/>
                </a:pPr>
                <a:endParaRPr lang="en-US" sz="3600" dirty="0">
                  <a:latin typeface="Arial" panose="020B0604020202020204" pitchFamily="34" charset="0"/>
                  <a:cs typeface="Arial" panose="020B0604020202020204" pitchFamily="34" charset="0"/>
                </a:endParaRPr>
              </a:p>
              <a:p>
                <a:r>
                  <a:rPr lang="en-US" sz="3600" b="1" dirty="0">
                    <a:solidFill>
                      <a:srgbClr val="00B050"/>
                    </a:solidFill>
                    <a:latin typeface="Arial" panose="020B0604020202020204" pitchFamily="34" charset="0"/>
                    <a:cs typeface="Arial" panose="020B0604020202020204" pitchFamily="34" charset="0"/>
                  </a:rPr>
                  <a:t>Cells: </a:t>
                </a:r>
              </a:p>
              <a:p>
                <a:pPr marL="285750" indent="-285750">
                  <a:buFontTx/>
                  <a:buChar char="-"/>
                </a:pPr>
                <a14:m>
                  <m:oMath xmlns:m="http://schemas.openxmlformats.org/officeDocument/2006/math">
                    <m:r>
                      <a:rPr lang="en-US" sz="3600" b="0" i="1" smtClean="0">
                        <a:latin typeface="Cambria Math" panose="02040503050406030204" pitchFamily="18" charset="0"/>
                        <a:cs typeface="Arial" panose="020B0604020202020204" pitchFamily="34" charset="0"/>
                      </a:rPr>
                      <m:t>𝑁</m:t>
                    </m:r>
                  </m:oMath>
                </a14:m>
                <a:r>
                  <a:rPr lang="en-US" sz="3600" dirty="0">
                    <a:latin typeface="Arial" panose="020B0604020202020204" pitchFamily="34" charset="0"/>
                    <a:cs typeface="Arial" panose="020B0604020202020204" pitchFamily="34" charset="0"/>
                  </a:rPr>
                  <a:t> cells</a:t>
                </a:r>
              </a:p>
              <a:p>
                <a:pPr marL="285750" indent="-285750">
                  <a:buFontTx/>
                  <a:buChar char="-"/>
                </a:pPr>
                <a:r>
                  <a:rPr lang="en-US" sz="3600" dirty="0">
                    <a:latin typeface="Arial" panose="020B0604020202020204" pitchFamily="34" charset="0"/>
                    <a:cs typeface="Arial" panose="020B0604020202020204" pitchFamily="34" charset="0"/>
                  </a:rPr>
                  <a:t>cell</a:t>
                </a:r>
                <a14:m>
                  <m:oMath xmlns:m="http://schemas.openxmlformats.org/officeDocument/2006/math">
                    <m:sSub>
                      <m:sSubPr>
                        <m:ctrlPr>
                          <a:rPr lang="en-US" sz="3600" i="1" smtClean="0">
                            <a:solidFill>
                              <a:srgbClr val="FFFF00"/>
                            </a:solidFill>
                            <a:latin typeface="Cambria Math" panose="02040503050406030204" pitchFamily="18" charset="0"/>
                            <a:cs typeface="Arial" panose="020B0604020202020204" pitchFamily="34" charset="0"/>
                          </a:rPr>
                        </m:ctrlPr>
                      </m:sSubPr>
                      <m:e>
                        <m:r>
                          <a:rPr lang="en-US" sz="3600" i="1">
                            <a:solidFill>
                              <a:srgbClr val="FFFF00"/>
                            </a:solidFill>
                            <a:latin typeface="Cambria Math" panose="02040503050406030204" pitchFamily="18" charset="0"/>
                            <a:cs typeface="Arial" panose="020B0604020202020204" pitchFamily="34" charset="0"/>
                          </a:rPr>
                          <m:t> </m:t>
                        </m:r>
                        <m:r>
                          <a:rPr lang="en-US" sz="3600" b="0" i="1" smtClean="0">
                            <a:solidFill>
                              <a:srgbClr val="FFFF00"/>
                            </a:solidFill>
                            <a:latin typeface="Cambria Math" panose="02040503050406030204" pitchFamily="18" charset="0"/>
                            <a:cs typeface="Arial" panose="020B0604020202020204" pitchFamily="34" charset="0"/>
                          </a:rPr>
                          <m:t>𝑐</m:t>
                        </m:r>
                      </m:e>
                      <m:sub>
                        <m:r>
                          <a:rPr lang="en-US" sz="3600" i="1">
                            <a:solidFill>
                              <a:srgbClr val="FFFF00"/>
                            </a:solidFill>
                            <a:latin typeface="Cambria Math" panose="02040503050406030204" pitchFamily="18" charset="0"/>
                            <a:cs typeface="Arial" panose="020B0604020202020204" pitchFamily="34" charset="0"/>
                          </a:rPr>
                          <m:t>𝑖</m:t>
                        </m:r>
                      </m:sub>
                    </m:sSub>
                  </m:oMath>
                </a14:m>
                <a:r>
                  <a:rPr lang="en-US" sz="3600" dirty="0">
                    <a:solidFill>
                      <a:srgbClr val="FFFF00"/>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is defined by its lower left corner </a:t>
                </a:r>
                <a14:m>
                  <m:oMath xmlns:m="http://schemas.openxmlformats.org/officeDocument/2006/math">
                    <m:d>
                      <m:dPr>
                        <m:ctrlPr>
                          <a:rPr lang="en-US" sz="3600" i="1" smtClean="0">
                            <a:solidFill>
                              <a:srgbClr val="FFFF00"/>
                            </a:solidFill>
                            <a:latin typeface="Cambria Math" panose="02040503050406030204" pitchFamily="18" charset="0"/>
                            <a:cs typeface="Arial" panose="020B0604020202020204" pitchFamily="34" charset="0"/>
                          </a:rPr>
                        </m:ctrlPr>
                      </m:dPr>
                      <m:e>
                        <m:sSub>
                          <m:sSubPr>
                            <m:ctrlPr>
                              <a:rPr lang="en-US" sz="3600" i="1">
                                <a:solidFill>
                                  <a:srgbClr val="FFFF00"/>
                                </a:solidFill>
                                <a:latin typeface="Cambria Math" panose="02040503050406030204" pitchFamily="18" charset="0"/>
                                <a:cs typeface="Arial" panose="020B0604020202020204" pitchFamily="34" charset="0"/>
                              </a:rPr>
                            </m:ctrlPr>
                          </m:sSubPr>
                          <m:e>
                            <m:r>
                              <a:rPr lang="en-US" sz="3600" i="1">
                                <a:solidFill>
                                  <a:srgbClr val="FFFF00"/>
                                </a:solidFill>
                                <a:latin typeface="Cambria Math" panose="02040503050406030204" pitchFamily="18" charset="0"/>
                                <a:cs typeface="Arial" panose="020B0604020202020204" pitchFamily="34" charset="0"/>
                              </a:rPr>
                              <m:t> </m:t>
                            </m:r>
                            <m:r>
                              <a:rPr lang="en-US" sz="3600" b="0" i="1" smtClean="0">
                                <a:solidFill>
                                  <a:srgbClr val="FFFF00"/>
                                </a:solidFill>
                                <a:latin typeface="Cambria Math" panose="02040503050406030204" pitchFamily="18" charset="0"/>
                                <a:cs typeface="Arial" panose="020B0604020202020204" pitchFamily="34" charset="0"/>
                              </a:rPr>
                              <m:t>𝑥</m:t>
                            </m:r>
                          </m:e>
                          <m:sub>
                            <m:r>
                              <a:rPr lang="en-US" sz="3600" i="1">
                                <a:solidFill>
                                  <a:srgbClr val="FFFF00"/>
                                </a:solidFill>
                                <a:latin typeface="Cambria Math" panose="02040503050406030204" pitchFamily="18" charset="0"/>
                                <a:cs typeface="Arial" panose="020B0604020202020204" pitchFamily="34" charset="0"/>
                              </a:rPr>
                              <m:t>𝑖</m:t>
                            </m:r>
                          </m:sub>
                        </m:sSub>
                        <m:r>
                          <a:rPr lang="en-US" sz="3600" i="1">
                            <a:solidFill>
                              <a:srgbClr val="FFFF00"/>
                            </a:solidFill>
                            <a:latin typeface="Cambria Math" panose="02040503050406030204" pitchFamily="18" charset="0"/>
                            <a:cs typeface="Arial" panose="020B0604020202020204" pitchFamily="34" charset="0"/>
                          </a:rPr>
                          <m:t>,</m:t>
                        </m:r>
                        <m:sSub>
                          <m:sSubPr>
                            <m:ctrlPr>
                              <a:rPr lang="en-US" sz="3600" i="1">
                                <a:solidFill>
                                  <a:srgbClr val="FFFF00"/>
                                </a:solidFill>
                                <a:latin typeface="Cambria Math" panose="02040503050406030204" pitchFamily="18" charset="0"/>
                                <a:cs typeface="Arial" panose="020B0604020202020204" pitchFamily="34" charset="0"/>
                              </a:rPr>
                            </m:ctrlPr>
                          </m:sSubPr>
                          <m:e>
                            <m:r>
                              <a:rPr lang="en-US" sz="3600" i="1">
                                <a:solidFill>
                                  <a:srgbClr val="FFFF00"/>
                                </a:solidFill>
                                <a:latin typeface="Cambria Math" panose="02040503050406030204" pitchFamily="18" charset="0"/>
                                <a:cs typeface="Arial" panose="020B0604020202020204" pitchFamily="34" charset="0"/>
                              </a:rPr>
                              <m:t> </m:t>
                            </m:r>
                            <m:r>
                              <a:rPr lang="en-US" sz="3600" b="0" i="1" smtClean="0">
                                <a:solidFill>
                                  <a:srgbClr val="FFFF00"/>
                                </a:solidFill>
                                <a:latin typeface="Cambria Math" panose="02040503050406030204" pitchFamily="18" charset="0"/>
                                <a:cs typeface="Arial" panose="020B0604020202020204" pitchFamily="34" charset="0"/>
                              </a:rPr>
                              <m:t>𝑦</m:t>
                            </m:r>
                          </m:e>
                          <m:sub>
                            <m:r>
                              <a:rPr lang="en-US" sz="3600" i="1">
                                <a:solidFill>
                                  <a:srgbClr val="FFFF00"/>
                                </a:solidFill>
                                <a:latin typeface="Cambria Math" panose="02040503050406030204" pitchFamily="18" charset="0"/>
                                <a:cs typeface="Arial" panose="020B0604020202020204" pitchFamily="34" charset="0"/>
                              </a:rPr>
                              <m:t>𝑖</m:t>
                            </m:r>
                          </m:sub>
                        </m:sSub>
                      </m:e>
                    </m:d>
                  </m:oMath>
                </a14:m>
                <a:r>
                  <a:rPr lang="en-US" sz="3600" dirty="0">
                    <a:latin typeface="Arial" panose="020B0604020202020204" pitchFamily="34" charset="0"/>
                    <a:cs typeface="Arial" panose="020B0604020202020204" pitchFamily="34" charset="0"/>
                  </a:rPr>
                  <a:t>, width </a:t>
                </a:r>
                <a14:m>
                  <m:oMath xmlns:m="http://schemas.openxmlformats.org/officeDocument/2006/math">
                    <m:sSub>
                      <m:sSubPr>
                        <m:ctrlPr>
                          <a:rPr lang="en-US" sz="3600" b="0" i="1" smtClean="0">
                            <a:solidFill>
                              <a:srgbClr val="FFFF00"/>
                            </a:solidFill>
                            <a:latin typeface="Cambria Math" panose="02040503050406030204" pitchFamily="18" charset="0"/>
                            <a:cs typeface="Arial" panose="020B0604020202020204" pitchFamily="34" charset="0"/>
                          </a:rPr>
                        </m:ctrlPr>
                      </m:sSubPr>
                      <m:e>
                        <m:r>
                          <a:rPr lang="en-US" sz="3600" b="0" i="1" smtClean="0">
                            <a:solidFill>
                              <a:srgbClr val="FFFF00"/>
                            </a:solidFill>
                            <a:latin typeface="Cambria Math" panose="02040503050406030204" pitchFamily="18" charset="0"/>
                            <a:cs typeface="Arial" panose="020B0604020202020204" pitchFamily="34" charset="0"/>
                          </a:rPr>
                          <m:t>𝑤</m:t>
                        </m:r>
                      </m:e>
                      <m:sub>
                        <m:r>
                          <a:rPr lang="en-US" sz="3600" b="0" i="1" smtClean="0">
                            <a:solidFill>
                              <a:srgbClr val="FFFF00"/>
                            </a:solidFill>
                            <a:latin typeface="Cambria Math" panose="02040503050406030204" pitchFamily="18" charset="0"/>
                            <a:cs typeface="Arial" panose="020B0604020202020204" pitchFamily="34" charset="0"/>
                          </a:rPr>
                          <m:t>𝑖</m:t>
                        </m:r>
                      </m:sub>
                    </m:sSub>
                  </m:oMath>
                </a14:m>
                <a:r>
                  <a:rPr lang="en-US" sz="3600" dirty="0">
                    <a:latin typeface="Arial" panose="020B0604020202020204" pitchFamily="34" charset="0"/>
                    <a:cs typeface="Arial" panose="020B0604020202020204" pitchFamily="34" charset="0"/>
                  </a:rPr>
                  <a:t> and height</a:t>
                </a:r>
                <a14:m>
                  <m:oMath xmlns:m="http://schemas.openxmlformats.org/officeDocument/2006/math">
                    <m:sSub>
                      <m:sSubPr>
                        <m:ctrlPr>
                          <a:rPr lang="en-US" sz="3600" i="1" smtClean="0">
                            <a:solidFill>
                              <a:srgbClr val="FFFF00"/>
                            </a:solidFill>
                            <a:latin typeface="Cambria Math" panose="02040503050406030204" pitchFamily="18" charset="0"/>
                            <a:cs typeface="Arial" panose="020B0604020202020204" pitchFamily="34" charset="0"/>
                          </a:rPr>
                        </m:ctrlPr>
                      </m:sSubPr>
                      <m:e>
                        <m:r>
                          <a:rPr lang="en-US" sz="3600" b="0" i="1" smtClean="0">
                            <a:solidFill>
                              <a:srgbClr val="FFFF00"/>
                            </a:solidFill>
                            <a:latin typeface="Cambria Math" panose="02040503050406030204" pitchFamily="18" charset="0"/>
                            <a:cs typeface="Arial" panose="020B0604020202020204" pitchFamily="34" charset="0"/>
                          </a:rPr>
                          <m:t> </m:t>
                        </m:r>
                        <m:r>
                          <a:rPr lang="en-US" sz="3600" b="0" i="1" smtClean="0">
                            <a:solidFill>
                              <a:srgbClr val="FFFF00"/>
                            </a:solidFill>
                            <a:latin typeface="Cambria Math" panose="02040503050406030204" pitchFamily="18" charset="0"/>
                            <a:cs typeface="Arial" panose="020B0604020202020204" pitchFamily="34" charset="0"/>
                          </a:rPr>
                          <m:t>h</m:t>
                        </m:r>
                      </m:e>
                      <m:sub>
                        <m:r>
                          <a:rPr lang="en-US" sz="3600" i="1">
                            <a:solidFill>
                              <a:srgbClr val="FFFF00"/>
                            </a:solidFill>
                            <a:latin typeface="Cambria Math" panose="02040503050406030204" pitchFamily="18" charset="0"/>
                            <a:cs typeface="Arial" panose="020B0604020202020204" pitchFamily="34" charset="0"/>
                          </a:rPr>
                          <m:t>𝑖</m:t>
                        </m:r>
                      </m:sub>
                    </m:sSub>
                  </m:oMath>
                </a14:m>
                <a:endParaRPr lang="en-US" sz="3600" dirty="0">
                  <a:latin typeface="Arial" panose="020B0604020202020204" pitchFamily="34" charset="0"/>
                  <a:cs typeface="Arial" panose="020B0604020202020204" pitchFamily="34" charset="0"/>
                </a:endParaRPr>
              </a:p>
              <a:p>
                <a:pPr marL="285750" indent="-285750">
                  <a:buFontTx/>
                  <a:buChar char="-"/>
                </a:pPr>
                <a:endParaRPr lang="en-US" sz="3600" dirty="0">
                  <a:latin typeface="Arial" panose="020B0604020202020204" pitchFamily="34" charset="0"/>
                  <a:cs typeface="Arial" panose="020B0604020202020204" pitchFamily="34" charset="0"/>
                </a:endParaRPr>
              </a:p>
            </p:txBody>
          </p:sp>
        </mc:Choice>
        <mc:Fallback>
          <p:sp>
            <p:nvSpPr>
              <p:cNvPr id="99" name="TextBox 98">
                <a:extLst>
                  <a:ext uri="{FF2B5EF4-FFF2-40B4-BE49-F238E27FC236}">
                    <a16:creationId xmlns:a16="http://schemas.microsoft.com/office/drawing/2014/main" id="{CCDEA127-313A-4C48-B679-CB33199D5AC1}"/>
                  </a:ext>
                </a:extLst>
              </p:cNvPr>
              <p:cNvSpPr txBox="1">
                <a:spLocks noRot="1" noChangeAspect="1" noMove="1" noResize="1" noEditPoints="1" noAdjustHandles="1" noChangeArrowheads="1" noChangeShapeType="1" noTextEdit="1"/>
              </p:cNvSpPr>
              <p:nvPr/>
            </p:nvSpPr>
            <p:spPr>
              <a:xfrm>
                <a:off x="252343" y="1346209"/>
                <a:ext cx="11776748" cy="5632311"/>
              </a:xfrm>
              <a:prstGeom prst="rect">
                <a:avLst/>
              </a:prstGeom>
              <a:blipFill>
                <a:blip r:embed="rId3"/>
                <a:stretch>
                  <a:fillRect l="-1553" t="-1732"/>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22B048DD-F974-450E-AF5A-DFCDE6802639}"/>
              </a:ext>
            </a:extLst>
          </p:cNvPr>
          <p:cNvGrpSpPr/>
          <p:nvPr/>
        </p:nvGrpSpPr>
        <p:grpSpPr>
          <a:xfrm>
            <a:off x="6526716" y="1076965"/>
            <a:ext cx="5238564" cy="3295208"/>
            <a:chOff x="6838128" y="1169071"/>
            <a:chExt cx="4693414" cy="2859647"/>
          </a:xfrm>
        </p:grpSpPr>
        <p:sp>
          <p:nvSpPr>
            <p:cNvPr id="6" name="Rectangle 5">
              <a:extLst>
                <a:ext uri="{FF2B5EF4-FFF2-40B4-BE49-F238E27FC236}">
                  <a16:creationId xmlns:a16="http://schemas.microsoft.com/office/drawing/2014/main" id="{06AD82AA-618D-49E3-BA1A-4B6F17EB6E5B}"/>
                </a:ext>
              </a:extLst>
            </p:cNvPr>
            <p:cNvSpPr/>
            <p:nvPr/>
          </p:nvSpPr>
          <p:spPr>
            <a:xfrm>
              <a:off x="6927925" y="1195985"/>
              <a:ext cx="4603617" cy="2805819"/>
            </a:xfrm>
            <a:prstGeom prst="rect">
              <a:avLst/>
            </a:prstGeom>
            <a:solidFill>
              <a:schemeClr val="tx1">
                <a:lumMod val="75000"/>
              </a:schemeClr>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A8652B3-AD3B-4A66-92EC-0B26D98AEB4C}"/>
                    </a:ext>
                  </a:extLst>
                </p:cNvPr>
                <p:cNvSpPr txBox="1"/>
                <p:nvPr/>
              </p:nvSpPr>
              <p:spPr>
                <a:xfrm>
                  <a:off x="6838128" y="2298977"/>
                  <a:ext cx="537879" cy="4540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cs typeface="Arial" panose="020B0604020202020204" pitchFamily="34" charset="0"/>
                          </a:rPr>
                          <m:t>𝐻</m:t>
                        </m:r>
                      </m:oMath>
                    </m:oMathPara>
                  </a14:m>
                  <a:endParaRPr lang="en-US" dirty="0">
                    <a:solidFill>
                      <a:schemeClr val="bg1"/>
                    </a:solidFill>
                  </a:endParaRPr>
                </a:p>
              </p:txBody>
            </p:sp>
          </mc:Choice>
          <mc:Fallback>
            <p:sp>
              <p:nvSpPr>
                <p:cNvPr id="11" name="TextBox 10">
                  <a:extLst>
                    <a:ext uri="{FF2B5EF4-FFF2-40B4-BE49-F238E27FC236}">
                      <a16:creationId xmlns:a16="http://schemas.microsoft.com/office/drawing/2014/main" id="{1A8652B3-AD3B-4A66-92EC-0B26D98AEB4C}"/>
                    </a:ext>
                  </a:extLst>
                </p:cNvPr>
                <p:cNvSpPr txBox="1">
                  <a:spLocks noRot="1" noChangeAspect="1" noMove="1" noResize="1" noEditPoints="1" noAdjustHandles="1" noChangeArrowheads="1" noChangeShapeType="1" noTextEdit="1"/>
                </p:cNvSpPr>
                <p:nvPr/>
              </p:nvSpPr>
              <p:spPr>
                <a:xfrm>
                  <a:off x="6838128" y="2298977"/>
                  <a:ext cx="537879" cy="4540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499E419-6D8C-464E-9DC0-B1DB6D1FAC04}"/>
                    </a:ext>
                  </a:extLst>
                </p:cNvPr>
                <p:cNvSpPr txBox="1"/>
                <p:nvPr/>
              </p:nvSpPr>
              <p:spPr>
                <a:xfrm>
                  <a:off x="8964760" y="3574657"/>
                  <a:ext cx="537879" cy="4540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cs typeface="Arial" panose="020B0604020202020204" pitchFamily="34" charset="0"/>
                          </a:rPr>
                          <m:t>𝑊</m:t>
                        </m:r>
                      </m:oMath>
                    </m:oMathPara>
                  </a14:m>
                  <a:endParaRPr lang="en-US" dirty="0">
                    <a:solidFill>
                      <a:schemeClr val="bg1"/>
                    </a:solidFill>
                  </a:endParaRPr>
                </a:p>
              </p:txBody>
            </p:sp>
          </mc:Choice>
          <mc:Fallback>
            <p:sp>
              <p:nvSpPr>
                <p:cNvPr id="14" name="TextBox 13">
                  <a:extLst>
                    <a:ext uri="{FF2B5EF4-FFF2-40B4-BE49-F238E27FC236}">
                      <a16:creationId xmlns:a16="http://schemas.microsoft.com/office/drawing/2014/main" id="{F499E419-6D8C-464E-9DC0-B1DB6D1FAC04}"/>
                    </a:ext>
                  </a:extLst>
                </p:cNvPr>
                <p:cNvSpPr txBox="1">
                  <a:spLocks noRot="1" noChangeAspect="1" noMove="1" noResize="1" noEditPoints="1" noAdjustHandles="1" noChangeArrowheads="1" noChangeShapeType="1" noTextEdit="1"/>
                </p:cNvSpPr>
                <p:nvPr/>
              </p:nvSpPr>
              <p:spPr>
                <a:xfrm>
                  <a:off x="8964760" y="3574657"/>
                  <a:ext cx="537879" cy="4540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990FD901-BC63-473E-B066-C0145ED0AF26}"/>
                    </a:ext>
                  </a:extLst>
                </p:cNvPr>
                <p:cNvSpPr/>
                <p:nvPr/>
              </p:nvSpPr>
              <p:spPr>
                <a:xfrm>
                  <a:off x="7849986" y="1346209"/>
                  <a:ext cx="1533858" cy="649840"/>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cs typeface="Arial" panose="020B0604020202020204" pitchFamily="34" charset="0"/>
                              </a:rPr>
                            </m:ctrlPr>
                          </m:sSubPr>
                          <m:e>
                            <m:r>
                              <a:rPr lang="en-US" sz="3600" i="1">
                                <a:solidFill>
                                  <a:schemeClr val="bg1"/>
                                </a:solidFill>
                                <a:latin typeface="Cambria Math" panose="02040503050406030204" pitchFamily="18" charset="0"/>
                                <a:cs typeface="Arial" panose="020B0604020202020204" pitchFamily="34" charset="0"/>
                              </a:rPr>
                              <m:t> </m:t>
                            </m:r>
                            <m:r>
                              <a:rPr lang="en-US" sz="3600" i="1">
                                <a:solidFill>
                                  <a:schemeClr val="bg1"/>
                                </a:solidFill>
                                <a:latin typeface="Cambria Math" panose="02040503050406030204" pitchFamily="18" charset="0"/>
                                <a:cs typeface="Arial" panose="020B0604020202020204" pitchFamily="34" charset="0"/>
                              </a:rPr>
                              <m:t>𝑐</m:t>
                            </m:r>
                          </m:e>
                          <m:sub>
                            <m:r>
                              <a:rPr lang="en-US" sz="3600" b="0" i="1" smtClean="0">
                                <a:solidFill>
                                  <a:schemeClr val="bg1"/>
                                </a:solidFill>
                                <a:latin typeface="Cambria Math" panose="02040503050406030204" pitchFamily="18" charset="0"/>
                                <a:cs typeface="Arial" panose="020B0604020202020204" pitchFamily="34" charset="0"/>
                              </a:rPr>
                              <m:t>𝑘</m:t>
                            </m:r>
                          </m:sub>
                        </m:sSub>
                      </m:oMath>
                    </m:oMathPara>
                  </a14:m>
                  <a:endParaRPr lang="en-US" sz="3600" b="1" dirty="0">
                    <a:solidFill>
                      <a:schemeClr val="bg1"/>
                    </a:solidFill>
                    <a:latin typeface="Arial" panose="020B0604020202020204" pitchFamily="34" charset="0"/>
                    <a:cs typeface="Arial" panose="020B0604020202020204" pitchFamily="34" charset="0"/>
                  </a:endParaRPr>
                </a:p>
              </p:txBody>
            </p:sp>
          </mc:Choice>
          <mc:Fallback>
            <p:sp>
              <p:nvSpPr>
                <p:cNvPr id="15" name="Rectangle 14">
                  <a:extLst>
                    <a:ext uri="{FF2B5EF4-FFF2-40B4-BE49-F238E27FC236}">
                      <a16:creationId xmlns:a16="http://schemas.microsoft.com/office/drawing/2014/main" id="{990FD901-BC63-473E-B066-C0145ED0AF26}"/>
                    </a:ext>
                  </a:extLst>
                </p:cNvPr>
                <p:cNvSpPr>
                  <a:spLocks noRot="1" noChangeAspect="1" noMove="1" noResize="1" noEditPoints="1" noAdjustHandles="1" noChangeArrowheads="1" noChangeShapeType="1" noTextEdit="1"/>
                </p:cNvSpPr>
                <p:nvPr/>
              </p:nvSpPr>
              <p:spPr>
                <a:xfrm>
                  <a:off x="7849986" y="1346209"/>
                  <a:ext cx="1533858" cy="649840"/>
                </a:xfrm>
                <a:prstGeom prst="rect">
                  <a:avLst/>
                </a:prstGeom>
                <a:blipFill>
                  <a:blip r:embed="rId6"/>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4BC435DF-F6DB-42AB-97C6-62692AE2D265}"/>
                    </a:ext>
                  </a:extLst>
                </p:cNvPr>
                <p:cNvSpPr/>
                <p:nvPr/>
              </p:nvSpPr>
              <p:spPr>
                <a:xfrm>
                  <a:off x="10420350" y="2111269"/>
                  <a:ext cx="656743" cy="1317731"/>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cs typeface="Arial" panose="020B0604020202020204" pitchFamily="34" charset="0"/>
                              </a:rPr>
                            </m:ctrlPr>
                          </m:sSubPr>
                          <m:e>
                            <m:r>
                              <a:rPr lang="en-US" sz="3600" i="1">
                                <a:solidFill>
                                  <a:schemeClr val="bg1"/>
                                </a:solidFill>
                                <a:latin typeface="Cambria Math" panose="02040503050406030204" pitchFamily="18" charset="0"/>
                                <a:cs typeface="Arial" panose="020B0604020202020204" pitchFamily="34" charset="0"/>
                              </a:rPr>
                              <m:t> </m:t>
                            </m:r>
                            <m:r>
                              <a:rPr lang="en-US" sz="3600" i="1">
                                <a:solidFill>
                                  <a:schemeClr val="bg1"/>
                                </a:solidFill>
                                <a:latin typeface="Cambria Math" panose="02040503050406030204" pitchFamily="18" charset="0"/>
                                <a:cs typeface="Arial" panose="020B0604020202020204" pitchFamily="34" charset="0"/>
                              </a:rPr>
                              <m:t>𝑐</m:t>
                            </m:r>
                          </m:e>
                          <m:sub>
                            <m:r>
                              <a:rPr lang="en-US" sz="3600" b="0" i="1" smtClean="0">
                                <a:solidFill>
                                  <a:schemeClr val="bg1"/>
                                </a:solidFill>
                                <a:latin typeface="Cambria Math" panose="02040503050406030204" pitchFamily="18" charset="0"/>
                                <a:cs typeface="Arial" panose="020B0604020202020204" pitchFamily="34" charset="0"/>
                              </a:rPr>
                              <m:t>𝑖</m:t>
                            </m:r>
                          </m:sub>
                        </m:sSub>
                      </m:oMath>
                    </m:oMathPara>
                  </a14:m>
                  <a:endParaRPr lang="en-US" sz="3600" b="1" dirty="0">
                    <a:solidFill>
                      <a:schemeClr val="bg1"/>
                    </a:solidFill>
                    <a:latin typeface="Arial" panose="020B0604020202020204" pitchFamily="34" charset="0"/>
                    <a:cs typeface="Arial" panose="020B0604020202020204" pitchFamily="34" charset="0"/>
                  </a:endParaRPr>
                </a:p>
              </p:txBody>
            </p:sp>
          </mc:Choice>
          <mc:Fallback>
            <p:sp>
              <p:nvSpPr>
                <p:cNvPr id="16" name="Rectangle 15">
                  <a:extLst>
                    <a:ext uri="{FF2B5EF4-FFF2-40B4-BE49-F238E27FC236}">
                      <a16:creationId xmlns:a16="http://schemas.microsoft.com/office/drawing/2014/main" id="{4BC435DF-F6DB-42AB-97C6-62692AE2D265}"/>
                    </a:ext>
                  </a:extLst>
                </p:cNvPr>
                <p:cNvSpPr>
                  <a:spLocks noRot="1" noChangeAspect="1" noMove="1" noResize="1" noEditPoints="1" noAdjustHandles="1" noChangeArrowheads="1" noChangeShapeType="1" noTextEdit="1"/>
                </p:cNvSpPr>
                <p:nvPr/>
              </p:nvSpPr>
              <p:spPr>
                <a:xfrm>
                  <a:off x="10420350" y="2111269"/>
                  <a:ext cx="656743" cy="1317731"/>
                </a:xfrm>
                <a:prstGeom prst="rect">
                  <a:avLst/>
                </a:prstGeom>
                <a:blipFill>
                  <a:blip r:embed="rId7"/>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4240A827-D7BC-4380-8279-FD53F40AC4B5}"/>
                    </a:ext>
                  </a:extLst>
                </p:cNvPr>
                <p:cNvSpPr/>
                <p:nvPr/>
              </p:nvSpPr>
              <p:spPr>
                <a:xfrm>
                  <a:off x="7644947" y="2848440"/>
                  <a:ext cx="991824" cy="649840"/>
                </a:xfrm>
                <a:prstGeom prst="rect">
                  <a:avLst/>
                </a:prstGeom>
                <a:solidFill>
                  <a:srgbClr val="00B050"/>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cs typeface="Arial" panose="020B0604020202020204" pitchFamily="34" charset="0"/>
                              </a:rPr>
                            </m:ctrlPr>
                          </m:sSubPr>
                          <m:e>
                            <m:r>
                              <a:rPr lang="en-US" sz="3600" i="1">
                                <a:solidFill>
                                  <a:schemeClr val="bg1"/>
                                </a:solidFill>
                                <a:latin typeface="Cambria Math" panose="02040503050406030204" pitchFamily="18" charset="0"/>
                                <a:cs typeface="Arial" panose="020B0604020202020204" pitchFamily="34" charset="0"/>
                              </a:rPr>
                              <m:t> </m:t>
                            </m:r>
                            <m:r>
                              <a:rPr lang="en-US" sz="3600" i="1">
                                <a:solidFill>
                                  <a:schemeClr val="bg1"/>
                                </a:solidFill>
                                <a:latin typeface="Cambria Math" panose="02040503050406030204" pitchFamily="18" charset="0"/>
                                <a:cs typeface="Arial" panose="020B0604020202020204" pitchFamily="34" charset="0"/>
                              </a:rPr>
                              <m:t>𝑐</m:t>
                            </m:r>
                          </m:e>
                          <m:sub>
                            <m:r>
                              <a:rPr lang="en-US" sz="3600" b="0" i="1" smtClean="0">
                                <a:solidFill>
                                  <a:schemeClr val="bg1"/>
                                </a:solidFill>
                                <a:latin typeface="Cambria Math" panose="02040503050406030204" pitchFamily="18" charset="0"/>
                                <a:cs typeface="Arial" panose="020B0604020202020204" pitchFamily="34" charset="0"/>
                              </a:rPr>
                              <m:t>𝑗</m:t>
                            </m:r>
                          </m:sub>
                        </m:sSub>
                      </m:oMath>
                    </m:oMathPara>
                  </a14:m>
                  <a:endParaRPr lang="en-US" sz="3600" b="1" dirty="0">
                    <a:solidFill>
                      <a:schemeClr val="bg1"/>
                    </a:solidFill>
                    <a:latin typeface="Arial" panose="020B0604020202020204" pitchFamily="34" charset="0"/>
                    <a:cs typeface="Arial" panose="020B0604020202020204" pitchFamily="34" charset="0"/>
                  </a:endParaRPr>
                </a:p>
              </p:txBody>
            </p:sp>
          </mc:Choice>
          <mc:Fallback>
            <p:sp>
              <p:nvSpPr>
                <p:cNvPr id="17" name="Rectangle 16">
                  <a:extLst>
                    <a:ext uri="{FF2B5EF4-FFF2-40B4-BE49-F238E27FC236}">
                      <a16:creationId xmlns:a16="http://schemas.microsoft.com/office/drawing/2014/main" id="{4240A827-D7BC-4380-8279-FD53F40AC4B5}"/>
                    </a:ext>
                  </a:extLst>
                </p:cNvPr>
                <p:cNvSpPr>
                  <a:spLocks noRot="1" noChangeAspect="1" noMove="1" noResize="1" noEditPoints="1" noAdjustHandles="1" noChangeArrowheads="1" noChangeShapeType="1" noTextEdit="1"/>
                </p:cNvSpPr>
                <p:nvPr/>
              </p:nvSpPr>
              <p:spPr>
                <a:xfrm>
                  <a:off x="7644947" y="2848440"/>
                  <a:ext cx="991824" cy="649840"/>
                </a:xfrm>
                <a:prstGeom prst="rect">
                  <a:avLst/>
                </a:prstGeom>
                <a:blipFill>
                  <a:blip r:embed="rId8"/>
                  <a:stretch>
                    <a:fillRect/>
                  </a:stretch>
                </a:blipFill>
                <a:ln w="38100">
                  <a:solidFill>
                    <a:schemeClr val="bg1">
                      <a:lumMod val="95000"/>
                      <a:lumOff val="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309DE7A-FDCE-4C4F-B95A-D295136FD2A0}"/>
                    </a:ext>
                  </a:extLst>
                </p:cNvPr>
                <p:cNvSpPr txBox="1"/>
                <p:nvPr/>
              </p:nvSpPr>
              <p:spPr>
                <a:xfrm>
                  <a:off x="7261009" y="1877950"/>
                  <a:ext cx="53787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𝑥</m:t>
                            </m:r>
                          </m:e>
                          <m:sub>
                            <m:r>
                              <a:rPr lang="en-US" sz="1400" i="1">
                                <a:solidFill>
                                  <a:schemeClr val="bg1"/>
                                </a:solidFill>
                                <a:latin typeface="Cambria Math" panose="02040503050406030204" pitchFamily="18" charset="0"/>
                                <a:cs typeface="Arial" panose="020B0604020202020204" pitchFamily="34" charset="0"/>
                              </a:rPr>
                              <m:t>𝑘</m:t>
                            </m:r>
                          </m:sub>
                        </m:sSub>
                        <m:r>
                          <a:rPr lang="en-US" sz="1400" i="1">
                            <a:solidFill>
                              <a:schemeClr val="bg1"/>
                            </a:solidFill>
                            <a:latin typeface="Cambria Math" panose="02040503050406030204" pitchFamily="18" charset="0"/>
                            <a:cs typeface="Arial" panose="020B0604020202020204" pitchFamily="34" charset="0"/>
                          </a:rPr>
                          <m:t>,</m:t>
                        </m:r>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𝑦</m:t>
                            </m:r>
                          </m:e>
                          <m:sub>
                            <m:r>
                              <a:rPr lang="en-US" sz="1400" i="1">
                                <a:solidFill>
                                  <a:schemeClr val="bg1"/>
                                </a:solidFill>
                                <a:latin typeface="Cambria Math" panose="02040503050406030204" pitchFamily="18" charset="0"/>
                                <a:cs typeface="Arial" panose="020B0604020202020204" pitchFamily="34" charset="0"/>
                              </a:rPr>
                              <m:t>𝑘</m:t>
                            </m:r>
                          </m:sub>
                        </m:sSub>
                      </m:oMath>
                    </m:oMathPara>
                  </a14:m>
                  <a:endParaRPr lang="en-US" sz="1400" dirty="0">
                    <a:solidFill>
                      <a:schemeClr val="bg1"/>
                    </a:solidFill>
                  </a:endParaRPr>
                </a:p>
              </p:txBody>
            </p:sp>
          </mc:Choice>
          <mc:Fallback>
            <p:sp>
              <p:nvSpPr>
                <p:cNvPr id="18" name="TextBox 17">
                  <a:extLst>
                    <a:ext uri="{FF2B5EF4-FFF2-40B4-BE49-F238E27FC236}">
                      <a16:creationId xmlns:a16="http://schemas.microsoft.com/office/drawing/2014/main" id="{0309DE7A-FDCE-4C4F-B95A-D295136FD2A0}"/>
                    </a:ext>
                  </a:extLst>
                </p:cNvPr>
                <p:cNvSpPr txBox="1">
                  <a:spLocks noRot="1" noChangeAspect="1" noMove="1" noResize="1" noEditPoints="1" noAdjustHandles="1" noChangeArrowheads="1" noChangeShapeType="1" noTextEdit="1"/>
                </p:cNvSpPr>
                <p:nvPr/>
              </p:nvSpPr>
              <p:spPr>
                <a:xfrm>
                  <a:off x="7261009" y="1877950"/>
                  <a:ext cx="537879" cy="307777"/>
                </a:xfrm>
                <a:prstGeom prst="rect">
                  <a:avLst/>
                </a:prstGeom>
                <a:blipFill>
                  <a:blip r:embed="rId9"/>
                  <a:stretch>
                    <a:fillRect r="-10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309755C-F14D-4A39-A22F-6D20796A50DF}"/>
                    </a:ext>
                  </a:extLst>
                </p:cNvPr>
                <p:cNvSpPr txBox="1"/>
                <p:nvPr/>
              </p:nvSpPr>
              <p:spPr>
                <a:xfrm>
                  <a:off x="9815217" y="3313614"/>
                  <a:ext cx="53787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𝑥</m:t>
                            </m:r>
                          </m:e>
                          <m:sub>
                            <m:r>
                              <a:rPr lang="en-US" sz="1400" i="1">
                                <a:solidFill>
                                  <a:schemeClr val="bg1"/>
                                </a:solidFill>
                                <a:latin typeface="Cambria Math" panose="02040503050406030204" pitchFamily="18" charset="0"/>
                                <a:cs typeface="Arial" panose="020B0604020202020204" pitchFamily="34" charset="0"/>
                              </a:rPr>
                              <m:t>𝑖</m:t>
                            </m:r>
                          </m:sub>
                        </m:sSub>
                        <m:r>
                          <a:rPr lang="en-US" sz="1400" i="1">
                            <a:solidFill>
                              <a:schemeClr val="bg1"/>
                            </a:solidFill>
                            <a:latin typeface="Cambria Math" panose="02040503050406030204" pitchFamily="18" charset="0"/>
                            <a:cs typeface="Arial" panose="020B0604020202020204" pitchFamily="34" charset="0"/>
                          </a:rPr>
                          <m:t>,</m:t>
                        </m:r>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𝑦</m:t>
                            </m:r>
                          </m:e>
                          <m:sub>
                            <m:r>
                              <a:rPr lang="en-US" sz="1400" i="1">
                                <a:solidFill>
                                  <a:schemeClr val="bg1"/>
                                </a:solidFill>
                                <a:latin typeface="Cambria Math" panose="02040503050406030204" pitchFamily="18" charset="0"/>
                                <a:cs typeface="Arial" panose="020B0604020202020204" pitchFamily="34" charset="0"/>
                              </a:rPr>
                              <m:t>𝑖</m:t>
                            </m:r>
                          </m:sub>
                        </m:sSub>
                      </m:oMath>
                    </m:oMathPara>
                  </a14:m>
                  <a:endParaRPr lang="en-US" sz="1400" dirty="0">
                    <a:solidFill>
                      <a:schemeClr val="bg1"/>
                    </a:solidFill>
                  </a:endParaRPr>
                </a:p>
              </p:txBody>
            </p:sp>
          </mc:Choice>
          <mc:Fallback>
            <p:sp>
              <p:nvSpPr>
                <p:cNvPr id="19" name="TextBox 18">
                  <a:extLst>
                    <a:ext uri="{FF2B5EF4-FFF2-40B4-BE49-F238E27FC236}">
                      <a16:creationId xmlns:a16="http://schemas.microsoft.com/office/drawing/2014/main" id="{C309755C-F14D-4A39-A22F-6D20796A50DF}"/>
                    </a:ext>
                  </a:extLst>
                </p:cNvPr>
                <p:cNvSpPr txBox="1">
                  <a:spLocks noRot="1" noChangeAspect="1" noMove="1" noResize="1" noEditPoints="1" noAdjustHandles="1" noChangeArrowheads="1" noChangeShapeType="1" noTextEdit="1"/>
                </p:cNvSpPr>
                <p:nvPr/>
              </p:nvSpPr>
              <p:spPr>
                <a:xfrm>
                  <a:off x="9815217" y="3313614"/>
                  <a:ext cx="537879"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05A92C3-E9ED-44DC-A2D0-29271CB2DC54}"/>
                    </a:ext>
                  </a:extLst>
                </p:cNvPr>
                <p:cNvSpPr txBox="1"/>
                <p:nvPr/>
              </p:nvSpPr>
              <p:spPr>
                <a:xfrm>
                  <a:off x="7107068" y="3380540"/>
                  <a:ext cx="537879" cy="3250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𝑥</m:t>
                            </m:r>
                          </m:e>
                          <m:sub>
                            <m:r>
                              <a:rPr lang="en-US" sz="1400" i="1">
                                <a:solidFill>
                                  <a:schemeClr val="bg1"/>
                                </a:solidFill>
                                <a:latin typeface="Cambria Math" panose="02040503050406030204" pitchFamily="18" charset="0"/>
                                <a:cs typeface="Arial" panose="020B0604020202020204" pitchFamily="34" charset="0"/>
                              </a:rPr>
                              <m:t>𝑗</m:t>
                            </m:r>
                          </m:sub>
                        </m:sSub>
                        <m:r>
                          <a:rPr lang="en-US" sz="1400" i="1">
                            <a:solidFill>
                              <a:schemeClr val="bg1"/>
                            </a:solidFill>
                            <a:latin typeface="Cambria Math" panose="02040503050406030204" pitchFamily="18" charset="0"/>
                            <a:cs typeface="Arial" panose="020B0604020202020204" pitchFamily="34" charset="0"/>
                          </a:rPr>
                          <m:t>,</m:t>
                        </m:r>
                        <m:sSub>
                          <m:sSubPr>
                            <m:ctrlPr>
                              <a:rPr lang="en-US" sz="1400" i="1">
                                <a:solidFill>
                                  <a:schemeClr val="bg1"/>
                                </a:solidFill>
                                <a:latin typeface="Cambria Math" panose="02040503050406030204" pitchFamily="18" charset="0"/>
                                <a:cs typeface="Arial" panose="020B0604020202020204" pitchFamily="34" charset="0"/>
                              </a:rPr>
                            </m:ctrlPr>
                          </m:sSubPr>
                          <m:e>
                            <m:r>
                              <a:rPr lang="en-US" sz="1400" i="1">
                                <a:solidFill>
                                  <a:schemeClr val="bg1"/>
                                </a:solidFill>
                                <a:latin typeface="Cambria Math" panose="02040503050406030204" pitchFamily="18" charset="0"/>
                                <a:cs typeface="Arial" panose="020B0604020202020204" pitchFamily="34" charset="0"/>
                              </a:rPr>
                              <m:t> </m:t>
                            </m:r>
                            <m:r>
                              <a:rPr lang="en-US" sz="1400" i="1">
                                <a:solidFill>
                                  <a:schemeClr val="bg1"/>
                                </a:solidFill>
                                <a:latin typeface="Cambria Math" panose="02040503050406030204" pitchFamily="18" charset="0"/>
                                <a:cs typeface="Arial" panose="020B0604020202020204" pitchFamily="34" charset="0"/>
                              </a:rPr>
                              <m:t>𝑦</m:t>
                            </m:r>
                          </m:e>
                          <m:sub>
                            <m:r>
                              <a:rPr lang="en-US" sz="1400" i="1">
                                <a:solidFill>
                                  <a:schemeClr val="bg1"/>
                                </a:solidFill>
                                <a:latin typeface="Cambria Math" panose="02040503050406030204" pitchFamily="18" charset="0"/>
                                <a:cs typeface="Arial" panose="020B0604020202020204" pitchFamily="34" charset="0"/>
                              </a:rPr>
                              <m:t>𝑗</m:t>
                            </m:r>
                          </m:sub>
                        </m:sSub>
                      </m:oMath>
                    </m:oMathPara>
                  </a14:m>
                  <a:endParaRPr lang="en-US" sz="1400" dirty="0">
                    <a:solidFill>
                      <a:schemeClr val="bg1"/>
                    </a:solidFill>
                  </a:endParaRPr>
                </a:p>
              </p:txBody>
            </p:sp>
          </mc:Choice>
          <mc:Fallback>
            <p:sp>
              <p:nvSpPr>
                <p:cNvPr id="20" name="TextBox 19">
                  <a:extLst>
                    <a:ext uri="{FF2B5EF4-FFF2-40B4-BE49-F238E27FC236}">
                      <a16:creationId xmlns:a16="http://schemas.microsoft.com/office/drawing/2014/main" id="{B05A92C3-E9ED-44DC-A2D0-29271CB2DC54}"/>
                    </a:ext>
                  </a:extLst>
                </p:cNvPr>
                <p:cNvSpPr txBox="1">
                  <a:spLocks noRot="1" noChangeAspect="1" noMove="1" noResize="1" noEditPoints="1" noAdjustHandles="1" noChangeArrowheads="1" noChangeShapeType="1" noTextEdit="1"/>
                </p:cNvSpPr>
                <p:nvPr/>
              </p:nvSpPr>
              <p:spPr>
                <a:xfrm>
                  <a:off x="7107068" y="3380540"/>
                  <a:ext cx="537879" cy="32508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E954E8-929B-4287-B281-E4CB18387F84}"/>
                    </a:ext>
                  </a:extLst>
                </p:cNvPr>
                <p:cNvSpPr txBox="1"/>
                <p:nvPr/>
              </p:nvSpPr>
              <p:spPr>
                <a:xfrm>
                  <a:off x="7906245" y="3429000"/>
                  <a:ext cx="326249" cy="3916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i="1">
                                <a:solidFill>
                                  <a:schemeClr val="bg1"/>
                                </a:solidFill>
                                <a:latin typeface="Cambria Math" panose="02040503050406030204" pitchFamily="18" charset="0"/>
                                <a:cs typeface="Arial" panose="020B0604020202020204" pitchFamily="34" charset="0"/>
                              </a:rPr>
                              <m:t>𝑤</m:t>
                            </m:r>
                          </m:e>
                          <m:sub>
                            <m:r>
                              <a:rPr lang="en-US" b="0" i="1" smtClean="0">
                                <a:solidFill>
                                  <a:schemeClr val="bg1"/>
                                </a:solidFill>
                                <a:latin typeface="Cambria Math" panose="02040503050406030204" pitchFamily="18" charset="0"/>
                                <a:cs typeface="Arial" panose="020B0604020202020204" pitchFamily="34" charset="0"/>
                              </a:rPr>
                              <m:t>𝑗</m:t>
                            </m:r>
                          </m:sub>
                        </m:sSub>
                      </m:oMath>
                    </m:oMathPara>
                  </a14:m>
                  <a:endParaRPr lang="en-US" dirty="0">
                    <a:solidFill>
                      <a:schemeClr val="bg1"/>
                    </a:solidFill>
                  </a:endParaRPr>
                </a:p>
              </p:txBody>
            </p:sp>
          </mc:Choice>
          <mc:Fallback>
            <p:sp>
              <p:nvSpPr>
                <p:cNvPr id="21" name="TextBox 20">
                  <a:extLst>
                    <a:ext uri="{FF2B5EF4-FFF2-40B4-BE49-F238E27FC236}">
                      <a16:creationId xmlns:a16="http://schemas.microsoft.com/office/drawing/2014/main" id="{7DE954E8-929B-4287-B281-E4CB18387F84}"/>
                    </a:ext>
                  </a:extLst>
                </p:cNvPr>
                <p:cNvSpPr txBox="1">
                  <a:spLocks noRot="1" noChangeAspect="1" noMove="1" noResize="1" noEditPoints="1" noAdjustHandles="1" noChangeArrowheads="1" noChangeShapeType="1" noTextEdit="1"/>
                </p:cNvSpPr>
                <p:nvPr/>
              </p:nvSpPr>
              <p:spPr>
                <a:xfrm>
                  <a:off x="7906245" y="3429000"/>
                  <a:ext cx="326249" cy="391646"/>
                </a:xfrm>
                <a:prstGeom prst="rect">
                  <a:avLst/>
                </a:prstGeom>
                <a:blipFill>
                  <a:blip r:embed="rId12"/>
                  <a:stretch>
                    <a:fillRect r="-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04C662B-506A-4033-8850-C491685995FA}"/>
                    </a:ext>
                  </a:extLst>
                </p:cNvPr>
                <p:cNvSpPr txBox="1"/>
                <p:nvPr/>
              </p:nvSpPr>
              <p:spPr>
                <a:xfrm>
                  <a:off x="7327418" y="2910811"/>
                  <a:ext cx="326249" cy="3916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b="0" i="1" smtClean="0">
                                <a:solidFill>
                                  <a:schemeClr val="bg1"/>
                                </a:solidFill>
                                <a:latin typeface="Cambria Math" panose="02040503050406030204" pitchFamily="18" charset="0"/>
                                <a:cs typeface="Arial" panose="020B0604020202020204" pitchFamily="34" charset="0"/>
                              </a:rPr>
                              <m:t>h</m:t>
                            </m:r>
                          </m:e>
                          <m:sub>
                            <m:r>
                              <a:rPr lang="en-US" b="0" i="1" smtClean="0">
                                <a:solidFill>
                                  <a:schemeClr val="bg1"/>
                                </a:solidFill>
                                <a:latin typeface="Cambria Math" panose="02040503050406030204" pitchFamily="18" charset="0"/>
                                <a:cs typeface="Arial" panose="020B0604020202020204" pitchFamily="34" charset="0"/>
                              </a:rPr>
                              <m:t>𝑗</m:t>
                            </m:r>
                          </m:sub>
                        </m:sSub>
                      </m:oMath>
                    </m:oMathPara>
                  </a14:m>
                  <a:endParaRPr lang="en-US" dirty="0">
                    <a:solidFill>
                      <a:schemeClr val="bg1"/>
                    </a:solidFill>
                  </a:endParaRPr>
                </a:p>
              </p:txBody>
            </p:sp>
          </mc:Choice>
          <mc:Fallback>
            <p:sp>
              <p:nvSpPr>
                <p:cNvPr id="23" name="TextBox 22">
                  <a:extLst>
                    <a:ext uri="{FF2B5EF4-FFF2-40B4-BE49-F238E27FC236}">
                      <a16:creationId xmlns:a16="http://schemas.microsoft.com/office/drawing/2014/main" id="{C04C662B-506A-4033-8850-C491685995FA}"/>
                    </a:ext>
                  </a:extLst>
                </p:cNvPr>
                <p:cNvSpPr txBox="1">
                  <a:spLocks noRot="1" noChangeAspect="1" noMove="1" noResize="1" noEditPoints="1" noAdjustHandles="1" noChangeArrowheads="1" noChangeShapeType="1" noTextEdit="1"/>
                </p:cNvSpPr>
                <p:nvPr/>
              </p:nvSpPr>
              <p:spPr>
                <a:xfrm>
                  <a:off x="7327418" y="2910811"/>
                  <a:ext cx="326249" cy="39164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599F774-8922-491A-BB7C-F4D76C75C854}"/>
                    </a:ext>
                  </a:extLst>
                </p:cNvPr>
                <p:cNvSpPr txBox="1"/>
                <p:nvPr/>
              </p:nvSpPr>
              <p:spPr>
                <a:xfrm>
                  <a:off x="8383363" y="1926603"/>
                  <a:ext cx="32624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i="1">
                                <a:solidFill>
                                  <a:schemeClr val="bg1"/>
                                </a:solidFill>
                                <a:latin typeface="Cambria Math" panose="02040503050406030204" pitchFamily="18" charset="0"/>
                                <a:cs typeface="Arial" panose="020B0604020202020204" pitchFamily="34" charset="0"/>
                              </a:rPr>
                              <m:t>𝑤</m:t>
                            </m:r>
                          </m:e>
                          <m:sub>
                            <m:r>
                              <a:rPr lang="en-US" b="0" i="1" smtClean="0">
                                <a:solidFill>
                                  <a:schemeClr val="bg1"/>
                                </a:solidFill>
                                <a:latin typeface="Cambria Math" panose="02040503050406030204" pitchFamily="18" charset="0"/>
                                <a:cs typeface="Arial" panose="020B0604020202020204" pitchFamily="34" charset="0"/>
                              </a:rPr>
                              <m:t>𝑘</m:t>
                            </m:r>
                          </m:sub>
                        </m:sSub>
                      </m:oMath>
                    </m:oMathPara>
                  </a14:m>
                  <a:endParaRPr lang="en-US" dirty="0">
                    <a:solidFill>
                      <a:schemeClr val="bg1"/>
                    </a:solidFill>
                  </a:endParaRPr>
                </a:p>
              </p:txBody>
            </p:sp>
          </mc:Choice>
          <mc:Fallback>
            <p:sp>
              <p:nvSpPr>
                <p:cNvPr id="24" name="TextBox 23">
                  <a:extLst>
                    <a:ext uri="{FF2B5EF4-FFF2-40B4-BE49-F238E27FC236}">
                      <a16:creationId xmlns:a16="http://schemas.microsoft.com/office/drawing/2014/main" id="{1599F774-8922-491A-BB7C-F4D76C75C854}"/>
                    </a:ext>
                  </a:extLst>
                </p:cNvPr>
                <p:cNvSpPr txBox="1">
                  <a:spLocks noRot="1" noChangeAspect="1" noMove="1" noResize="1" noEditPoints="1" noAdjustHandles="1" noChangeArrowheads="1" noChangeShapeType="1" noTextEdit="1"/>
                </p:cNvSpPr>
                <p:nvPr/>
              </p:nvSpPr>
              <p:spPr>
                <a:xfrm>
                  <a:off x="8383363" y="1926603"/>
                  <a:ext cx="326249" cy="369332"/>
                </a:xfrm>
                <a:prstGeom prst="rect">
                  <a:avLst/>
                </a:prstGeom>
                <a:blipFill>
                  <a:blip r:embed="rId14"/>
                  <a:stretch>
                    <a:fillRect r="-16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3C1CFBD-BAAE-4C9B-92C8-C0B12FBB21DD}"/>
                    </a:ext>
                  </a:extLst>
                </p:cNvPr>
                <p:cNvSpPr txBox="1"/>
                <p:nvPr/>
              </p:nvSpPr>
              <p:spPr>
                <a:xfrm>
                  <a:off x="7472640" y="1461459"/>
                  <a:ext cx="32624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b="0" i="1" smtClean="0">
                                <a:solidFill>
                                  <a:schemeClr val="bg1"/>
                                </a:solidFill>
                                <a:latin typeface="Cambria Math" panose="02040503050406030204" pitchFamily="18" charset="0"/>
                                <a:cs typeface="Arial" panose="020B0604020202020204" pitchFamily="34" charset="0"/>
                              </a:rPr>
                              <m:t>h</m:t>
                            </m:r>
                          </m:e>
                          <m:sub>
                            <m:r>
                              <a:rPr lang="en-US" b="0" i="1" smtClean="0">
                                <a:solidFill>
                                  <a:schemeClr val="bg1"/>
                                </a:solidFill>
                                <a:latin typeface="Cambria Math" panose="02040503050406030204" pitchFamily="18" charset="0"/>
                                <a:cs typeface="Arial" panose="020B0604020202020204" pitchFamily="34" charset="0"/>
                              </a:rPr>
                              <m:t>𝑘</m:t>
                            </m:r>
                          </m:sub>
                        </m:sSub>
                      </m:oMath>
                    </m:oMathPara>
                  </a14:m>
                  <a:endParaRPr lang="en-US" dirty="0">
                    <a:solidFill>
                      <a:schemeClr val="bg1"/>
                    </a:solidFill>
                  </a:endParaRPr>
                </a:p>
              </p:txBody>
            </p:sp>
          </mc:Choice>
          <mc:Fallback>
            <p:sp>
              <p:nvSpPr>
                <p:cNvPr id="25" name="TextBox 24">
                  <a:extLst>
                    <a:ext uri="{FF2B5EF4-FFF2-40B4-BE49-F238E27FC236}">
                      <a16:creationId xmlns:a16="http://schemas.microsoft.com/office/drawing/2014/main" id="{C3C1CFBD-BAAE-4C9B-92C8-C0B12FBB21DD}"/>
                    </a:ext>
                  </a:extLst>
                </p:cNvPr>
                <p:cNvSpPr txBox="1">
                  <a:spLocks noRot="1" noChangeAspect="1" noMove="1" noResize="1" noEditPoints="1" noAdjustHandles="1" noChangeArrowheads="1" noChangeShapeType="1" noTextEdit="1"/>
                </p:cNvSpPr>
                <p:nvPr/>
              </p:nvSpPr>
              <p:spPr>
                <a:xfrm>
                  <a:off x="7472640" y="1461459"/>
                  <a:ext cx="326249" cy="369332"/>
                </a:xfrm>
                <a:prstGeom prst="rect">
                  <a:avLst/>
                </a:prstGeom>
                <a:blipFill>
                  <a:blip r:embed="rId15"/>
                  <a:stretch>
                    <a:fillRect r="-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9A083C4-9F1F-40C0-9685-737DDE0DFF51}"/>
                    </a:ext>
                  </a:extLst>
                </p:cNvPr>
                <p:cNvSpPr txBox="1"/>
                <p:nvPr/>
              </p:nvSpPr>
              <p:spPr>
                <a:xfrm>
                  <a:off x="10549087" y="3358418"/>
                  <a:ext cx="32624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i="1">
                                <a:solidFill>
                                  <a:schemeClr val="bg1"/>
                                </a:solidFill>
                                <a:latin typeface="Cambria Math" panose="02040503050406030204" pitchFamily="18" charset="0"/>
                                <a:cs typeface="Arial" panose="020B0604020202020204" pitchFamily="34" charset="0"/>
                              </a:rPr>
                              <m:t>𝑤</m:t>
                            </m:r>
                          </m:e>
                          <m:sub>
                            <m:r>
                              <a:rPr lang="en-US" b="0" i="1" smtClean="0">
                                <a:solidFill>
                                  <a:schemeClr val="bg1"/>
                                </a:solidFill>
                                <a:latin typeface="Cambria Math" panose="02040503050406030204" pitchFamily="18" charset="0"/>
                                <a:cs typeface="Arial" panose="020B0604020202020204" pitchFamily="34" charset="0"/>
                              </a:rPr>
                              <m:t>𝑖</m:t>
                            </m:r>
                          </m:sub>
                        </m:sSub>
                      </m:oMath>
                    </m:oMathPara>
                  </a14:m>
                  <a:endParaRPr lang="en-US" dirty="0">
                    <a:solidFill>
                      <a:schemeClr val="bg1"/>
                    </a:solidFill>
                  </a:endParaRPr>
                </a:p>
              </p:txBody>
            </p:sp>
          </mc:Choice>
          <mc:Fallback>
            <p:sp>
              <p:nvSpPr>
                <p:cNvPr id="26" name="TextBox 25">
                  <a:extLst>
                    <a:ext uri="{FF2B5EF4-FFF2-40B4-BE49-F238E27FC236}">
                      <a16:creationId xmlns:a16="http://schemas.microsoft.com/office/drawing/2014/main" id="{69A083C4-9F1F-40C0-9685-737DDE0DFF51}"/>
                    </a:ext>
                  </a:extLst>
                </p:cNvPr>
                <p:cNvSpPr txBox="1">
                  <a:spLocks noRot="1" noChangeAspect="1" noMove="1" noResize="1" noEditPoints="1" noAdjustHandles="1" noChangeArrowheads="1" noChangeShapeType="1" noTextEdit="1"/>
                </p:cNvSpPr>
                <p:nvPr/>
              </p:nvSpPr>
              <p:spPr>
                <a:xfrm>
                  <a:off x="10549087" y="3358418"/>
                  <a:ext cx="326249" cy="369332"/>
                </a:xfrm>
                <a:prstGeom prst="rect">
                  <a:avLst/>
                </a:prstGeom>
                <a:blipFill>
                  <a:blip r:embed="rId16"/>
                  <a:stretch>
                    <a:fillRect r="-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719878C-127C-4BA1-A3EA-5FA6A117355E}"/>
                    </a:ext>
                  </a:extLst>
                </p:cNvPr>
                <p:cNvSpPr txBox="1"/>
                <p:nvPr/>
              </p:nvSpPr>
              <p:spPr>
                <a:xfrm>
                  <a:off x="10060474" y="2541479"/>
                  <a:ext cx="32624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Arial" panose="020B0604020202020204" pitchFamily="34" charset="0"/>
                              </a:rPr>
                            </m:ctrlPr>
                          </m:sSubPr>
                          <m:e>
                            <m:r>
                              <a:rPr lang="en-US" b="0" i="1" smtClean="0">
                                <a:solidFill>
                                  <a:schemeClr val="bg1"/>
                                </a:solidFill>
                                <a:latin typeface="Cambria Math" panose="02040503050406030204" pitchFamily="18" charset="0"/>
                                <a:cs typeface="Arial" panose="020B0604020202020204" pitchFamily="34" charset="0"/>
                              </a:rPr>
                              <m:t>h</m:t>
                            </m:r>
                          </m:e>
                          <m:sub>
                            <m:r>
                              <a:rPr lang="en-US" b="0" i="1" smtClean="0">
                                <a:solidFill>
                                  <a:schemeClr val="bg1"/>
                                </a:solidFill>
                                <a:latin typeface="Cambria Math" panose="02040503050406030204" pitchFamily="18" charset="0"/>
                                <a:cs typeface="Arial" panose="020B0604020202020204" pitchFamily="34" charset="0"/>
                              </a:rPr>
                              <m:t>𝑖</m:t>
                            </m:r>
                          </m:sub>
                        </m:sSub>
                      </m:oMath>
                    </m:oMathPara>
                  </a14:m>
                  <a:endParaRPr lang="en-US" dirty="0">
                    <a:solidFill>
                      <a:schemeClr val="bg1"/>
                    </a:solidFill>
                  </a:endParaRPr>
                </a:p>
              </p:txBody>
            </p:sp>
          </mc:Choice>
          <mc:Fallback>
            <p:sp>
              <p:nvSpPr>
                <p:cNvPr id="27" name="TextBox 26">
                  <a:extLst>
                    <a:ext uri="{FF2B5EF4-FFF2-40B4-BE49-F238E27FC236}">
                      <a16:creationId xmlns:a16="http://schemas.microsoft.com/office/drawing/2014/main" id="{C719878C-127C-4BA1-A3EA-5FA6A117355E}"/>
                    </a:ext>
                  </a:extLst>
                </p:cNvPr>
                <p:cNvSpPr txBox="1">
                  <a:spLocks noRot="1" noChangeAspect="1" noMove="1" noResize="1" noEditPoints="1" noAdjustHandles="1" noChangeArrowheads="1" noChangeShapeType="1" noTextEdit="1"/>
                </p:cNvSpPr>
                <p:nvPr/>
              </p:nvSpPr>
              <p:spPr>
                <a:xfrm>
                  <a:off x="10060474" y="2541479"/>
                  <a:ext cx="326249" cy="369332"/>
                </a:xfrm>
                <a:prstGeom prst="rect">
                  <a:avLst/>
                </a:prstGeom>
                <a:blipFill>
                  <a:blip r:embed="rId17"/>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C8AC140-321B-4029-B7F7-ABF8352AB1DB}"/>
                </a:ext>
              </a:extLst>
            </p:cNvPr>
            <p:cNvSpPr txBox="1"/>
            <p:nvPr/>
          </p:nvSpPr>
          <p:spPr>
            <a:xfrm>
              <a:off x="10810820" y="1169071"/>
              <a:ext cx="646331" cy="584775"/>
            </a:xfrm>
            <a:prstGeom prst="rect">
              <a:avLst/>
            </a:prstGeom>
            <a:noFill/>
          </p:spPr>
          <p:txBody>
            <a:bodyPr wrap="none" rtlCol="0">
              <a:spAutoFit/>
            </a:bodyPr>
            <a:lstStyle/>
            <a:p>
              <a:r>
                <a:rPr lang="en-US" sz="3200" b="1" i="1" dirty="0">
                  <a:solidFill>
                    <a:schemeClr val="accent6">
                      <a:lumMod val="50000"/>
                    </a:schemeClr>
                  </a:solidFill>
                </a:rPr>
                <a:t>BB</a:t>
              </a:r>
            </a:p>
          </p:txBody>
        </p:sp>
      </p:grpSp>
    </p:spTree>
    <p:extLst>
      <p:ext uri="{BB962C8B-B14F-4D97-AF65-F5344CB8AC3E}">
        <p14:creationId xmlns:p14="http://schemas.microsoft.com/office/powerpoint/2010/main" val="1680396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10559</TotalTime>
  <Words>1924</Words>
  <Application>Microsoft Office PowerPoint</Application>
  <PresentationFormat>Widescreen</PresentationFormat>
  <Paragraphs>367</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SansSerif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Ahmed Hassan Mahmoud</cp:lastModifiedBy>
  <cp:revision>358</cp:revision>
  <cp:lastPrinted>2017-07-03T22:10:22Z</cp:lastPrinted>
  <dcterms:created xsi:type="dcterms:W3CDTF">2017-05-18T15:26:51Z</dcterms:created>
  <dcterms:modified xsi:type="dcterms:W3CDTF">2018-03-01T23:54:00Z</dcterms:modified>
</cp:coreProperties>
</file>