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
  </p:notesMasterIdLst>
  <p:sldIdLst>
    <p:sldId id="257" r:id="rId2"/>
    <p:sldId id="402" r:id="rId3"/>
    <p:sldId id="403" r:id="rId4"/>
    <p:sldId id="404" r:id="rId5"/>
    <p:sldId id="405" r:id="rId6"/>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14D9"/>
    <a:srgbClr val="669900"/>
    <a:srgbClr val="FFFF00"/>
    <a:srgbClr val="000000"/>
    <a:srgbClr val="003300"/>
    <a:srgbClr val="800000"/>
    <a:srgbClr val="A50021"/>
    <a:srgbClr val="C7E6A4"/>
    <a:srgbClr val="A4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2" autoAdjust="0"/>
    <p:restoredTop sz="80000" autoAdjust="0"/>
  </p:normalViewPr>
  <p:slideViewPr>
    <p:cSldViewPr snapToGrid="0">
      <p:cViewPr varScale="1">
        <p:scale>
          <a:sx n="53" d="100"/>
          <a:sy n="53"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6/4/2018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are trying to classify 3d </a:t>
            </a:r>
            <a:r>
              <a:rPr lang="en-US" dirty="0" err="1"/>
              <a:t>pointclouds</a:t>
            </a:r>
            <a:r>
              <a:rPr lang="en-US" dirty="0"/>
              <a:t> by using convolutional neural network. The classification is similar to  image classification where each input image is given a score to what category it belongs to and we take the maximum but here the input is 3D points so we have </a:t>
            </a:r>
            <a:r>
              <a:rPr lang="en-US" dirty="0" err="1"/>
              <a:t>x,y,z</a:t>
            </a:r>
            <a:r>
              <a:rPr lang="en-US" dirty="0"/>
              <a:t> coordinates of the points. The problem may seem easy or very similar to image classification but actually there are number of challenges that we are going to point out to now and then we will talk about our approach and hypothesis to tackle these challenges. </a:t>
            </a:r>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Most of the challenges is due to </a:t>
            </a:r>
          </a:p>
          <a:p>
            <a:r>
              <a:rPr lang="en-US" sz="1200" dirty="0"/>
              <a:t>Irregular: unlike images that has a fixed size 512x512 or 128x128, we probably don’t know the size of the input in advance not even the size of the training set because such </a:t>
            </a:r>
            <a:r>
              <a:rPr lang="en-US" sz="1200" dirty="0" err="1"/>
              <a:t>pointclouds</a:t>
            </a:r>
            <a:r>
              <a:rPr lang="en-US" sz="1200" dirty="0"/>
              <a:t> come from scanning operations which is indeterministic in terms of the number of the points </a:t>
            </a:r>
          </a:p>
          <a:p>
            <a:endParaRPr lang="en-US" sz="1200" dirty="0"/>
          </a:p>
          <a:p>
            <a:r>
              <a:rPr lang="en-US" i="0" dirty="0"/>
              <a:t>Unorder: images are orders as you always know where the left-bottom corner or the top-right corner of the image from which you can number the pixels. Having a collection of (</a:t>
            </a:r>
            <a:r>
              <a:rPr lang="en-US" i="0" dirty="0" err="1"/>
              <a:t>x,y,z</a:t>
            </a:r>
            <a:r>
              <a:rPr lang="en-US" i="0" dirty="0"/>
              <a:t>) coordinates in a 3d space has no precious order. In certain input and as you read the input from a file, the first point could be in the middle of the shape or it could be at the bottom.</a:t>
            </a:r>
          </a:p>
          <a:p>
            <a:endParaRPr lang="en-US" i="0" dirty="0"/>
          </a:p>
          <a:p>
            <a:r>
              <a:rPr lang="en-US" i="0" dirty="0"/>
              <a:t>Shifted or rotated: this is also applicable to images, where the points could be shifted by a fixed factor or rotated. This is sometimes called rigid transformation.</a:t>
            </a:r>
          </a:p>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26846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Here we show some solutions we used in our project</a:t>
            </a:r>
          </a:p>
          <a:p>
            <a:endParaRPr lang="en-US" i="0" dirty="0"/>
          </a:p>
          <a:p>
            <a:r>
              <a:rPr lang="en-US" sz="1200" dirty="0"/>
              <a:t>Irregular: we can pick certain number of points either when we train or for inference. This worked well and actually all the existing work on classification point cloud do this. However, this is wrong since the underlaying sampling space (the point cloud) are not usually uniform sampled. There always some clustering at certain spaces. If you choose points randomly then we will probably end up picking on this clusters where other features of the shape that poorly samples are not picked which gives misleading information to the network </a:t>
            </a:r>
          </a:p>
          <a:p>
            <a:endParaRPr lang="en-US" sz="1200" dirty="0"/>
          </a:p>
          <a:p>
            <a:r>
              <a:rPr lang="en-US" sz="1200" i="0" dirty="0"/>
              <a:t>Unorder: one easy solution is to sort all the input for training in what is called lexicographic order; this is like sorting the names in phone book. But actually there is no consistent ordering that is stable with point perturbation. So, the </a:t>
            </a:r>
            <a:r>
              <a:rPr lang="en-US" sz="1200" i="0" dirty="0" err="1"/>
              <a:t>pointcloud</a:t>
            </a:r>
            <a:r>
              <a:rPr lang="en-US" sz="1200" i="0" dirty="0"/>
              <a:t> could be contain noise and this noise will definitely affect the ordering </a:t>
            </a:r>
          </a:p>
          <a:p>
            <a:endParaRPr lang="en-US" sz="1200" i="0" dirty="0"/>
          </a:p>
          <a:p>
            <a:r>
              <a:rPr lang="en-US" sz="1200" i="0" dirty="0"/>
              <a:t>Shifted or rotated: we apply function that invariant to the shifting or rotation for examples the distance or norm generally or dot products.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56322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Our hypothesis the </a:t>
            </a:r>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317931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Our hypothesis the </a:t>
            </a:r>
          </a:p>
        </p:txBody>
      </p:sp>
      <p:sp>
        <p:nvSpPr>
          <p:cNvPr id="4" name="Slide Number Placeholder 3"/>
          <p:cNvSpPr>
            <a:spLocks noGrp="1"/>
          </p:cNvSpPr>
          <p:nvPr>
            <p:ph type="sldNum" sz="quarter" idx="10"/>
          </p:nvPr>
        </p:nvSpPr>
        <p:spPr/>
        <p:txBody>
          <a:bodyPr/>
          <a:lstStyle/>
          <a:p>
            <a:fld id="{37625FAB-936A-44E0-8525-18DD41E40A4C}" type="slidenum">
              <a:rPr lang="en-US" smtClean="0"/>
              <a:t>5</a:t>
            </a:fld>
            <a:endParaRPr lang="en-US"/>
          </a:p>
        </p:txBody>
      </p:sp>
    </p:spTree>
    <p:extLst>
      <p:ext uri="{BB962C8B-B14F-4D97-AF65-F5344CB8AC3E}">
        <p14:creationId xmlns:p14="http://schemas.microsoft.com/office/powerpoint/2010/main" val="96511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134" y="5853270"/>
            <a:ext cx="2869680" cy="722708"/>
          </a:xfrm>
          <a:prstGeom prst="rect">
            <a:avLst/>
          </a:prstGeom>
        </p:spPr>
      </p:pic>
      <p:sp>
        <p:nvSpPr>
          <p:cNvPr id="18" name="TextBox 17"/>
          <p:cNvSpPr txBox="1"/>
          <p:nvPr/>
        </p:nvSpPr>
        <p:spPr>
          <a:xfrm>
            <a:off x="125652" y="67436"/>
            <a:ext cx="11940696" cy="1569660"/>
          </a:xfrm>
          <a:prstGeom prst="rect">
            <a:avLst/>
          </a:prstGeom>
          <a:noFill/>
        </p:spPr>
        <p:txBody>
          <a:bodyPr wrap="square" rtlCol="0">
            <a:spAutoFit/>
          </a:bodyPr>
          <a:lstStyle/>
          <a:p>
            <a:pPr algn="ctr"/>
            <a:r>
              <a:rPr lang="en-US" sz="4800" b="1" i="1" dirty="0" err="1">
                <a:solidFill>
                  <a:srgbClr val="92D050"/>
                </a:solidFill>
                <a:latin typeface="Arial" panose="020B0604020202020204" pitchFamily="34" charset="0"/>
                <a:cs typeface="Arial" panose="020B0604020202020204" pitchFamily="34" charset="0"/>
              </a:rPr>
              <a:t>xyzCNN</a:t>
            </a:r>
            <a:r>
              <a:rPr lang="en-US" sz="4800" b="1" i="1" dirty="0">
                <a:solidFill>
                  <a:srgbClr val="92D050"/>
                </a:solidFill>
                <a:latin typeface="Arial" panose="020B0604020202020204" pitchFamily="34" charset="0"/>
                <a:cs typeface="Arial" panose="020B0604020202020204" pitchFamily="34" charset="0"/>
              </a:rPr>
              <a:t>:</a:t>
            </a:r>
            <a:r>
              <a:rPr lang="en-US" sz="4800" b="1" dirty="0">
                <a:latin typeface="Arial" panose="020B0604020202020204" pitchFamily="34" charset="0"/>
                <a:cs typeface="Arial" panose="020B0604020202020204" pitchFamily="34" charset="0"/>
              </a:rPr>
              <a:t> Convolutional Neural Network for 3D </a:t>
            </a:r>
            <a:r>
              <a:rPr lang="en-US" sz="4800" b="1" dirty="0" err="1">
                <a:latin typeface="Arial" panose="020B0604020202020204" pitchFamily="34" charset="0"/>
                <a:cs typeface="Arial" panose="020B0604020202020204" pitchFamily="34" charset="0"/>
              </a:rPr>
              <a:t>pointcloud</a:t>
            </a:r>
            <a:r>
              <a:rPr lang="en-US" sz="4800" b="1" dirty="0">
                <a:latin typeface="Arial" panose="020B0604020202020204" pitchFamily="34" charset="0"/>
                <a:cs typeface="Arial" panose="020B0604020202020204" pitchFamily="34" charset="0"/>
              </a:rPr>
              <a:t> classification </a:t>
            </a:r>
            <a:endParaRPr lang="en-US" sz="4800" b="1" baseline="50000" dirty="0">
              <a:latin typeface="Arial" panose="020B0604020202020204" pitchFamily="34" charset="0"/>
              <a:cs typeface="Arial" panose="020B0604020202020204" pitchFamily="34" charset="0"/>
            </a:endParaRPr>
          </a:p>
        </p:txBody>
      </p:sp>
      <p:sp>
        <p:nvSpPr>
          <p:cNvPr id="19" name="TextBox 18"/>
          <p:cNvSpPr txBox="1"/>
          <p:nvPr/>
        </p:nvSpPr>
        <p:spPr>
          <a:xfrm>
            <a:off x="397192" y="1577085"/>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Final Project - EEC 289Q (Spring 2018)</a:t>
            </a:r>
          </a:p>
        </p:txBody>
      </p:sp>
      <p:sp>
        <p:nvSpPr>
          <p:cNvPr id="24" name="TextBox 23"/>
          <p:cNvSpPr txBox="1"/>
          <p:nvPr/>
        </p:nvSpPr>
        <p:spPr>
          <a:xfrm>
            <a:off x="0" y="6020698"/>
            <a:ext cx="3105150" cy="913070"/>
          </a:xfrm>
          <a:prstGeom prst="rect">
            <a:avLst/>
          </a:prstGeom>
          <a:noFill/>
        </p:spPr>
        <p:txBody>
          <a:bodyPr wrap="square" rtlCol="0">
            <a:spAutoFit/>
          </a:bodyPr>
          <a:lstStyle/>
          <a:p>
            <a:r>
              <a:rPr lang="en-US" sz="3200" b="1" i="1" baseline="30000" dirty="0">
                <a:solidFill>
                  <a:srgbClr val="00B050"/>
                </a:solidFill>
                <a:latin typeface="SansSerif" panose="00000400000000000000" pitchFamily="2" charset="2"/>
              </a:rPr>
              <a:t>      Ahmed Mahmoud</a:t>
            </a:r>
          </a:p>
          <a:p>
            <a:r>
              <a:rPr lang="en-US" sz="3200" b="1" i="1" baseline="30000" dirty="0">
                <a:solidFill>
                  <a:srgbClr val="00B050"/>
                </a:solidFill>
                <a:latin typeface="SansSerif" panose="00000400000000000000" pitchFamily="2" charset="2"/>
              </a:rPr>
              <a:t>	Muhammad </a:t>
            </a:r>
            <a:r>
              <a:rPr lang="en-US" sz="3200" b="1" i="1" baseline="30000" dirty="0" err="1">
                <a:solidFill>
                  <a:srgbClr val="00B050"/>
                </a:solidFill>
                <a:latin typeface="SansSerif" panose="00000400000000000000" pitchFamily="2" charset="2"/>
              </a:rPr>
              <a:t>Awad</a:t>
            </a:r>
            <a:endParaRPr lang="en-US" sz="3200" b="1" i="1" dirty="0">
              <a:solidFill>
                <a:srgbClr val="00B050"/>
              </a:solidFill>
            </a:endParaRPr>
          </a:p>
        </p:txBody>
      </p:sp>
      <p:pic>
        <p:nvPicPr>
          <p:cNvPr id="3" name="Picture 2">
            <a:extLst>
              <a:ext uri="{FF2B5EF4-FFF2-40B4-BE49-F238E27FC236}">
                <a16:creationId xmlns:a16="http://schemas.microsoft.com/office/drawing/2014/main" id="{E52B05A8-8EC7-4EC2-BDFA-7D5C57524E70}"/>
              </a:ext>
            </a:extLst>
          </p:cNvPr>
          <p:cNvPicPr>
            <a:picLocks noChangeAspect="1"/>
          </p:cNvPicPr>
          <p:nvPr/>
        </p:nvPicPr>
        <p:blipFill>
          <a:blip r:embed="rId4"/>
          <a:stretch>
            <a:fillRect/>
          </a:stretch>
        </p:blipFill>
        <p:spPr>
          <a:xfrm>
            <a:off x="309881" y="3704590"/>
            <a:ext cx="3763670" cy="1810468"/>
          </a:xfrm>
          <a:prstGeom prst="rect">
            <a:avLst/>
          </a:prstGeom>
        </p:spPr>
      </p:pic>
      <p:pic>
        <p:nvPicPr>
          <p:cNvPr id="4" name="Picture 3">
            <a:extLst>
              <a:ext uri="{FF2B5EF4-FFF2-40B4-BE49-F238E27FC236}">
                <a16:creationId xmlns:a16="http://schemas.microsoft.com/office/drawing/2014/main" id="{AFDCAE71-4A10-4461-A377-7B8E3230F069}"/>
              </a:ext>
            </a:extLst>
          </p:cNvPr>
          <p:cNvPicPr>
            <a:picLocks noChangeAspect="1"/>
          </p:cNvPicPr>
          <p:nvPr/>
        </p:nvPicPr>
        <p:blipFill>
          <a:blip r:embed="rId5"/>
          <a:stretch>
            <a:fillRect/>
          </a:stretch>
        </p:blipFill>
        <p:spPr>
          <a:xfrm>
            <a:off x="8531458" y="3760491"/>
            <a:ext cx="2972664" cy="1698665"/>
          </a:xfrm>
          <a:prstGeom prst="rect">
            <a:avLst/>
          </a:prstGeom>
        </p:spPr>
      </p:pic>
      <p:pic>
        <p:nvPicPr>
          <p:cNvPr id="7" name="Picture 6">
            <a:extLst>
              <a:ext uri="{FF2B5EF4-FFF2-40B4-BE49-F238E27FC236}">
                <a16:creationId xmlns:a16="http://schemas.microsoft.com/office/drawing/2014/main" id="{29B548CC-ABBA-447D-87C0-01D465BFC86E}"/>
              </a:ext>
            </a:extLst>
          </p:cNvPr>
          <p:cNvPicPr>
            <a:picLocks noChangeAspect="1"/>
          </p:cNvPicPr>
          <p:nvPr/>
        </p:nvPicPr>
        <p:blipFill>
          <a:blip r:embed="rId6"/>
          <a:stretch>
            <a:fillRect/>
          </a:stretch>
        </p:blipFill>
        <p:spPr>
          <a:xfrm>
            <a:off x="4274058" y="2540399"/>
            <a:ext cx="4028693" cy="3936834"/>
          </a:xfrm>
          <a:prstGeom prst="rect">
            <a:avLst/>
          </a:prstGeom>
        </p:spPr>
      </p:pic>
      <p:sp>
        <p:nvSpPr>
          <p:cNvPr id="13" name="TextBox 12">
            <a:extLst>
              <a:ext uri="{FF2B5EF4-FFF2-40B4-BE49-F238E27FC236}">
                <a16:creationId xmlns:a16="http://schemas.microsoft.com/office/drawing/2014/main" id="{6BA522CD-25BA-48B2-AE9B-BCF526838F0E}"/>
              </a:ext>
            </a:extLst>
          </p:cNvPr>
          <p:cNvSpPr txBox="1"/>
          <p:nvPr/>
        </p:nvSpPr>
        <p:spPr>
          <a:xfrm>
            <a:off x="7567130" y="6635198"/>
            <a:ext cx="8069056" cy="261610"/>
          </a:xfrm>
          <a:prstGeom prst="rect">
            <a:avLst/>
          </a:prstGeom>
          <a:noFill/>
        </p:spPr>
        <p:txBody>
          <a:bodyPr wrap="square" rtlCol="0">
            <a:spAutoFit/>
          </a:bodyPr>
          <a:lstStyle/>
          <a:p>
            <a:r>
              <a:rPr lang="en-US" sz="1050" b="1" i="1" dirty="0">
                <a:solidFill>
                  <a:srgbClr val="00B0F0"/>
                </a:solidFill>
              </a:rPr>
              <a:t>Figures: </a:t>
            </a:r>
            <a:r>
              <a:rPr lang="en-US" sz="1050" b="1" i="1" dirty="0" err="1">
                <a:solidFill>
                  <a:srgbClr val="00B0F0"/>
                </a:solidFill>
              </a:rPr>
              <a:t>PointNet</a:t>
            </a:r>
            <a:r>
              <a:rPr lang="en-US" sz="1050" b="1" i="1" dirty="0">
                <a:solidFill>
                  <a:srgbClr val="00B0F0"/>
                </a:solidFill>
              </a:rPr>
              <a:t>(2017), Dynamic Graph CNN for Learning on Point Clouds(2018) </a:t>
            </a:r>
          </a:p>
        </p:txBody>
      </p:sp>
    </p:spTree>
    <p:extLst>
      <p:ext uri="{BB962C8B-B14F-4D97-AF65-F5344CB8AC3E}">
        <p14:creationId xmlns:p14="http://schemas.microsoft.com/office/powerpoint/2010/main" val="11880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Challenges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308324"/>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a:t>
            </a:r>
          </a:p>
          <a:p>
            <a:pPr marL="1028700" lvl="1" indent="-571500">
              <a:buFont typeface="Arial" panose="020B0604020202020204" pitchFamily="34" charset="0"/>
              <a:buChar char="•"/>
            </a:pPr>
            <a:r>
              <a:rPr lang="en-US" sz="3200" dirty="0">
                <a:sym typeface="Wingdings" panose="05000000000000000000" pitchFamily="2" charset="2"/>
              </a:rPr>
              <a:t>Unorder </a:t>
            </a:r>
          </a:p>
          <a:p>
            <a:pPr marL="1028700" lvl="1" indent="-571500">
              <a:buFont typeface="Arial" panose="020B0604020202020204" pitchFamily="34" charset="0"/>
              <a:buChar char="•"/>
            </a:pPr>
            <a:r>
              <a:rPr lang="en-US" sz="3200" dirty="0">
                <a:sym typeface="Wingdings" panose="05000000000000000000" pitchFamily="2" charset="2"/>
              </a:rPr>
              <a:t>Shifted or rotated</a:t>
            </a:r>
            <a:endParaRPr lang="en-US" sz="4400" dirty="0"/>
          </a:p>
        </p:txBody>
      </p:sp>
      <p:pic>
        <p:nvPicPr>
          <p:cNvPr id="4" name="Picture 3">
            <a:extLst>
              <a:ext uri="{FF2B5EF4-FFF2-40B4-BE49-F238E27FC236}">
                <a16:creationId xmlns:a16="http://schemas.microsoft.com/office/drawing/2014/main" id="{82A6A9EC-B4C3-4E8B-BCF3-0847708F925A}"/>
              </a:ext>
            </a:extLst>
          </p:cNvPr>
          <p:cNvPicPr>
            <a:picLocks noChangeAspect="1"/>
          </p:cNvPicPr>
          <p:nvPr/>
        </p:nvPicPr>
        <p:blipFill>
          <a:blip r:embed="rId3"/>
          <a:stretch>
            <a:fillRect/>
          </a:stretch>
        </p:blipFill>
        <p:spPr>
          <a:xfrm>
            <a:off x="7679645" y="3970982"/>
            <a:ext cx="3409642" cy="2365513"/>
          </a:xfrm>
          <a:prstGeom prst="rect">
            <a:avLst/>
          </a:prstGeom>
        </p:spPr>
      </p:pic>
      <p:pic>
        <p:nvPicPr>
          <p:cNvPr id="6" name="Picture 5">
            <a:extLst>
              <a:ext uri="{FF2B5EF4-FFF2-40B4-BE49-F238E27FC236}">
                <a16:creationId xmlns:a16="http://schemas.microsoft.com/office/drawing/2014/main" id="{30F28951-5F8C-49FF-9429-6673A8FF9E82}"/>
              </a:ext>
            </a:extLst>
          </p:cNvPr>
          <p:cNvPicPr>
            <a:picLocks noChangeAspect="1"/>
          </p:cNvPicPr>
          <p:nvPr/>
        </p:nvPicPr>
        <p:blipFill>
          <a:blip r:embed="rId4"/>
          <a:stretch>
            <a:fillRect/>
          </a:stretch>
        </p:blipFill>
        <p:spPr>
          <a:xfrm>
            <a:off x="644056" y="3970982"/>
            <a:ext cx="5901368" cy="2308323"/>
          </a:xfrm>
          <a:prstGeom prst="rect">
            <a:avLst/>
          </a:prstGeom>
        </p:spPr>
      </p:pic>
      <p:cxnSp>
        <p:nvCxnSpPr>
          <p:cNvPr id="8" name="Straight Arrow Connector 7">
            <a:extLst>
              <a:ext uri="{FF2B5EF4-FFF2-40B4-BE49-F238E27FC236}">
                <a16:creationId xmlns:a16="http://schemas.microsoft.com/office/drawing/2014/main" id="{8C8A0243-36EA-490C-99B7-19D2C12F9BAA}"/>
              </a:ext>
            </a:extLst>
          </p:cNvPr>
          <p:cNvCxnSpPr/>
          <p:nvPr/>
        </p:nvCxnSpPr>
        <p:spPr>
          <a:xfrm>
            <a:off x="3514477" y="4969565"/>
            <a:ext cx="93030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191917-FB40-4102-9CBB-7FB45C99C9C8}"/>
              </a:ext>
            </a:extLst>
          </p:cNvPr>
          <p:cNvSpPr txBox="1"/>
          <p:nvPr/>
        </p:nvSpPr>
        <p:spPr>
          <a:xfrm>
            <a:off x="3437035" y="4505940"/>
            <a:ext cx="1773140" cy="369332"/>
          </a:xfrm>
          <a:prstGeom prst="rect">
            <a:avLst/>
          </a:prstGeom>
          <a:noFill/>
        </p:spPr>
        <p:txBody>
          <a:bodyPr wrap="square" rtlCol="0">
            <a:spAutoFit/>
          </a:bodyPr>
          <a:lstStyle/>
          <a:p>
            <a:r>
              <a:rPr lang="en-US" b="1" i="1" dirty="0" err="1">
                <a:solidFill>
                  <a:schemeClr val="accent1"/>
                </a:solidFill>
              </a:rPr>
              <a:t>downsample</a:t>
            </a:r>
            <a:endParaRPr lang="en-US" b="1" i="1" dirty="0">
              <a:solidFill>
                <a:schemeClr val="accent1"/>
              </a:solidFill>
            </a:endParaRPr>
          </a:p>
        </p:txBody>
      </p:sp>
      <p:sp>
        <p:nvSpPr>
          <p:cNvPr id="12" name="Oval 11">
            <a:extLst>
              <a:ext uri="{FF2B5EF4-FFF2-40B4-BE49-F238E27FC236}">
                <a16:creationId xmlns:a16="http://schemas.microsoft.com/office/drawing/2014/main" id="{C6FBA0E4-D329-4ADA-954A-F9CB6322BD87}"/>
              </a:ext>
            </a:extLst>
          </p:cNvPr>
          <p:cNvSpPr/>
          <p:nvPr/>
        </p:nvSpPr>
        <p:spPr>
          <a:xfrm rot="1436263">
            <a:off x="4890052" y="5359179"/>
            <a:ext cx="866692" cy="5088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DC7F4676-6276-4579-BC42-BC3BB4D01541}"/>
              </a:ext>
            </a:extLst>
          </p:cNvPr>
          <p:cNvSpPr/>
          <p:nvPr/>
        </p:nvSpPr>
        <p:spPr>
          <a:xfrm rot="4329460">
            <a:off x="5565281" y="4088029"/>
            <a:ext cx="514855" cy="48108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13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Solutions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 </a:t>
            </a:r>
            <a:r>
              <a:rPr lang="en-US" sz="4000" dirty="0">
                <a:solidFill>
                  <a:srgbClr val="00B0F0"/>
                </a:solidFill>
              </a:rPr>
              <a:t>pick certain number (1024) uniformly random </a:t>
            </a:r>
            <a:r>
              <a:rPr lang="en-US" sz="4000" dirty="0">
                <a:solidFill>
                  <a:srgbClr val="FFFF00"/>
                </a:solidFill>
              </a:rPr>
              <a:t>(</a:t>
            </a:r>
            <a:r>
              <a:rPr lang="en-US" sz="4000" dirty="0">
                <a:solidFill>
                  <a:srgbClr val="FFFF00"/>
                </a:solidFill>
                <a:sym typeface="Wingdings" panose="05000000000000000000" pitchFamily="2" charset="2"/>
              </a:rPr>
              <a:t>uneven clusters)</a:t>
            </a:r>
          </a:p>
          <a:p>
            <a:pPr lvl="1"/>
            <a:endParaRPr lang="en-US" sz="2400" dirty="0">
              <a:solidFill>
                <a:srgbClr val="FFFF00"/>
              </a:solidFill>
            </a:endParaRPr>
          </a:p>
          <a:p>
            <a:pPr marL="1028700" lvl="1" indent="-571500">
              <a:buFont typeface="Arial" panose="020B0604020202020204" pitchFamily="34" charset="0"/>
              <a:buChar char="•"/>
            </a:pPr>
            <a:r>
              <a:rPr lang="en-US" sz="3200" dirty="0">
                <a:sym typeface="Wingdings" panose="05000000000000000000" pitchFamily="2" charset="2"/>
              </a:rPr>
              <a:t>Unorder: </a:t>
            </a:r>
            <a:r>
              <a:rPr lang="en-US" sz="3200" dirty="0">
                <a:solidFill>
                  <a:srgbClr val="00B0F0"/>
                </a:solidFill>
                <a:sym typeface="Wingdings" panose="05000000000000000000" pitchFamily="2" charset="2"/>
              </a:rPr>
              <a:t>lexicographic ordering</a:t>
            </a:r>
            <a:r>
              <a:rPr lang="en-US" sz="3200" dirty="0">
                <a:sym typeface="Wingdings" panose="05000000000000000000" pitchFamily="2" charset="2"/>
              </a:rPr>
              <a:t> </a:t>
            </a:r>
          </a:p>
          <a:p>
            <a:pPr lvl="1"/>
            <a:endParaRPr lang="en-US" sz="3200" dirty="0">
              <a:sym typeface="Wingdings" panose="05000000000000000000" pitchFamily="2" charset="2"/>
            </a:endParaRPr>
          </a:p>
          <a:p>
            <a:pPr marL="1028700" lvl="1" indent="-571500">
              <a:buFont typeface="Arial" panose="020B0604020202020204" pitchFamily="34" charset="0"/>
              <a:buChar char="•"/>
            </a:pPr>
            <a:r>
              <a:rPr lang="en-US" sz="3200" dirty="0">
                <a:sym typeface="Wingdings" panose="05000000000000000000" pitchFamily="2" charset="2"/>
              </a:rPr>
              <a:t>Shifted or rotated: </a:t>
            </a:r>
            <a:r>
              <a:rPr lang="en-US" sz="3200" dirty="0">
                <a:solidFill>
                  <a:srgbClr val="00B0F0"/>
                </a:solidFill>
                <a:sym typeface="Wingdings" panose="05000000000000000000" pitchFamily="2" charset="2"/>
              </a:rPr>
              <a:t>apply shift/rotation-invariant function (norm, dot product) </a:t>
            </a:r>
            <a:endParaRPr lang="en-US" sz="4400" dirty="0">
              <a:solidFill>
                <a:srgbClr val="00B0F0"/>
              </a:solidFill>
            </a:endParaRPr>
          </a:p>
        </p:txBody>
      </p:sp>
    </p:spTree>
    <p:extLst>
      <p:ext uri="{BB962C8B-B14F-4D97-AF65-F5344CB8AC3E}">
        <p14:creationId xmlns:p14="http://schemas.microsoft.com/office/powerpoint/2010/main" val="163471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Model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t>Model:</a:t>
            </a:r>
            <a:endParaRPr lang="en-US" sz="4400" dirty="0">
              <a:solidFill>
                <a:srgbClr val="00B0F0"/>
              </a:solidFill>
            </a:endParaRPr>
          </a:p>
        </p:txBody>
      </p:sp>
    </p:spTree>
    <p:extLst>
      <p:ext uri="{BB962C8B-B14F-4D97-AF65-F5344CB8AC3E}">
        <p14:creationId xmlns:p14="http://schemas.microsoft.com/office/powerpoint/2010/main" val="84986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Results  </a:t>
            </a:r>
          </a:p>
        </p:txBody>
      </p:sp>
      <p:graphicFrame>
        <p:nvGraphicFramePr>
          <p:cNvPr id="4" name="Table 3">
            <a:extLst>
              <a:ext uri="{FF2B5EF4-FFF2-40B4-BE49-F238E27FC236}">
                <a16:creationId xmlns:a16="http://schemas.microsoft.com/office/drawing/2014/main" id="{2A338A30-4783-43F5-BAA2-A9F7AD1466C8}"/>
              </a:ext>
            </a:extLst>
          </p:cNvPr>
          <p:cNvGraphicFramePr>
            <a:graphicFrameLocks noGrp="1"/>
          </p:cNvGraphicFramePr>
          <p:nvPr>
            <p:extLst>
              <p:ext uri="{D42A27DB-BD31-4B8C-83A1-F6EECF244321}">
                <p14:modId xmlns:p14="http://schemas.microsoft.com/office/powerpoint/2010/main" val="2325695916"/>
              </p:ext>
            </p:extLst>
          </p:nvPr>
        </p:nvGraphicFramePr>
        <p:xfrm>
          <a:off x="1931639" y="1611398"/>
          <a:ext cx="8127999" cy="3371586"/>
        </p:xfrm>
        <a:graphic>
          <a:graphicData uri="http://schemas.openxmlformats.org/drawingml/2006/table">
            <a:tbl>
              <a:tblPr firstRow="1" bandRow="1">
                <a:tableStyleId>{9D7B26C5-4107-4FEC-AEDC-1716B250A1EF}</a:tableStyleId>
              </a:tblPr>
              <a:tblGrid>
                <a:gridCol w="2709333">
                  <a:extLst>
                    <a:ext uri="{9D8B030D-6E8A-4147-A177-3AD203B41FA5}">
                      <a16:colId xmlns:a16="http://schemas.microsoft.com/office/drawing/2014/main" val="1980981447"/>
                    </a:ext>
                  </a:extLst>
                </a:gridCol>
                <a:gridCol w="2709333">
                  <a:extLst>
                    <a:ext uri="{9D8B030D-6E8A-4147-A177-3AD203B41FA5}">
                      <a16:colId xmlns:a16="http://schemas.microsoft.com/office/drawing/2014/main" val="1091153276"/>
                    </a:ext>
                  </a:extLst>
                </a:gridCol>
                <a:gridCol w="2709333">
                  <a:extLst>
                    <a:ext uri="{9D8B030D-6E8A-4147-A177-3AD203B41FA5}">
                      <a16:colId xmlns:a16="http://schemas.microsoft.com/office/drawing/2014/main" val="177955030"/>
                    </a:ext>
                  </a:extLst>
                </a:gridCol>
              </a:tblGrid>
              <a:tr h="370840">
                <a:tc>
                  <a:txBody>
                    <a:bodyPr/>
                    <a:lstStyle/>
                    <a:p>
                      <a:pPr algn="ctr"/>
                      <a:r>
                        <a:rPr lang="en-US" dirty="0"/>
                        <a:t>Algorithm</a:t>
                      </a:r>
                    </a:p>
                  </a:txBody>
                  <a:tcPr/>
                </a:tc>
                <a:tc>
                  <a:txBody>
                    <a:bodyPr/>
                    <a:lstStyle/>
                    <a:p>
                      <a:pPr algn="ctr"/>
                      <a:r>
                        <a:rPr lang="en-US" dirty="0"/>
                        <a:t>#Points</a:t>
                      </a:r>
                    </a:p>
                  </a:txBody>
                  <a:tcPr/>
                </a:tc>
                <a:tc>
                  <a:txBody>
                    <a:bodyPr/>
                    <a:lstStyle/>
                    <a:p>
                      <a:pPr algn="ctr"/>
                      <a:r>
                        <a:rPr lang="en-US" dirty="0"/>
                        <a:t>Accuracy </a:t>
                      </a:r>
                    </a:p>
                  </a:txBody>
                  <a:tcPr/>
                </a:tc>
                <a:extLst>
                  <a:ext uri="{0D108BD9-81ED-4DB2-BD59-A6C34878D82A}">
                    <a16:rowId xmlns:a16="http://schemas.microsoft.com/office/drawing/2014/main" val="3611830745"/>
                  </a:ext>
                </a:extLst>
              </a:tr>
              <a:tr h="370840">
                <a:tc>
                  <a:txBody>
                    <a:bodyPr/>
                    <a:lstStyle/>
                    <a:p>
                      <a:pPr algn="ctr"/>
                      <a:r>
                        <a:rPr lang="en-US" dirty="0" err="1"/>
                        <a:t>pointnet</a:t>
                      </a:r>
                      <a:endParaRPr lang="en-US" dirty="0"/>
                    </a:p>
                  </a:txBody>
                  <a:tcPr/>
                </a:tc>
                <a:tc>
                  <a:txBody>
                    <a:bodyPr/>
                    <a:lstStyle/>
                    <a:p>
                      <a:pPr algn="ctr"/>
                      <a:r>
                        <a:rPr lang="en-US" dirty="0"/>
                        <a:t>1024</a:t>
                      </a:r>
                    </a:p>
                  </a:txBody>
                  <a:tcPr/>
                </a:tc>
                <a:tc>
                  <a:txBody>
                    <a:bodyPr/>
                    <a:lstStyle/>
                    <a:p>
                      <a:pPr algn="ctr"/>
                      <a:r>
                        <a:rPr lang="en-US" dirty="0"/>
                        <a:t>89.2</a:t>
                      </a:r>
                    </a:p>
                  </a:txBody>
                  <a:tcPr/>
                </a:tc>
                <a:extLst>
                  <a:ext uri="{0D108BD9-81ED-4DB2-BD59-A6C34878D82A}">
                    <a16:rowId xmlns:a16="http://schemas.microsoft.com/office/drawing/2014/main" val="3794305731"/>
                  </a:ext>
                </a:extLst>
              </a:tr>
              <a:tr h="370840">
                <a:tc>
                  <a:txBody>
                    <a:bodyPr/>
                    <a:lstStyle/>
                    <a:p>
                      <a:pPr algn="ctr"/>
                      <a:r>
                        <a:rPr lang="en-US" dirty="0" err="1"/>
                        <a:t>pointnet</a:t>
                      </a:r>
                      <a:r>
                        <a:rPr lang="en-US" dirty="0"/>
                        <a:t>++</a:t>
                      </a:r>
                    </a:p>
                  </a:txBody>
                  <a:tcPr/>
                </a:tc>
                <a:tc>
                  <a:txBody>
                    <a:bodyPr/>
                    <a:lstStyle/>
                    <a:p>
                      <a:pPr algn="ctr"/>
                      <a:r>
                        <a:rPr lang="en-US" dirty="0"/>
                        <a:t>1024</a:t>
                      </a:r>
                    </a:p>
                  </a:txBody>
                  <a:tcPr/>
                </a:tc>
                <a:tc>
                  <a:txBody>
                    <a:bodyPr/>
                    <a:lstStyle/>
                    <a:p>
                      <a:pPr algn="ctr"/>
                      <a:r>
                        <a:rPr lang="en-US" dirty="0"/>
                        <a:t>90.7</a:t>
                      </a:r>
                    </a:p>
                  </a:txBody>
                  <a:tcPr/>
                </a:tc>
                <a:extLst>
                  <a:ext uri="{0D108BD9-81ED-4DB2-BD59-A6C34878D82A}">
                    <a16:rowId xmlns:a16="http://schemas.microsoft.com/office/drawing/2014/main" val="1846254192"/>
                  </a:ext>
                </a:extLst>
              </a:tr>
              <a:tr h="370840">
                <a:tc>
                  <a:txBody>
                    <a:bodyPr/>
                    <a:lstStyle/>
                    <a:p>
                      <a:pPr algn="ctr"/>
                      <a:r>
                        <a:rPr lang="en-US" dirty="0"/>
                        <a:t>deep sets</a:t>
                      </a:r>
                    </a:p>
                  </a:txBody>
                  <a:tcPr/>
                </a:tc>
                <a:tc>
                  <a:txBody>
                    <a:bodyPr/>
                    <a:lstStyle/>
                    <a:p>
                      <a:pPr algn="ctr"/>
                      <a:r>
                        <a:rPr lang="en-US" dirty="0"/>
                        <a:t>1000</a:t>
                      </a:r>
                    </a:p>
                  </a:txBody>
                  <a:tcPr/>
                </a:tc>
                <a:tc>
                  <a:txBody>
                    <a:bodyPr/>
                    <a:lstStyle/>
                    <a:p>
                      <a:pPr algn="ctr"/>
                      <a:r>
                        <a:rPr lang="en-US" dirty="0"/>
                        <a:t>87.1</a:t>
                      </a:r>
                    </a:p>
                  </a:txBody>
                  <a:tcPr/>
                </a:tc>
                <a:extLst>
                  <a:ext uri="{0D108BD9-81ED-4DB2-BD59-A6C34878D82A}">
                    <a16:rowId xmlns:a16="http://schemas.microsoft.com/office/drawing/2014/main" val="3724602469"/>
                  </a:ext>
                </a:extLst>
              </a:tr>
              <a:tr h="370840">
                <a:tc>
                  <a:txBody>
                    <a:bodyPr/>
                    <a:lstStyle/>
                    <a:p>
                      <a:pPr algn="ctr"/>
                      <a:r>
                        <a:rPr lang="en-US" dirty="0"/>
                        <a:t>ECC</a:t>
                      </a:r>
                    </a:p>
                  </a:txBody>
                  <a:tcPr/>
                </a:tc>
                <a:tc>
                  <a:txBody>
                    <a:bodyPr/>
                    <a:lstStyle/>
                    <a:p>
                      <a:pPr algn="ctr"/>
                      <a:r>
                        <a:rPr lang="en-US" dirty="0"/>
                        <a:t>1000</a:t>
                      </a:r>
                    </a:p>
                  </a:txBody>
                  <a:tcPr/>
                </a:tc>
                <a:tc>
                  <a:txBody>
                    <a:bodyPr/>
                    <a:lstStyle/>
                    <a:p>
                      <a:pPr algn="ctr"/>
                      <a:r>
                        <a:rPr lang="en-US" dirty="0"/>
                        <a:t>87.4</a:t>
                      </a:r>
                    </a:p>
                  </a:txBody>
                  <a:tcPr/>
                </a:tc>
                <a:extLst>
                  <a:ext uri="{0D108BD9-81ED-4DB2-BD59-A6C34878D82A}">
                    <a16:rowId xmlns:a16="http://schemas.microsoft.com/office/drawing/2014/main" val="1953058120"/>
                  </a:ext>
                </a:extLst>
              </a:tr>
              <a:tr h="415026">
                <a:tc>
                  <a:txBody>
                    <a:bodyPr/>
                    <a:lstStyle/>
                    <a:p>
                      <a:pPr algn="ctr"/>
                      <a:r>
                        <a:rPr lang="en-US" dirty="0" err="1"/>
                        <a:t>kd</a:t>
                      </a:r>
                      <a:r>
                        <a:rPr lang="en-US" dirty="0"/>
                        <a:t>-network</a:t>
                      </a:r>
                    </a:p>
                  </a:txBody>
                  <a:tcPr/>
                </a:tc>
                <a:tc>
                  <a:txBody>
                    <a:bodyPr/>
                    <a:lstStyle/>
                    <a:p>
                      <a:pPr algn="ctr"/>
                      <a:r>
                        <a:rPr lang="en-US" dirty="0"/>
                        <a:t>32K</a:t>
                      </a:r>
                    </a:p>
                  </a:txBody>
                  <a:tcPr/>
                </a:tc>
                <a:tc>
                  <a:txBody>
                    <a:bodyPr/>
                    <a:lstStyle/>
                    <a:p>
                      <a:pPr algn="ctr"/>
                      <a:r>
                        <a:rPr lang="en-US" dirty="0"/>
                        <a:t>91.8</a:t>
                      </a:r>
                    </a:p>
                  </a:txBody>
                  <a:tcPr/>
                </a:tc>
                <a:extLst>
                  <a:ext uri="{0D108BD9-81ED-4DB2-BD59-A6C34878D82A}">
                    <a16:rowId xmlns:a16="http://schemas.microsoft.com/office/drawing/2014/main" val="179534335"/>
                  </a:ext>
                </a:extLst>
              </a:tr>
              <a:tr h="370840">
                <a:tc>
                  <a:txBody>
                    <a:bodyPr/>
                    <a:lstStyle/>
                    <a:p>
                      <a:pPr algn="ctr"/>
                      <a:r>
                        <a:rPr lang="en-US" dirty="0"/>
                        <a:t>Point </a:t>
                      </a:r>
                      <a:r>
                        <a:rPr lang="en-US" dirty="0" err="1"/>
                        <a:t>cnn</a:t>
                      </a:r>
                      <a:r>
                        <a:rPr lang="en-US" dirty="0"/>
                        <a:t> by ext. op</a:t>
                      </a:r>
                    </a:p>
                  </a:txBody>
                  <a:tcPr/>
                </a:tc>
                <a:tc>
                  <a:txBody>
                    <a:bodyPr/>
                    <a:lstStyle/>
                    <a:p>
                      <a:pPr algn="ctr"/>
                      <a:r>
                        <a:rPr lang="en-US" dirty="0"/>
                        <a:t>1024</a:t>
                      </a:r>
                    </a:p>
                  </a:txBody>
                  <a:tcPr/>
                </a:tc>
                <a:tc>
                  <a:txBody>
                    <a:bodyPr/>
                    <a:lstStyle/>
                    <a:p>
                      <a:pPr algn="ctr"/>
                      <a:r>
                        <a:rPr lang="en-US" dirty="0"/>
                        <a:t>92.3</a:t>
                      </a:r>
                    </a:p>
                  </a:txBody>
                  <a:tcPr/>
                </a:tc>
                <a:extLst>
                  <a:ext uri="{0D108BD9-81ED-4DB2-BD59-A6C34878D82A}">
                    <a16:rowId xmlns:a16="http://schemas.microsoft.com/office/drawing/2014/main" val="504220658"/>
                  </a:ext>
                </a:extLst>
              </a:tr>
              <a:tr h="185420">
                <a:tc>
                  <a:txBody>
                    <a:bodyPr/>
                    <a:lstStyle/>
                    <a:p>
                      <a:pPr algn="ctr"/>
                      <a:r>
                        <a:rPr lang="en-US" dirty="0"/>
                        <a:t>DGCNN</a:t>
                      </a:r>
                    </a:p>
                  </a:txBody>
                  <a:tcPr/>
                </a:tc>
                <a:tc>
                  <a:txBody>
                    <a:bodyPr/>
                    <a:lstStyle/>
                    <a:p>
                      <a:pPr algn="ctr"/>
                      <a:r>
                        <a:rPr lang="en-US" dirty="0"/>
                        <a:t>1024</a:t>
                      </a:r>
                    </a:p>
                  </a:txBody>
                  <a:tcPr/>
                </a:tc>
                <a:tc>
                  <a:txBody>
                    <a:bodyPr/>
                    <a:lstStyle/>
                    <a:p>
                      <a:pPr algn="ctr"/>
                      <a:r>
                        <a:rPr lang="en-US"/>
                        <a:t>91.2</a:t>
                      </a:r>
                      <a:endParaRPr lang="en-US" dirty="0"/>
                    </a:p>
                  </a:txBody>
                  <a:tcPr/>
                </a:tc>
                <a:extLst>
                  <a:ext uri="{0D108BD9-81ED-4DB2-BD59-A6C34878D82A}">
                    <a16:rowId xmlns:a16="http://schemas.microsoft.com/office/drawing/2014/main" val="797219408"/>
                  </a:ext>
                </a:extLst>
              </a:tr>
              <a:tr h="185420">
                <a:tc>
                  <a:txBody>
                    <a:bodyPr/>
                    <a:lstStyle/>
                    <a:p>
                      <a:pPr algn="ctr"/>
                      <a:r>
                        <a:rPr lang="en-US" b="1" dirty="0">
                          <a:solidFill>
                            <a:srgbClr val="00B0F0"/>
                          </a:solidFill>
                        </a:rPr>
                        <a:t>Ours</a:t>
                      </a:r>
                    </a:p>
                  </a:txBody>
                  <a:tcPr/>
                </a:tc>
                <a:tc>
                  <a:txBody>
                    <a:bodyPr/>
                    <a:lstStyle/>
                    <a:p>
                      <a:pPr algn="ctr"/>
                      <a:r>
                        <a:rPr lang="en-US" b="1" dirty="0">
                          <a:solidFill>
                            <a:srgbClr val="00B0F0"/>
                          </a:solidFill>
                        </a:rPr>
                        <a:t>1024</a:t>
                      </a:r>
                    </a:p>
                  </a:txBody>
                  <a:tcPr/>
                </a:tc>
                <a:tc>
                  <a:txBody>
                    <a:bodyPr/>
                    <a:lstStyle/>
                    <a:p>
                      <a:pPr algn="ctr"/>
                      <a:r>
                        <a:rPr lang="en-US" b="1" dirty="0">
                          <a:solidFill>
                            <a:srgbClr val="00B0F0"/>
                          </a:solidFill>
                        </a:rPr>
                        <a:t>91.5</a:t>
                      </a:r>
                    </a:p>
                  </a:txBody>
                  <a:tcPr/>
                </a:tc>
                <a:extLst>
                  <a:ext uri="{0D108BD9-81ED-4DB2-BD59-A6C34878D82A}">
                    <a16:rowId xmlns:a16="http://schemas.microsoft.com/office/drawing/2014/main" val="4020226885"/>
                  </a:ext>
                </a:extLst>
              </a:tr>
            </a:tbl>
          </a:graphicData>
        </a:graphic>
      </p:graphicFrame>
    </p:spTree>
    <p:extLst>
      <p:ext uri="{BB962C8B-B14F-4D97-AF65-F5344CB8AC3E}">
        <p14:creationId xmlns:p14="http://schemas.microsoft.com/office/powerpoint/2010/main" val="6882917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18576</TotalTime>
  <Words>606</Words>
  <Application>Microsoft Office PowerPoint</Application>
  <PresentationFormat>Widescreen</PresentationFormat>
  <Paragraphs>69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SansSerif</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Muhammad Abdelghaffar Awad</cp:lastModifiedBy>
  <cp:revision>575</cp:revision>
  <cp:lastPrinted>2017-07-03T22:10:22Z</cp:lastPrinted>
  <dcterms:created xsi:type="dcterms:W3CDTF">2017-05-18T15:26:51Z</dcterms:created>
  <dcterms:modified xsi:type="dcterms:W3CDTF">2018-06-04T17:49:30Z</dcterms:modified>
</cp:coreProperties>
</file>