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7" r:id="rId2"/>
    <p:sldId id="402" r:id="rId3"/>
    <p:sldId id="403" r:id="rId4"/>
    <p:sldId id="404" r:id="rId5"/>
    <p:sldId id="405" r:id="rId6"/>
    <p:sldId id="406" r:id="rId7"/>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92" autoAdjust="0"/>
    <p:restoredTop sz="80000" autoAdjust="0"/>
  </p:normalViewPr>
  <p:slideViewPr>
    <p:cSldViewPr snapToGrid="0">
      <p:cViewPr varScale="1">
        <p:scale>
          <a:sx n="57" d="100"/>
          <a:sy n="57" d="100"/>
        </p:scale>
        <p:origin x="5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6/4/2018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are trying to classify 3d </a:t>
            </a:r>
            <a:r>
              <a:rPr lang="en-US" dirty="0" err="1"/>
              <a:t>pointclouds</a:t>
            </a:r>
            <a:r>
              <a:rPr lang="en-US" dirty="0"/>
              <a:t> by using convolutional neural network. The classification is similar to  image classification where each input image is given a score to what category it belongs to and we take the maximum but here the input is 3D points so we have </a:t>
            </a:r>
            <a:r>
              <a:rPr lang="en-US" dirty="0" err="1"/>
              <a:t>x,y,z</a:t>
            </a:r>
            <a:r>
              <a:rPr lang="en-US" dirty="0"/>
              <a:t> coordinates of the points. The problem may seem easy or very similar to image classification but actually there are number of challenges that we are going to point out to now and then we will talk about our approach and hypothesis to tackle these challenges. </a:t>
            </a:r>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Most of the challenges is due to </a:t>
            </a:r>
          </a:p>
          <a:p>
            <a:r>
              <a:rPr lang="en-US" sz="1200" dirty="0"/>
              <a:t>Irregular: unlike images that has a fixed size 512x512 or 128x128, we probably don’t know the size of the input in advance not even the size of the training set because such </a:t>
            </a:r>
            <a:r>
              <a:rPr lang="en-US" sz="1200" dirty="0" err="1"/>
              <a:t>pointclouds</a:t>
            </a:r>
            <a:r>
              <a:rPr lang="en-US" sz="1200" dirty="0"/>
              <a:t> come from scanning operations which is indeterministic in terms of the number of the points </a:t>
            </a:r>
          </a:p>
          <a:p>
            <a:endParaRPr lang="en-US" sz="1200" dirty="0"/>
          </a:p>
          <a:p>
            <a:r>
              <a:rPr lang="en-US" i="0" dirty="0"/>
              <a:t>Unorder: images are orders as you always know where the left-bottom corner or the top-right corner of the image from which you can number the pixels. Having a collection of (</a:t>
            </a:r>
            <a:r>
              <a:rPr lang="en-US" i="0" dirty="0" err="1"/>
              <a:t>x,y,z</a:t>
            </a:r>
            <a:r>
              <a:rPr lang="en-US" i="0" dirty="0"/>
              <a:t>) coordinates in a 3d space has no precious order. In certain input and as you read the input from a file, the first point could be in the middle of the shape or it could be at the bottom.</a:t>
            </a:r>
          </a:p>
          <a:p>
            <a:endParaRPr lang="en-US" i="0" dirty="0"/>
          </a:p>
          <a:p>
            <a:r>
              <a:rPr lang="en-US" i="0" dirty="0"/>
              <a:t>Shifted or rotated: this is also applicable to images, where the points could be shifted by a fixed factor or rotated. This is sometimes called rigid transformation.</a:t>
            </a:r>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Here we show some solutions we used in our project</a:t>
            </a:r>
          </a:p>
          <a:p>
            <a:endParaRPr lang="en-US" i="0" dirty="0"/>
          </a:p>
          <a:p>
            <a:r>
              <a:rPr lang="en-US" sz="1200" dirty="0"/>
              <a:t>Irregular: we can pick certain number of points either when we train or for inference. This worked well and actually all the existing work on classification point cloud do this. However, this is wrong since the underlaying sampling space (the point cloud) are not usually uniform sampled. There always some clustering at certain spaces. If you choose points randomly then we will probably end up picking on this clusters where other features of the shape that poorly samples are not picked which gives misleading information to the network </a:t>
            </a:r>
          </a:p>
          <a:p>
            <a:endParaRPr lang="en-US" sz="1200" dirty="0"/>
          </a:p>
          <a:p>
            <a:r>
              <a:rPr lang="en-US" sz="1200" i="0" dirty="0"/>
              <a:t>Unorder: one easy solution is to sort all the input for training in what is called lexicographic order; this is like sorting the names in phone book. But actually there is no consistent ordering that is stable with point perturbation. So, the </a:t>
            </a:r>
            <a:r>
              <a:rPr lang="en-US" sz="1200" i="0" dirty="0" err="1"/>
              <a:t>pointcloud</a:t>
            </a:r>
            <a:r>
              <a:rPr lang="en-US" sz="1200" i="0" dirty="0"/>
              <a:t> could be contain noise and this noise will definitely affect the ordering </a:t>
            </a:r>
          </a:p>
          <a:p>
            <a:endParaRPr lang="en-US" sz="1200" i="0" dirty="0"/>
          </a:p>
          <a:p>
            <a:r>
              <a:rPr lang="en-US" sz="1200" i="0" dirty="0"/>
              <a:t>Shifted or rotated: we apply function that invariant to the shifting or rotation for examples the distance or norm generally or dot products.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56322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391338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Our hypothesis the </a:t>
            </a:r>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9651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6</a:t>
            </a:fld>
            <a:endParaRPr lang="en-US"/>
          </a:p>
        </p:txBody>
      </p:sp>
    </p:spTree>
    <p:extLst>
      <p:ext uri="{BB962C8B-B14F-4D97-AF65-F5344CB8AC3E}">
        <p14:creationId xmlns:p14="http://schemas.microsoft.com/office/powerpoint/2010/main" val="289114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134" y="5853270"/>
            <a:ext cx="2869680" cy="722708"/>
          </a:xfrm>
          <a:prstGeom prst="rect">
            <a:avLst/>
          </a:prstGeom>
        </p:spPr>
      </p:pic>
      <p:sp>
        <p:nvSpPr>
          <p:cNvPr id="18" name="TextBox 17"/>
          <p:cNvSpPr txBox="1"/>
          <p:nvPr/>
        </p:nvSpPr>
        <p:spPr>
          <a:xfrm>
            <a:off x="125652" y="67436"/>
            <a:ext cx="11940696" cy="1569660"/>
          </a:xfrm>
          <a:prstGeom prst="rect">
            <a:avLst/>
          </a:prstGeom>
          <a:noFill/>
        </p:spPr>
        <p:txBody>
          <a:bodyPr wrap="square" rtlCol="0">
            <a:spAutoFit/>
          </a:bodyPr>
          <a:lstStyle/>
          <a:p>
            <a:pPr algn="ctr"/>
            <a:r>
              <a:rPr lang="en-US" sz="4800" b="1" i="1" dirty="0" err="1">
                <a:solidFill>
                  <a:srgbClr val="92D050"/>
                </a:solidFill>
                <a:latin typeface="Arial" panose="020B0604020202020204" pitchFamily="34" charset="0"/>
                <a:cs typeface="Arial" panose="020B0604020202020204" pitchFamily="34" charset="0"/>
              </a:rPr>
              <a:t>xyzCNN</a:t>
            </a:r>
            <a:r>
              <a:rPr lang="en-US" sz="4800" b="1" i="1" dirty="0">
                <a:solidFill>
                  <a:srgbClr val="92D050"/>
                </a:solidFill>
                <a:latin typeface="Arial" panose="020B0604020202020204" pitchFamily="34" charset="0"/>
                <a:cs typeface="Arial" panose="020B0604020202020204" pitchFamily="34" charset="0"/>
              </a:rPr>
              <a:t>:</a:t>
            </a:r>
            <a:r>
              <a:rPr lang="en-US" sz="4800" b="1" dirty="0">
                <a:latin typeface="Arial" panose="020B0604020202020204" pitchFamily="34" charset="0"/>
                <a:cs typeface="Arial" panose="020B0604020202020204" pitchFamily="34" charset="0"/>
              </a:rPr>
              <a:t> Convolutional Neural Network for 3D </a:t>
            </a:r>
            <a:r>
              <a:rPr lang="en-US" sz="4800" b="1" dirty="0" err="1">
                <a:latin typeface="Arial" panose="020B0604020202020204" pitchFamily="34" charset="0"/>
                <a:cs typeface="Arial" panose="020B0604020202020204" pitchFamily="34" charset="0"/>
              </a:rPr>
              <a:t>pointcloud</a:t>
            </a:r>
            <a:r>
              <a:rPr lang="en-US" sz="4800" b="1" dirty="0">
                <a:latin typeface="Arial" panose="020B0604020202020204" pitchFamily="34" charset="0"/>
                <a:cs typeface="Arial" panose="020B0604020202020204" pitchFamily="34" charset="0"/>
              </a:rPr>
              <a:t> classification </a:t>
            </a:r>
            <a:endParaRPr lang="en-US" sz="4800" b="1" baseline="50000" dirty="0">
              <a:latin typeface="Arial" panose="020B0604020202020204" pitchFamily="34" charset="0"/>
              <a:cs typeface="Arial" panose="020B0604020202020204" pitchFamily="34" charset="0"/>
            </a:endParaRPr>
          </a:p>
        </p:txBody>
      </p:sp>
      <p:sp>
        <p:nvSpPr>
          <p:cNvPr id="19" name="TextBox 18"/>
          <p:cNvSpPr txBox="1"/>
          <p:nvPr/>
        </p:nvSpPr>
        <p:spPr>
          <a:xfrm>
            <a:off x="397192" y="1577085"/>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Final Project -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b="1" i="1" baseline="30000" dirty="0">
                <a:solidFill>
                  <a:srgbClr val="00B050"/>
                </a:solidFill>
                <a:latin typeface="SansSerif" panose="00000400000000000000" pitchFamily="2" charset="2"/>
              </a:rPr>
              <a:t>      Ahmed Mahmoud</a:t>
            </a:r>
          </a:p>
          <a:p>
            <a:r>
              <a:rPr lang="en-US" sz="3200" b="1" i="1" baseline="30000" dirty="0">
                <a:solidFill>
                  <a:srgbClr val="00B050"/>
                </a:solidFill>
                <a:latin typeface="SansSerif" panose="00000400000000000000" pitchFamily="2" charset="2"/>
              </a:rPr>
              <a:t>	Muhammad </a:t>
            </a:r>
            <a:r>
              <a:rPr lang="en-US" sz="3200" b="1" i="1" baseline="30000" dirty="0" err="1">
                <a:solidFill>
                  <a:srgbClr val="00B050"/>
                </a:solidFill>
                <a:latin typeface="SansSerif" panose="00000400000000000000" pitchFamily="2" charset="2"/>
              </a:rPr>
              <a:t>Awad</a:t>
            </a:r>
            <a:endParaRPr lang="en-US" sz="3200" b="1" i="1" dirty="0">
              <a:solidFill>
                <a:srgbClr val="00B050"/>
              </a:solidFill>
            </a:endParaRPr>
          </a:p>
        </p:txBody>
      </p:sp>
      <p:pic>
        <p:nvPicPr>
          <p:cNvPr id="3" name="Picture 2">
            <a:extLst>
              <a:ext uri="{FF2B5EF4-FFF2-40B4-BE49-F238E27FC236}">
                <a16:creationId xmlns:a16="http://schemas.microsoft.com/office/drawing/2014/main" id="{E52B05A8-8EC7-4EC2-BDFA-7D5C57524E70}"/>
              </a:ext>
            </a:extLst>
          </p:cNvPr>
          <p:cNvPicPr>
            <a:picLocks noChangeAspect="1"/>
          </p:cNvPicPr>
          <p:nvPr/>
        </p:nvPicPr>
        <p:blipFill>
          <a:blip r:embed="rId4"/>
          <a:stretch>
            <a:fillRect/>
          </a:stretch>
        </p:blipFill>
        <p:spPr>
          <a:xfrm>
            <a:off x="309881" y="3704590"/>
            <a:ext cx="3763670" cy="1810468"/>
          </a:xfrm>
          <a:prstGeom prst="rect">
            <a:avLst/>
          </a:prstGeom>
        </p:spPr>
      </p:pic>
      <p:pic>
        <p:nvPicPr>
          <p:cNvPr id="4" name="Picture 3">
            <a:extLst>
              <a:ext uri="{FF2B5EF4-FFF2-40B4-BE49-F238E27FC236}">
                <a16:creationId xmlns:a16="http://schemas.microsoft.com/office/drawing/2014/main" id="{AFDCAE71-4A10-4461-A377-7B8E3230F069}"/>
              </a:ext>
            </a:extLst>
          </p:cNvPr>
          <p:cNvPicPr>
            <a:picLocks noChangeAspect="1"/>
          </p:cNvPicPr>
          <p:nvPr/>
        </p:nvPicPr>
        <p:blipFill>
          <a:blip r:embed="rId5"/>
          <a:stretch>
            <a:fillRect/>
          </a:stretch>
        </p:blipFill>
        <p:spPr>
          <a:xfrm>
            <a:off x="8531458" y="3760491"/>
            <a:ext cx="2972664" cy="1698665"/>
          </a:xfrm>
          <a:prstGeom prst="rect">
            <a:avLst/>
          </a:prstGeom>
        </p:spPr>
      </p:pic>
      <p:pic>
        <p:nvPicPr>
          <p:cNvPr id="7" name="Picture 6">
            <a:extLst>
              <a:ext uri="{FF2B5EF4-FFF2-40B4-BE49-F238E27FC236}">
                <a16:creationId xmlns:a16="http://schemas.microsoft.com/office/drawing/2014/main" id="{29B548CC-ABBA-447D-87C0-01D465BFC86E}"/>
              </a:ext>
            </a:extLst>
          </p:cNvPr>
          <p:cNvPicPr>
            <a:picLocks noChangeAspect="1"/>
          </p:cNvPicPr>
          <p:nvPr/>
        </p:nvPicPr>
        <p:blipFill>
          <a:blip r:embed="rId6"/>
          <a:stretch>
            <a:fillRect/>
          </a:stretch>
        </p:blipFill>
        <p:spPr>
          <a:xfrm>
            <a:off x="4274058" y="2540399"/>
            <a:ext cx="4028693" cy="3936834"/>
          </a:xfrm>
          <a:prstGeom prst="rect">
            <a:avLst/>
          </a:prstGeom>
        </p:spPr>
      </p:pic>
      <p:sp>
        <p:nvSpPr>
          <p:cNvPr id="13" name="TextBox 12">
            <a:extLst>
              <a:ext uri="{FF2B5EF4-FFF2-40B4-BE49-F238E27FC236}">
                <a16:creationId xmlns:a16="http://schemas.microsoft.com/office/drawing/2014/main" id="{6BA522CD-25BA-48B2-AE9B-BCF526838F0E}"/>
              </a:ext>
            </a:extLst>
          </p:cNvPr>
          <p:cNvSpPr txBox="1"/>
          <p:nvPr/>
        </p:nvSpPr>
        <p:spPr>
          <a:xfrm>
            <a:off x="7567130" y="6635198"/>
            <a:ext cx="8069056" cy="261610"/>
          </a:xfrm>
          <a:prstGeom prst="rect">
            <a:avLst/>
          </a:prstGeom>
          <a:noFill/>
        </p:spPr>
        <p:txBody>
          <a:bodyPr wrap="square" rtlCol="0">
            <a:spAutoFit/>
          </a:bodyPr>
          <a:lstStyle/>
          <a:p>
            <a:r>
              <a:rPr lang="en-US" sz="1050" b="1" i="1" dirty="0">
                <a:solidFill>
                  <a:srgbClr val="00B0F0"/>
                </a:solidFill>
              </a:rPr>
              <a:t>Figures: </a:t>
            </a:r>
            <a:r>
              <a:rPr lang="en-US" sz="1050" b="1" i="1" dirty="0" err="1">
                <a:solidFill>
                  <a:srgbClr val="00B0F0"/>
                </a:solidFill>
              </a:rPr>
              <a:t>PointNet</a:t>
            </a:r>
            <a:r>
              <a:rPr lang="en-US" sz="1050" b="1" i="1" dirty="0">
                <a:solidFill>
                  <a:srgbClr val="00B0F0"/>
                </a:solidFill>
              </a:rPr>
              <a:t>(2017), Dynamic Graph CNN for Learning on Point Clouds(2018) </a:t>
            </a:r>
          </a:p>
        </p:txBody>
      </p:sp>
    </p:spTree>
    <p:extLst>
      <p:ext uri="{BB962C8B-B14F-4D97-AF65-F5344CB8AC3E}">
        <p14:creationId xmlns:p14="http://schemas.microsoft.com/office/powerpoint/2010/main" val="11880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Challenges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308324"/>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a:t>
            </a:r>
          </a:p>
          <a:p>
            <a:pPr marL="1028700" lvl="1" indent="-571500">
              <a:buFont typeface="Arial" panose="020B0604020202020204" pitchFamily="34" charset="0"/>
              <a:buChar char="•"/>
            </a:pPr>
            <a:r>
              <a:rPr lang="en-US" sz="3200" dirty="0">
                <a:sym typeface="Wingdings" panose="05000000000000000000" pitchFamily="2" charset="2"/>
              </a:rPr>
              <a:t>Unordered</a:t>
            </a:r>
          </a:p>
          <a:p>
            <a:pPr marL="1028700" lvl="1" indent="-571500">
              <a:buFont typeface="Arial" panose="020B0604020202020204" pitchFamily="34" charset="0"/>
              <a:buChar char="•"/>
            </a:pPr>
            <a:r>
              <a:rPr lang="en-US" sz="3200" dirty="0">
                <a:sym typeface="Wingdings" panose="05000000000000000000" pitchFamily="2" charset="2"/>
              </a:rPr>
              <a:t>Shifted or rotated</a:t>
            </a:r>
            <a:endParaRPr lang="en-US" sz="4400" dirty="0"/>
          </a:p>
        </p:txBody>
      </p:sp>
      <p:pic>
        <p:nvPicPr>
          <p:cNvPr id="4" name="Picture 3">
            <a:extLst>
              <a:ext uri="{FF2B5EF4-FFF2-40B4-BE49-F238E27FC236}">
                <a16:creationId xmlns:a16="http://schemas.microsoft.com/office/drawing/2014/main" id="{82A6A9EC-B4C3-4E8B-BCF3-0847708F925A}"/>
              </a:ext>
            </a:extLst>
          </p:cNvPr>
          <p:cNvPicPr>
            <a:picLocks noChangeAspect="1"/>
          </p:cNvPicPr>
          <p:nvPr/>
        </p:nvPicPr>
        <p:blipFill>
          <a:blip r:embed="rId3"/>
          <a:stretch>
            <a:fillRect/>
          </a:stretch>
        </p:blipFill>
        <p:spPr>
          <a:xfrm>
            <a:off x="7679645" y="3970982"/>
            <a:ext cx="3409642" cy="2365513"/>
          </a:xfrm>
          <a:prstGeom prst="rect">
            <a:avLst/>
          </a:prstGeom>
        </p:spPr>
      </p:pic>
      <p:pic>
        <p:nvPicPr>
          <p:cNvPr id="6" name="Picture 5">
            <a:extLst>
              <a:ext uri="{FF2B5EF4-FFF2-40B4-BE49-F238E27FC236}">
                <a16:creationId xmlns:a16="http://schemas.microsoft.com/office/drawing/2014/main" id="{30F28951-5F8C-49FF-9429-6673A8FF9E82}"/>
              </a:ext>
            </a:extLst>
          </p:cNvPr>
          <p:cNvPicPr>
            <a:picLocks noChangeAspect="1"/>
          </p:cNvPicPr>
          <p:nvPr/>
        </p:nvPicPr>
        <p:blipFill>
          <a:blip r:embed="rId4"/>
          <a:stretch>
            <a:fillRect/>
          </a:stretch>
        </p:blipFill>
        <p:spPr>
          <a:xfrm>
            <a:off x="644056" y="3970982"/>
            <a:ext cx="5901368" cy="2308323"/>
          </a:xfrm>
          <a:prstGeom prst="rect">
            <a:avLst/>
          </a:prstGeom>
        </p:spPr>
      </p:pic>
      <p:cxnSp>
        <p:nvCxnSpPr>
          <p:cNvPr id="8" name="Straight Arrow Connector 7">
            <a:extLst>
              <a:ext uri="{FF2B5EF4-FFF2-40B4-BE49-F238E27FC236}">
                <a16:creationId xmlns:a16="http://schemas.microsoft.com/office/drawing/2014/main" id="{8C8A0243-36EA-490C-99B7-19D2C12F9BAA}"/>
              </a:ext>
            </a:extLst>
          </p:cNvPr>
          <p:cNvCxnSpPr/>
          <p:nvPr/>
        </p:nvCxnSpPr>
        <p:spPr>
          <a:xfrm>
            <a:off x="3514477" y="4969565"/>
            <a:ext cx="93030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91917-FB40-4102-9CBB-7FB45C99C9C8}"/>
              </a:ext>
            </a:extLst>
          </p:cNvPr>
          <p:cNvSpPr txBox="1"/>
          <p:nvPr/>
        </p:nvSpPr>
        <p:spPr>
          <a:xfrm>
            <a:off x="3437035" y="4505940"/>
            <a:ext cx="1773140" cy="369332"/>
          </a:xfrm>
          <a:prstGeom prst="rect">
            <a:avLst/>
          </a:prstGeom>
          <a:noFill/>
        </p:spPr>
        <p:txBody>
          <a:bodyPr wrap="square" rtlCol="0">
            <a:spAutoFit/>
          </a:bodyPr>
          <a:lstStyle/>
          <a:p>
            <a:r>
              <a:rPr lang="en-US" b="1" i="1" dirty="0" err="1">
                <a:solidFill>
                  <a:schemeClr val="accent1"/>
                </a:solidFill>
              </a:rPr>
              <a:t>downsample</a:t>
            </a:r>
            <a:endParaRPr lang="en-US" b="1" i="1" dirty="0">
              <a:solidFill>
                <a:schemeClr val="accent1"/>
              </a:solidFill>
            </a:endParaRPr>
          </a:p>
        </p:txBody>
      </p:sp>
      <p:sp>
        <p:nvSpPr>
          <p:cNvPr id="12" name="Oval 11">
            <a:extLst>
              <a:ext uri="{FF2B5EF4-FFF2-40B4-BE49-F238E27FC236}">
                <a16:creationId xmlns:a16="http://schemas.microsoft.com/office/drawing/2014/main" id="{C6FBA0E4-D329-4ADA-954A-F9CB6322BD87}"/>
              </a:ext>
            </a:extLst>
          </p:cNvPr>
          <p:cNvSpPr/>
          <p:nvPr/>
        </p:nvSpPr>
        <p:spPr>
          <a:xfrm rot="1436263">
            <a:off x="4890052" y="5359179"/>
            <a:ext cx="866692" cy="5088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DC7F4676-6276-4579-BC42-BC3BB4D01541}"/>
              </a:ext>
            </a:extLst>
          </p:cNvPr>
          <p:cNvSpPr/>
          <p:nvPr/>
        </p:nvSpPr>
        <p:spPr>
          <a:xfrm rot="4329460">
            <a:off x="5565281" y="4088029"/>
            <a:ext cx="514855" cy="48108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13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Solutions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 </a:t>
            </a:r>
            <a:r>
              <a:rPr lang="en-US" sz="4000" dirty="0">
                <a:solidFill>
                  <a:srgbClr val="00B0F0"/>
                </a:solidFill>
              </a:rPr>
              <a:t>pick certain number (1024) uniformly random </a:t>
            </a:r>
            <a:r>
              <a:rPr lang="en-US" sz="4000" dirty="0">
                <a:solidFill>
                  <a:srgbClr val="FFFF00"/>
                </a:solidFill>
              </a:rPr>
              <a:t>(</a:t>
            </a:r>
            <a:r>
              <a:rPr lang="en-US" sz="4000" dirty="0">
                <a:solidFill>
                  <a:srgbClr val="FFFF00"/>
                </a:solidFill>
                <a:sym typeface="Wingdings" panose="05000000000000000000" pitchFamily="2" charset="2"/>
              </a:rPr>
              <a:t>uneven clusters)</a:t>
            </a:r>
          </a:p>
          <a:p>
            <a:pPr lvl="1"/>
            <a:endParaRPr lang="en-US" sz="2400" dirty="0">
              <a:solidFill>
                <a:srgbClr val="FFFF00"/>
              </a:solidFill>
            </a:endParaRPr>
          </a:p>
          <a:p>
            <a:pPr marL="1028700" lvl="1" indent="-571500">
              <a:buFont typeface="Arial" panose="020B0604020202020204" pitchFamily="34" charset="0"/>
              <a:buChar char="•"/>
            </a:pPr>
            <a:r>
              <a:rPr lang="en-US" sz="3200" dirty="0">
                <a:sym typeface="Wingdings" panose="05000000000000000000" pitchFamily="2" charset="2"/>
              </a:rPr>
              <a:t>Unordered: </a:t>
            </a:r>
            <a:r>
              <a:rPr lang="en-US" sz="3200" dirty="0">
                <a:solidFill>
                  <a:srgbClr val="00B0F0"/>
                </a:solidFill>
                <a:sym typeface="Wingdings" panose="05000000000000000000" pitchFamily="2" charset="2"/>
              </a:rPr>
              <a:t>lexicographic ordering</a:t>
            </a:r>
            <a:r>
              <a:rPr lang="en-US" sz="3200" dirty="0">
                <a:sym typeface="Wingdings" panose="05000000000000000000" pitchFamily="2" charset="2"/>
              </a:rPr>
              <a:t> </a:t>
            </a:r>
          </a:p>
          <a:p>
            <a:pPr lvl="1"/>
            <a:endParaRPr lang="en-US" sz="3200" dirty="0">
              <a:sym typeface="Wingdings" panose="05000000000000000000" pitchFamily="2" charset="2"/>
            </a:endParaRPr>
          </a:p>
          <a:p>
            <a:pPr marL="1028700" lvl="1" indent="-571500">
              <a:buFont typeface="Arial" panose="020B0604020202020204" pitchFamily="34" charset="0"/>
              <a:buChar char="•"/>
            </a:pPr>
            <a:r>
              <a:rPr lang="en-US" sz="3200" dirty="0">
                <a:sym typeface="Wingdings" panose="05000000000000000000" pitchFamily="2" charset="2"/>
              </a:rPr>
              <a:t>Shifted or rotated: </a:t>
            </a:r>
            <a:r>
              <a:rPr lang="en-US" sz="3200" dirty="0">
                <a:solidFill>
                  <a:srgbClr val="00B0F0"/>
                </a:solidFill>
                <a:sym typeface="Wingdings" panose="05000000000000000000" pitchFamily="2" charset="2"/>
              </a:rPr>
              <a:t>apply shift/rotation-invariant function (norm, dot product) </a:t>
            </a:r>
            <a:endParaRPr lang="en-US" sz="4400" dirty="0">
              <a:solidFill>
                <a:srgbClr val="00B0F0"/>
              </a:solidFill>
            </a:endParaRPr>
          </a:p>
        </p:txBody>
      </p:sp>
    </p:spTree>
    <p:extLst>
      <p:ext uri="{BB962C8B-B14F-4D97-AF65-F5344CB8AC3E}">
        <p14:creationId xmlns:p14="http://schemas.microsoft.com/office/powerpoint/2010/main" val="16347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F9B4D9D0-2D47-4C47-B5F5-5EF594EBB917}"/>
              </a:ext>
            </a:extLst>
          </p:cNvPr>
          <p:cNvSpPr/>
          <p:nvPr/>
        </p:nvSpPr>
        <p:spPr>
          <a:xfrm>
            <a:off x="3493313" y="2258786"/>
            <a:ext cx="8698687" cy="2789464"/>
          </a:xfrm>
          <a:prstGeom prst="rect">
            <a:avLst/>
          </a:prstGeom>
          <a:solidFill>
            <a:srgbClr val="65F21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2E75E6AB-C605-4658-811B-CCA21CF2054A}"/>
              </a:ext>
            </a:extLst>
          </p:cNvPr>
          <p:cNvCxnSpPr>
            <a:cxnSpLocks/>
          </p:cNvCxnSpPr>
          <p:nvPr/>
        </p:nvCxnSpPr>
        <p:spPr>
          <a:xfrm flipH="1">
            <a:off x="3440929" y="1152525"/>
            <a:ext cx="8118" cy="421005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Model  </a:t>
            </a:r>
          </a:p>
        </p:txBody>
      </p:sp>
      <p:grpSp>
        <p:nvGrpSpPr>
          <p:cNvPr id="6" name="Group 5">
            <a:extLst>
              <a:ext uri="{FF2B5EF4-FFF2-40B4-BE49-F238E27FC236}">
                <a16:creationId xmlns:a16="http://schemas.microsoft.com/office/drawing/2014/main" id="{1C17C892-D938-41F9-937B-03930B0A7750}"/>
              </a:ext>
            </a:extLst>
          </p:cNvPr>
          <p:cNvGrpSpPr/>
          <p:nvPr/>
        </p:nvGrpSpPr>
        <p:grpSpPr>
          <a:xfrm>
            <a:off x="10265" y="2701755"/>
            <a:ext cx="481335" cy="1871869"/>
            <a:chOff x="1506754" y="3173506"/>
            <a:chExt cx="859928" cy="2474258"/>
          </a:xfrm>
        </p:grpSpPr>
        <p:sp>
          <p:nvSpPr>
            <p:cNvPr id="3" name="Rectangle 2">
              <a:extLst>
                <a:ext uri="{FF2B5EF4-FFF2-40B4-BE49-F238E27FC236}">
                  <a16:creationId xmlns:a16="http://schemas.microsoft.com/office/drawing/2014/main" id="{607B9254-CB41-4097-8ED9-6AF60C7CD2CB}"/>
                </a:ext>
              </a:extLst>
            </p:cNvPr>
            <p:cNvSpPr/>
            <p:nvPr/>
          </p:nvSpPr>
          <p:spPr>
            <a:xfrm>
              <a:off x="1559859" y="3173506"/>
              <a:ext cx="806823" cy="2474258"/>
            </a:xfrm>
            <a:prstGeom prst="rect">
              <a:avLst/>
            </a:prstGeom>
            <a:solidFill>
              <a:schemeClr val="tx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20B0AF2-4BE2-4E78-A43B-FEFF4A8ECF4F}"/>
                </a:ext>
              </a:extLst>
            </p:cNvPr>
            <p:cNvSpPr txBox="1"/>
            <p:nvPr/>
          </p:nvSpPr>
          <p:spPr>
            <a:xfrm rot="16200000">
              <a:off x="1213894" y="4059813"/>
              <a:ext cx="1172582" cy="586862"/>
            </a:xfrm>
            <a:prstGeom prst="rect">
              <a:avLst/>
            </a:prstGeom>
            <a:noFill/>
          </p:spPr>
          <p:txBody>
            <a:bodyPr wrap="square" rtlCol="0">
              <a:spAutoFit/>
            </a:bodyPr>
            <a:lstStyle/>
            <a:p>
              <a:r>
                <a:rPr lang="en-US" sz="2400" dirty="0">
                  <a:solidFill>
                    <a:schemeClr val="bg1"/>
                  </a:solidFill>
                </a:rPr>
                <a:t>N x 3</a:t>
              </a:r>
            </a:p>
          </p:txBody>
        </p:sp>
      </p:grpSp>
      <p:grpSp>
        <p:nvGrpSpPr>
          <p:cNvPr id="93" name="Group 92">
            <a:extLst>
              <a:ext uri="{FF2B5EF4-FFF2-40B4-BE49-F238E27FC236}">
                <a16:creationId xmlns:a16="http://schemas.microsoft.com/office/drawing/2014/main" id="{F3051584-58F1-4E15-8D55-ACBF57DD12BA}"/>
              </a:ext>
            </a:extLst>
          </p:cNvPr>
          <p:cNvGrpSpPr/>
          <p:nvPr/>
        </p:nvGrpSpPr>
        <p:grpSpPr>
          <a:xfrm>
            <a:off x="745552" y="2409395"/>
            <a:ext cx="978677" cy="492382"/>
            <a:chOff x="1033676" y="2405662"/>
            <a:chExt cx="978677" cy="492382"/>
          </a:xfrm>
        </p:grpSpPr>
        <p:sp>
          <p:nvSpPr>
            <p:cNvPr id="7" name="Rectangle 6">
              <a:extLst>
                <a:ext uri="{FF2B5EF4-FFF2-40B4-BE49-F238E27FC236}">
                  <a16:creationId xmlns:a16="http://schemas.microsoft.com/office/drawing/2014/main" id="{90D67E72-C000-4C8A-B8C1-150506367E49}"/>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0FE5B1-56F7-4CBC-B58E-E93CB4D41B70}"/>
                </a:ext>
              </a:extLst>
            </p:cNvPr>
            <p:cNvSpPr txBox="1"/>
            <p:nvPr/>
          </p:nvSpPr>
          <p:spPr>
            <a:xfrm>
              <a:off x="1044640" y="2463923"/>
              <a:ext cx="967713" cy="369332"/>
            </a:xfrm>
            <a:prstGeom prst="rect">
              <a:avLst/>
            </a:prstGeom>
            <a:noFill/>
          </p:spPr>
          <p:txBody>
            <a:bodyPr wrap="square" rtlCol="0">
              <a:spAutoFit/>
            </a:bodyPr>
            <a:lstStyle/>
            <a:p>
              <a:r>
                <a:rPr lang="en-US" b="1" dirty="0">
                  <a:solidFill>
                    <a:schemeClr val="bg1"/>
                  </a:solidFill>
                </a:rPr>
                <a:t>KNN_10</a:t>
              </a:r>
            </a:p>
          </p:txBody>
        </p:sp>
      </p:grpSp>
      <p:sp>
        <p:nvSpPr>
          <p:cNvPr id="21" name="Rectangle 20">
            <a:extLst>
              <a:ext uri="{FF2B5EF4-FFF2-40B4-BE49-F238E27FC236}">
                <a16:creationId xmlns:a16="http://schemas.microsoft.com/office/drawing/2014/main" id="{E15DC426-BB6F-4961-9515-746D12B55F5E}"/>
              </a:ext>
            </a:extLst>
          </p:cNvPr>
          <p:cNvSpPr/>
          <p:nvPr/>
        </p:nvSpPr>
        <p:spPr>
          <a:xfrm>
            <a:off x="1875566" y="2408186"/>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79C815-B132-45FA-A2AD-24151434CDDE}"/>
              </a:ext>
            </a:extLst>
          </p:cNvPr>
          <p:cNvSpPr txBox="1"/>
          <p:nvPr/>
        </p:nvSpPr>
        <p:spPr>
          <a:xfrm>
            <a:off x="1890226" y="2469711"/>
            <a:ext cx="1493147" cy="307777"/>
          </a:xfrm>
          <a:prstGeom prst="rect">
            <a:avLst/>
          </a:prstGeom>
          <a:noFill/>
        </p:spPr>
        <p:txBody>
          <a:bodyPr wrap="square" rtlCol="0">
            <a:spAutoFit/>
          </a:bodyPr>
          <a:lstStyle/>
          <a:p>
            <a:r>
              <a:rPr lang="en-US" sz="1400" b="1" dirty="0">
                <a:solidFill>
                  <a:schemeClr val="bg1"/>
                </a:solidFill>
              </a:rPr>
              <a:t>EdgeFeatures_10</a:t>
            </a:r>
          </a:p>
        </p:txBody>
      </p:sp>
      <p:sp>
        <p:nvSpPr>
          <p:cNvPr id="47" name="Rectangle 46">
            <a:extLst>
              <a:ext uri="{FF2B5EF4-FFF2-40B4-BE49-F238E27FC236}">
                <a16:creationId xmlns:a16="http://schemas.microsoft.com/office/drawing/2014/main" id="{0420C285-8807-4F6C-AC55-8E10231355F5}"/>
              </a:ext>
            </a:extLst>
          </p:cNvPr>
          <p:cNvSpPr/>
          <p:nvPr/>
        </p:nvSpPr>
        <p:spPr>
          <a:xfrm>
            <a:off x="3517535" y="2412949"/>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5713A45-B451-4683-B261-182B136863F2}"/>
              </a:ext>
            </a:extLst>
          </p:cNvPr>
          <p:cNvSpPr txBox="1"/>
          <p:nvPr/>
        </p:nvSpPr>
        <p:spPr>
          <a:xfrm>
            <a:off x="3575228" y="2484000"/>
            <a:ext cx="1717796" cy="307777"/>
          </a:xfrm>
          <a:prstGeom prst="rect">
            <a:avLst/>
          </a:prstGeom>
          <a:noFill/>
        </p:spPr>
        <p:txBody>
          <a:bodyPr wrap="square" rtlCol="0">
            <a:spAutoFit/>
          </a:bodyPr>
          <a:lstStyle/>
          <a:p>
            <a:r>
              <a:rPr lang="en-US" sz="1400" b="1" dirty="0">
                <a:solidFill>
                  <a:schemeClr val="bg1"/>
                </a:solidFill>
              </a:rPr>
              <a:t>conv1 – </a:t>
            </a:r>
            <a:r>
              <a:rPr lang="en-US" sz="1400" b="1" dirty="0" err="1">
                <a:solidFill>
                  <a:schemeClr val="bg1"/>
                </a:solidFill>
              </a:rPr>
              <a:t>ReLU</a:t>
            </a:r>
            <a:r>
              <a:rPr lang="en-US" sz="1400" b="1" dirty="0">
                <a:solidFill>
                  <a:schemeClr val="bg1"/>
                </a:solidFill>
              </a:rPr>
              <a:t> – 64Ch </a:t>
            </a:r>
          </a:p>
        </p:txBody>
      </p:sp>
      <p:sp>
        <p:nvSpPr>
          <p:cNvPr id="50" name="Rectangle 49">
            <a:extLst>
              <a:ext uri="{FF2B5EF4-FFF2-40B4-BE49-F238E27FC236}">
                <a16:creationId xmlns:a16="http://schemas.microsoft.com/office/drawing/2014/main" id="{485319D3-4673-4EAB-BC28-86C4AE0BDD56}"/>
              </a:ext>
            </a:extLst>
          </p:cNvPr>
          <p:cNvSpPr/>
          <p:nvPr/>
        </p:nvSpPr>
        <p:spPr>
          <a:xfrm>
            <a:off x="3540839" y="3128282"/>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941FCB9-A82A-4D65-93EC-7C5C0D1609C3}"/>
              </a:ext>
            </a:extLst>
          </p:cNvPr>
          <p:cNvSpPr txBox="1"/>
          <p:nvPr/>
        </p:nvSpPr>
        <p:spPr>
          <a:xfrm>
            <a:off x="3598531" y="3185044"/>
            <a:ext cx="1738825" cy="307777"/>
          </a:xfrm>
          <a:prstGeom prst="rect">
            <a:avLst/>
          </a:prstGeom>
          <a:noFill/>
        </p:spPr>
        <p:txBody>
          <a:bodyPr wrap="square" rtlCol="0">
            <a:spAutoFit/>
          </a:bodyPr>
          <a:lstStyle/>
          <a:p>
            <a:r>
              <a:rPr lang="en-US" sz="1400" b="1" dirty="0">
                <a:solidFill>
                  <a:schemeClr val="bg1"/>
                </a:solidFill>
              </a:rPr>
              <a:t>conv2 – </a:t>
            </a:r>
            <a:r>
              <a:rPr lang="en-US" sz="1400" b="1" dirty="0" err="1">
                <a:solidFill>
                  <a:schemeClr val="bg1"/>
                </a:solidFill>
              </a:rPr>
              <a:t>ReLU</a:t>
            </a:r>
            <a:r>
              <a:rPr lang="en-US" sz="1400" b="1" dirty="0">
                <a:solidFill>
                  <a:schemeClr val="bg1"/>
                </a:solidFill>
              </a:rPr>
              <a:t> – 64Ch </a:t>
            </a:r>
            <a:endParaRPr lang="en-US" sz="1400" dirty="0">
              <a:solidFill>
                <a:schemeClr val="bg1"/>
              </a:solidFill>
            </a:endParaRPr>
          </a:p>
        </p:txBody>
      </p:sp>
      <p:sp>
        <p:nvSpPr>
          <p:cNvPr id="53" name="Rectangle 52">
            <a:extLst>
              <a:ext uri="{FF2B5EF4-FFF2-40B4-BE49-F238E27FC236}">
                <a16:creationId xmlns:a16="http://schemas.microsoft.com/office/drawing/2014/main" id="{3CC71F7E-6996-4D69-AB8D-EE33E8A7D561}"/>
              </a:ext>
            </a:extLst>
          </p:cNvPr>
          <p:cNvSpPr/>
          <p:nvPr/>
        </p:nvSpPr>
        <p:spPr>
          <a:xfrm>
            <a:off x="3542629" y="3836390"/>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B60314C-6DD9-4FAD-AB19-DEE47F2444D2}"/>
              </a:ext>
            </a:extLst>
          </p:cNvPr>
          <p:cNvSpPr txBox="1"/>
          <p:nvPr/>
        </p:nvSpPr>
        <p:spPr>
          <a:xfrm>
            <a:off x="3600321" y="3864574"/>
            <a:ext cx="1799601" cy="307777"/>
          </a:xfrm>
          <a:prstGeom prst="rect">
            <a:avLst/>
          </a:prstGeom>
          <a:noFill/>
        </p:spPr>
        <p:txBody>
          <a:bodyPr wrap="square" rtlCol="0">
            <a:spAutoFit/>
          </a:bodyPr>
          <a:lstStyle/>
          <a:p>
            <a:r>
              <a:rPr lang="en-US" sz="1400" b="1" dirty="0">
                <a:solidFill>
                  <a:schemeClr val="bg1"/>
                </a:solidFill>
              </a:rPr>
              <a:t>conv3 – </a:t>
            </a:r>
            <a:r>
              <a:rPr lang="en-US" sz="1400" b="1" dirty="0" err="1">
                <a:solidFill>
                  <a:schemeClr val="bg1"/>
                </a:solidFill>
              </a:rPr>
              <a:t>ReLU</a:t>
            </a:r>
            <a:r>
              <a:rPr lang="en-US" sz="1400" b="1" dirty="0">
                <a:solidFill>
                  <a:schemeClr val="bg1"/>
                </a:solidFill>
              </a:rPr>
              <a:t> – 64Ch </a:t>
            </a:r>
            <a:endParaRPr lang="en-US" sz="1400" dirty="0">
              <a:solidFill>
                <a:schemeClr val="bg1"/>
              </a:solidFill>
            </a:endParaRPr>
          </a:p>
        </p:txBody>
      </p:sp>
      <p:sp>
        <p:nvSpPr>
          <p:cNvPr id="56" name="Rectangle 55">
            <a:extLst>
              <a:ext uri="{FF2B5EF4-FFF2-40B4-BE49-F238E27FC236}">
                <a16:creationId xmlns:a16="http://schemas.microsoft.com/office/drawing/2014/main" id="{E914A10F-5B2A-4641-AD7B-40B6D25E5F9A}"/>
              </a:ext>
            </a:extLst>
          </p:cNvPr>
          <p:cNvSpPr/>
          <p:nvPr/>
        </p:nvSpPr>
        <p:spPr>
          <a:xfrm>
            <a:off x="3544417" y="4462132"/>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7A55898-B5FE-4823-9016-612924EFF085}"/>
              </a:ext>
            </a:extLst>
          </p:cNvPr>
          <p:cNvSpPr txBox="1"/>
          <p:nvPr/>
        </p:nvSpPr>
        <p:spPr>
          <a:xfrm>
            <a:off x="3602110" y="4490316"/>
            <a:ext cx="1792902" cy="307777"/>
          </a:xfrm>
          <a:prstGeom prst="rect">
            <a:avLst/>
          </a:prstGeom>
          <a:noFill/>
        </p:spPr>
        <p:txBody>
          <a:bodyPr wrap="square" rtlCol="0">
            <a:spAutoFit/>
          </a:bodyPr>
          <a:lstStyle/>
          <a:p>
            <a:r>
              <a:rPr lang="en-US" sz="1400" b="1" dirty="0">
                <a:solidFill>
                  <a:schemeClr val="bg1"/>
                </a:solidFill>
              </a:rPr>
              <a:t>conv4 – </a:t>
            </a:r>
            <a:r>
              <a:rPr lang="en-US" sz="1400" b="1" dirty="0" err="1">
                <a:solidFill>
                  <a:schemeClr val="bg1"/>
                </a:solidFill>
              </a:rPr>
              <a:t>ReLU</a:t>
            </a:r>
            <a:r>
              <a:rPr lang="en-US" sz="1400" b="1" dirty="0">
                <a:solidFill>
                  <a:schemeClr val="bg1"/>
                </a:solidFill>
              </a:rPr>
              <a:t> – 128Ch </a:t>
            </a:r>
            <a:endParaRPr lang="en-US" sz="1400" dirty="0">
              <a:solidFill>
                <a:schemeClr val="bg1"/>
              </a:solidFill>
            </a:endParaRPr>
          </a:p>
        </p:txBody>
      </p:sp>
      <p:grpSp>
        <p:nvGrpSpPr>
          <p:cNvPr id="63" name="Group 62">
            <a:extLst>
              <a:ext uri="{FF2B5EF4-FFF2-40B4-BE49-F238E27FC236}">
                <a16:creationId xmlns:a16="http://schemas.microsoft.com/office/drawing/2014/main" id="{E7771F7C-6829-4F1F-8D26-DAE44556CD4B}"/>
              </a:ext>
            </a:extLst>
          </p:cNvPr>
          <p:cNvGrpSpPr/>
          <p:nvPr/>
        </p:nvGrpSpPr>
        <p:grpSpPr>
          <a:xfrm>
            <a:off x="6470482" y="2382636"/>
            <a:ext cx="634701" cy="2539567"/>
            <a:chOff x="7953645" y="3147257"/>
            <a:chExt cx="634701" cy="2496510"/>
          </a:xfrm>
        </p:grpSpPr>
        <p:sp>
          <p:nvSpPr>
            <p:cNvPr id="58" name="Rectangle 57">
              <a:extLst>
                <a:ext uri="{FF2B5EF4-FFF2-40B4-BE49-F238E27FC236}">
                  <a16:creationId xmlns:a16="http://schemas.microsoft.com/office/drawing/2014/main" id="{7CFBF014-A0D5-45D2-9F8C-D7B49D4287D7}"/>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2489727-CA06-41AF-AE81-9EAC563EED34}"/>
                </a:ext>
              </a:extLst>
            </p:cNvPr>
            <p:cNvSpPr txBox="1"/>
            <p:nvPr/>
          </p:nvSpPr>
          <p:spPr>
            <a:xfrm rot="16200000">
              <a:off x="7037731" y="4195855"/>
              <a:ext cx="2466528" cy="369332"/>
            </a:xfrm>
            <a:prstGeom prst="rect">
              <a:avLst/>
            </a:prstGeom>
            <a:noFill/>
          </p:spPr>
          <p:txBody>
            <a:bodyPr wrap="square" rtlCol="0">
              <a:spAutoFit/>
            </a:bodyPr>
            <a:lstStyle/>
            <a:p>
              <a:pPr algn="ctr"/>
              <a:r>
                <a:rPr lang="en-US" b="1" dirty="0">
                  <a:solidFill>
                    <a:schemeClr val="bg1"/>
                  </a:solidFill>
                </a:rPr>
                <a:t>conv5 – </a:t>
              </a:r>
              <a:r>
                <a:rPr lang="en-US" b="1" dirty="0" err="1">
                  <a:solidFill>
                    <a:schemeClr val="bg1"/>
                  </a:solidFill>
                </a:rPr>
                <a:t>ReLU</a:t>
              </a:r>
              <a:r>
                <a:rPr lang="en-US" b="1" dirty="0">
                  <a:solidFill>
                    <a:schemeClr val="bg1"/>
                  </a:solidFill>
                </a:rPr>
                <a:t> – 1024Ch </a:t>
              </a:r>
              <a:endParaRPr lang="en-US" dirty="0">
                <a:solidFill>
                  <a:schemeClr val="bg1"/>
                </a:solidFill>
              </a:endParaRPr>
            </a:p>
          </p:txBody>
        </p:sp>
      </p:grpSp>
      <p:grpSp>
        <p:nvGrpSpPr>
          <p:cNvPr id="64" name="Group 63">
            <a:extLst>
              <a:ext uri="{FF2B5EF4-FFF2-40B4-BE49-F238E27FC236}">
                <a16:creationId xmlns:a16="http://schemas.microsoft.com/office/drawing/2014/main" id="{C5BA8AE0-35FC-4DCB-A43C-3EA85B22CA02}"/>
              </a:ext>
            </a:extLst>
          </p:cNvPr>
          <p:cNvGrpSpPr/>
          <p:nvPr/>
        </p:nvGrpSpPr>
        <p:grpSpPr>
          <a:xfrm>
            <a:off x="5626321" y="2401522"/>
            <a:ext cx="634701" cy="2509068"/>
            <a:chOff x="7047565" y="3166142"/>
            <a:chExt cx="634701" cy="2472656"/>
          </a:xfrm>
        </p:grpSpPr>
        <p:sp>
          <p:nvSpPr>
            <p:cNvPr id="61" name="Rectangle 60">
              <a:extLst>
                <a:ext uri="{FF2B5EF4-FFF2-40B4-BE49-F238E27FC236}">
                  <a16:creationId xmlns:a16="http://schemas.microsoft.com/office/drawing/2014/main" id="{84083D6C-89C1-456B-92BF-89169989FC30}"/>
                </a:ext>
              </a:extLst>
            </p:cNvPr>
            <p:cNvSpPr/>
            <p:nvPr/>
          </p:nvSpPr>
          <p:spPr>
            <a:xfrm>
              <a:off x="7047565" y="3172270"/>
              <a:ext cx="634701" cy="2466528"/>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DAE951-A973-47B0-BE9F-5AD60B8FBD35}"/>
                </a:ext>
              </a:extLst>
            </p:cNvPr>
            <p:cNvSpPr txBox="1"/>
            <p:nvPr/>
          </p:nvSpPr>
          <p:spPr>
            <a:xfrm rot="16200000">
              <a:off x="6131652" y="4168573"/>
              <a:ext cx="2466528" cy="461665"/>
            </a:xfrm>
            <a:prstGeom prst="rect">
              <a:avLst/>
            </a:prstGeom>
            <a:noFill/>
          </p:spPr>
          <p:txBody>
            <a:bodyPr wrap="square" rtlCol="0">
              <a:spAutoFit/>
            </a:bodyPr>
            <a:lstStyle/>
            <a:p>
              <a:pPr algn="ctr"/>
              <a:r>
                <a:rPr lang="en-US" sz="2400" b="1" dirty="0">
                  <a:solidFill>
                    <a:schemeClr val="bg1"/>
                  </a:solidFill>
                </a:rPr>
                <a:t>Concatenate - 320 </a:t>
              </a:r>
              <a:endParaRPr lang="en-US" sz="2400" dirty="0">
                <a:solidFill>
                  <a:schemeClr val="bg1"/>
                </a:solidFill>
              </a:endParaRPr>
            </a:p>
          </p:txBody>
        </p:sp>
      </p:grpSp>
      <p:sp>
        <p:nvSpPr>
          <p:cNvPr id="65" name="Rectangle 64">
            <a:extLst>
              <a:ext uri="{FF2B5EF4-FFF2-40B4-BE49-F238E27FC236}">
                <a16:creationId xmlns:a16="http://schemas.microsoft.com/office/drawing/2014/main" id="{9F7D7AF7-C35E-4CD3-9F5A-209249875345}"/>
              </a:ext>
            </a:extLst>
          </p:cNvPr>
          <p:cNvSpPr/>
          <p:nvPr/>
        </p:nvSpPr>
        <p:spPr>
          <a:xfrm rot="5400000">
            <a:off x="1019837" y="5434140"/>
            <a:ext cx="369334" cy="1481754"/>
          </a:xfrm>
          <a:prstGeom prst="rect">
            <a:avLst/>
          </a:prstGeom>
          <a:solidFill>
            <a:schemeClr val="tx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C125406-7AAF-4ADC-ADE7-C0D740A13090}"/>
              </a:ext>
            </a:extLst>
          </p:cNvPr>
          <p:cNvSpPr txBox="1"/>
          <p:nvPr/>
        </p:nvSpPr>
        <p:spPr>
          <a:xfrm>
            <a:off x="633195" y="5980869"/>
            <a:ext cx="1481754" cy="369332"/>
          </a:xfrm>
          <a:prstGeom prst="rect">
            <a:avLst/>
          </a:prstGeom>
          <a:noFill/>
        </p:spPr>
        <p:txBody>
          <a:bodyPr wrap="square" rtlCol="0">
            <a:spAutoFit/>
          </a:bodyPr>
          <a:lstStyle/>
          <a:p>
            <a:r>
              <a:rPr lang="en-US" dirty="0">
                <a:solidFill>
                  <a:schemeClr val="bg1"/>
                </a:solidFill>
              </a:rPr>
              <a:t>Raw Input </a:t>
            </a:r>
          </a:p>
        </p:txBody>
      </p:sp>
      <p:grpSp>
        <p:nvGrpSpPr>
          <p:cNvPr id="72" name="Group 71">
            <a:extLst>
              <a:ext uri="{FF2B5EF4-FFF2-40B4-BE49-F238E27FC236}">
                <a16:creationId xmlns:a16="http://schemas.microsoft.com/office/drawing/2014/main" id="{32AAFF13-BA5C-4782-8F2B-C1582054E7B0}"/>
              </a:ext>
            </a:extLst>
          </p:cNvPr>
          <p:cNvGrpSpPr/>
          <p:nvPr/>
        </p:nvGrpSpPr>
        <p:grpSpPr>
          <a:xfrm>
            <a:off x="7349508" y="2407191"/>
            <a:ext cx="634701" cy="2509067"/>
            <a:chOff x="7047565" y="3166142"/>
            <a:chExt cx="634701" cy="2472656"/>
          </a:xfrm>
        </p:grpSpPr>
        <p:sp>
          <p:nvSpPr>
            <p:cNvPr id="73" name="Rectangle 72">
              <a:extLst>
                <a:ext uri="{FF2B5EF4-FFF2-40B4-BE49-F238E27FC236}">
                  <a16:creationId xmlns:a16="http://schemas.microsoft.com/office/drawing/2014/main" id="{0C00B94D-DE8C-4ECF-B957-E2A9CCEA1907}"/>
                </a:ext>
              </a:extLst>
            </p:cNvPr>
            <p:cNvSpPr/>
            <p:nvPr/>
          </p:nvSpPr>
          <p:spPr>
            <a:xfrm>
              <a:off x="7047565" y="3172270"/>
              <a:ext cx="634701" cy="2466528"/>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BB738E61-3F80-437F-9423-E545103884EA}"/>
                </a:ext>
              </a:extLst>
            </p:cNvPr>
            <p:cNvSpPr txBox="1"/>
            <p:nvPr/>
          </p:nvSpPr>
          <p:spPr>
            <a:xfrm rot="16200000">
              <a:off x="6131652" y="4137796"/>
              <a:ext cx="2466528" cy="523220"/>
            </a:xfrm>
            <a:prstGeom prst="rect">
              <a:avLst/>
            </a:prstGeom>
            <a:noFill/>
          </p:spPr>
          <p:txBody>
            <a:bodyPr wrap="square" rtlCol="0">
              <a:spAutoFit/>
            </a:bodyPr>
            <a:lstStyle/>
            <a:p>
              <a:pPr algn="ctr"/>
              <a:r>
                <a:rPr lang="en-US" sz="2800" b="1" dirty="0">
                  <a:solidFill>
                    <a:schemeClr val="bg1"/>
                  </a:solidFill>
                </a:rPr>
                <a:t>Reshape</a:t>
              </a:r>
              <a:endParaRPr lang="en-US" sz="2800" dirty="0">
                <a:solidFill>
                  <a:schemeClr val="bg1"/>
                </a:solidFill>
              </a:endParaRPr>
            </a:p>
          </p:txBody>
        </p:sp>
      </p:grpSp>
      <p:grpSp>
        <p:nvGrpSpPr>
          <p:cNvPr id="75" name="Group 74">
            <a:extLst>
              <a:ext uri="{FF2B5EF4-FFF2-40B4-BE49-F238E27FC236}">
                <a16:creationId xmlns:a16="http://schemas.microsoft.com/office/drawing/2014/main" id="{A2CCA25E-0FD1-4473-A5DA-CA028E256354}"/>
              </a:ext>
            </a:extLst>
          </p:cNvPr>
          <p:cNvGrpSpPr/>
          <p:nvPr/>
        </p:nvGrpSpPr>
        <p:grpSpPr>
          <a:xfrm>
            <a:off x="8194472" y="2386519"/>
            <a:ext cx="634701" cy="2529739"/>
            <a:chOff x="7953645" y="3147258"/>
            <a:chExt cx="634701" cy="2496509"/>
          </a:xfrm>
        </p:grpSpPr>
        <p:sp>
          <p:nvSpPr>
            <p:cNvPr id="76" name="Rectangle 75">
              <a:extLst>
                <a:ext uri="{FF2B5EF4-FFF2-40B4-BE49-F238E27FC236}">
                  <a16:creationId xmlns:a16="http://schemas.microsoft.com/office/drawing/2014/main" id="{FE31A05C-06C2-4556-8B70-EDFF429F59AF}"/>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83D4E29-7B32-4F20-83BD-0626EF051B35}"/>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FC1 – </a:t>
              </a:r>
              <a:r>
                <a:rPr lang="en-US" sz="2400" b="1" dirty="0" err="1">
                  <a:solidFill>
                    <a:schemeClr val="bg1"/>
                  </a:solidFill>
                </a:rPr>
                <a:t>ReLU</a:t>
              </a:r>
              <a:r>
                <a:rPr lang="en-US" sz="2400" b="1" dirty="0">
                  <a:solidFill>
                    <a:schemeClr val="bg1"/>
                  </a:solidFill>
                </a:rPr>
                <a:t> – 512 </a:t>
              </a:r>
              <a:endParaRPr lang="en-US" sz="2400" dirty="0">
                <a:solidFill>
                  <a:schemeClr val="bg1"/>
                </a:solidFill>
              </a:endParaRPr>
            </a:p>
          </p:txBody>
        </p:sp>
      </p:grpSp>
      <p:grpSp>
        <p:nvGrpSpPr>
          <p:cNvPr id="78" name="Group 77">
            <a:extLst>
              <a:ext uri="{FF2B5EF4-FFF2-40B4-BE49-F238E27FC236}">
                <a16:creationId xmlns:a16="http://schemas.microsoft.com/office/drawing/2014/main" id="{AE6E8F36-C83B-4D28-8328-A9FB688391C5}"/>
              </a:ext>
            </a:extLst>
          </p:cNvPr>
          <p:cNvGrpSpPr/>
          <p:nvPr/>
        </p:nvGrpSpPr>
        <p:grpSpPr>
          <a:xfrm>
            <a:off x="9004361" y="2386530"/>
            <a:ext cx="634701" cy="2496510"/>
            <a:chOff x="7953645" y="3147257"/>
            <a:chExt cx="634701" cy="2496510"/>
          </a:xfrm>
        </p:grpSpPr>
        <p:sp>
          <p:nvSpPr>
            <p:cNvPr id="79" name="Rectangle 78">
              <a:extLst>
                <a:ext uri="{FF2B5EF4-FFF2-40B4-BE49-F238E27FC236}">
                  <a16:creationId xmlns:a16="http://schemas.microsoft.com/office/drawing/2014/main" id="{60AFBE7A-7A99-41F1-A542-552B8440DD40}"/>
                </a:ext>
              </a:extLst>
            </p:cNvPr>
            <p:cNvSpPr/>
            <p:nvPr/>
          </p:nvSpPr>
          <p:spPr>
            <a:xfrm>
              <a:off x="7953645" y="3177239"/>
              <a:ext cx="634701" cy="2466528"/>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163E3A5-3A57-4E4F-9AC9-6FD0DFC35C5D}"/>
                </a:ext>
              </a:extLst>
            </p:cNvPr>
            <p:cNvSpPr txBox="1"/>
            <p:nvPr/>
          </p:nvSpPr>
          <p:spPr>
            <a:xfrm rot="16200000">
              <a:off x="7037731" y="4180466"/>
              <a:ext cx="2466528" cy="400110"/>
            </a:xfrm>
            <a:prstGeom prst="rect">
              <a:avLst/>
            </a:prstGeom>
            <a:noFill/>
          </p:spPr>
          <p:txBody>
            <a:bodyPr wrap="square" rtlCol="0">
              <a:spAutoFit/>
            </a:bodyPr>
            <a:lstStyle/>
            <a:p>
              <a:pPr algn="ctr"/>
              <a:r>
                <a:rPr lang="en-US" sz="2000" b="1" dirty="0">
                  <a:solidFill>
                    <a:schemeClr val="bg1"/>
                  </a:solidFill>
                </a:rPr>
                <a:t>Dropout – 0.5 prop</a:t>
              </a:r>
              <a:endParaRPr lang="en-US" sz="2000" dirty="0">
                <a:solidFill>
                  <a:schemeClr val="bg1"/>
                </a:solidFill>
              </a:endParaRPr>
            </a:p>
          </p:txBody>
        </p:sp>
      </p:grpSp>
      <p:grpSp>
        <p:nvGrpSpPr>
          <p:cNvPr id="81" name="Group 80">
            <a:extLst>
              <a:ext uri="{FF2B5EF4-FFF2-40B4-BE49-F238E27FC236}">
                <a16:creationId xmlns:a16="http://schemas.microsoft.com/office/drawing/2014/main" id="{1CF9033E-E87A-4EEB-8F3F-E1E0A21E071F}"/>
              </a:ext>
            </a:extLst>
          </p:cNvPr>
          <p:cNvGrpSpPr/>
          <p:nvPr/>
        </p:nvGrpSpPr>
        <p:grpSpPr>
          <a:xfrm>
            <a:off x="9835655" y="2388236"/>
            <a:ext cx="634701" cy="2496509"/>
            <a:chOff x="7953645" y="3147258"/>
            <a:chExt cx="634701" cy="2496509"/>
          </a:xfrm>
        </p:grpSpPr>
        <p:sp>
          <p:nvSpPr>
            <p:cNvPr id="82" name="Rectangle 81">
              <a:extLst>
                <a:ext uri="{FF2B5EF4-FFF2-40B4-BE49-F238E27FC236}">
                  <a16:creationId xmlns:a16="http://schemas.microsoft.com/office/drawing/2014/main" id="{AE389227-BD52-4010-BBAC-FBB51D190FE2}"/>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2A666EC-0DFD-4C73-8455-67B493124E4B}"/>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FC2 – </a:t>
              </a:r>
              <a:r>
                <a:rPr lang="en-US" sz="2400" b="1" dirty="0" err="1">
                  <a:solidFill>
                    <a:schemeClr val="bg1"/>
                  </a:solidFill>
                </a:rPr>
                <a:t>ReLU</a:t>
              </a:r>
              <a:r>
                <a:rPr lang="en-US" sz="2400" b="1" dirty="0">
                  <a:solidFill>
                    <a:schemeClr val="bg1"/>
                  </a:solidFill>
                </a:rPr>
                <a:t> – 256 </a:t>
              </a:r>
              <a:endParaRPr lang="en-US" sz="2400" dirty="0">
                <a:solidFill>
                  <a:schemeClr val="bg1"/>
                </a:solidFill>
              </a:endParaRPr>
            </a:p>
          </p:txBody>
        </p:sp>
      </p:grpSp>
      <p:grpSp>
        <p:nvGrpSpPr>
          <p:cNvPr id="84" name="Group 83">
            <a:extLst>
              <a:ext uri="{FF2B5EF4-FFF2-40B4-BE49-F238E27FC236}">
                <a16:creationId xmlns:a16="http://schemas.microsoft.com/office/drawing/2014/main" id="{39E2A569-3E14-48DB-97B6-32E1D9F7D4D7}"/>
              </a:ext>
            </a:extLst>
          </p:cNvPr>
          <p:cNvGrpSpPr/>
          <p:nvPr/>
        </p:nvGrpSpPr>
        <p:grpSpPr>
          <a:xfrm>
            <a:off x="10668108" y="2387370"/>
            <a:ext cx="634701" cy="2496510"/>
            <a:chOff x="7953645" y="3147257"/>
            <a:chExt cx="634701" cy="2496510"/>
          </a:xfrm>
        </p:grpSpPr>
        <p:sp>
          <p:nvSpPr>
            <p:cNvPr id="85" name="Rectangle 84">
              <a:extLst>
                <a:ext uri="{FF2B5EF4-FFF2-40B4-BE49-F238E27FC236}">
                  <a16:creationId xmlns:a16="http://schemas.microsoft.com/office/drawing/2014/main" id="{2638BEF8-D91B-4E1A-B8D2-BA4DAF6719ED}"/>
                </a:ext>
              </a:extLst>
            </p:cNvPr>
            <p:cNvSpPr/>
            <p:nvPr/>
          </p:nvSpPr>
          <p:spPr>
            <a:xfrm>
              <a:off x="7953645" y="3177239"/>
              <a:ext cx="634701" cy="2466528"/>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DC9D8B0-E493-4AB7-811C-B8B528F9F2E2}"/>
                </a:ext>
              </a:extLst>
            </p:cNvPr>
            <p:cNvSpPr txBox="1"/>
            <p:nvPr/>
          </p:nvSpPr>
          <p:spPr>
            <a:xfrm rot="16200000">
              <a:off x="7037731" y="4180466"/>
              <a:ext cx="2466528" cy="400110"/>
            </a:xfrm>
            <a:prstGeom prst="rect">
              <a:avLst/>
            </a:prstGeom>
            <a:noFill/>
          </p:spPr>
          <p:txBody>
            <a:bodyPr wrap="square" rtlCol="0">
              <a:spAutoFit/>
            </a:bodyPr>
            <a:lstStyle/>
            <a:p>
              <a:pPr algn="ctr"/>
              <a:r>
                <a:rPr lang="en-US" sz="2000" b="1" dirty="0">
                  <a:solidFill>
                    <a:schemeClr val="bg1"/>
                  </a:solidFill>
                </a:rPr>
                <a:t>Dropout – 0.5 prop</a:t>
              </a:r>
              <a:endParaRPr lang="en-US" sz="2000" dirty="0">
                <a:solidFill>
                  <a:schemeClr val="bg1"/>
                </a:solidFill>
              </a:endParaRPr>
            </a:p>
          </p:txBody>
        </p:sp>
      </p:grpSp>
      <p:grpSp>
        <p:nvGrpSpPr>
          <p:cNvPr id="90" name="Group 89">
            <a:extLst>
              <a:ext uri="{FF2B5EF4-FFF2-40B4-BE49-F238E27FC236}">
                <a16:creationId xmlns:a16="http://schemas.microsoft.com/office/drawing/2014/main" id="{02C4E3AF-2C5A-469F-A0A9-352F686D1CD4}"/>
              </a:ext>
            </a:extLst>
          </p:cNvPr>
          <p:cNvGrpSpPr/>
          <p:nvPr/>
        </p:nvGrpSpPr>
        <p:grpSpPr>
          <a:xfrm>
            <a:off x="11510299" y="2383827"/>
            <a:ext cx="634701" cy="2496509"/>
            <a:chOff x="7953645" y="3147258"/>
            <a:chExt cx="634701" cy="2496509"/>
          </a:xfrm>
        </p:grpSpPr>
        <p:sp>
          <p:nvSpPr>
            <p:cNvPr id="91" name="Rectangle 90">
              <a:extLst>
                <a:ext uri="{FF2B5EF4-FFF2-40B4-BE49-F238E27FC236}">
                  <a16:creationId xmlns:a16="http://schemas.microsoft.com/office/drawing/2014/main" id="{4A6325E8-D79F-4FEE-AE68-1EE41D34CC1E}"/>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19280CE7-B351-48FD-A7BA-5D9EA83F640D}"/>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FC3 – </a:t>
              </a:r>
              <a:r>
                <a:rPr lang="en-US" sz="2400" b="1" dirty="0" err="1">
                  <a:solidFill>
                    <a:schemeClr val="bg1"/>
                  </a:solidFill>
                </a:rPr>
                <a:t>ReLU</a:t>
              </a:r>
              <a:r>
                <a:rPr lang="en-US" sz="2400" b="1" dirty="0">
                  <a:solidFill>
                    <a:schemeClr val="bg1"/>
                  </a:solidFill>
                </a:rPr>
                <a:t> – 40 </a:t>
              </a:r>
              <a:endParaRPr lang="en-US" sz="2400" dirty="0">
                <a:solidFill>
                  <a:schemeClr val="bg1"/>
                </a:solidFill>
              </a:endParaRPr>
            </a:p>
          </p:txBody>
        </p:sp>
      </p:grpSp>
      <p:grpSp>
        <p:nvGrpSpPr>
          <p:cNvPr id="94" name="Group 93">
            <a:extLst>
              <a:ext uri="{FF2B5EF4-FFF2-40B4-BE49-F238E27FC236}">
                <a16:creationId xmlns:a16="http://schemas.microsoft.com/office/drawing/2014/main" id="{0AEEBCED-04D1-4EC2-AB28-08753DA5F3C7}"/>
              </a:ext>
            </a:extLst>
          </p:cNvPr>
          <p:cNvGrpSpPr/>
          <p:nvPr/>
        </p:nvGrpSpPr>
        <p:grpSpPr>
          <a:xfrm>
            <a:off x="723282" y="3118532"/>
            <a:ext cx="967713" cy="492382"/>
            <a:chOff x="1023525" y="2405662"/>
            <a:chExt cx="967713" cy="492382"/>
          </a:xfrm>
        </p:grpSpPr>
        <p:sp>
          <p:nvSpPr>
            <p:cNvPr id="95" name="Rectangle 94">
              <a:extLst>
                <a:ext uri="{FF2B5EF4-FFF2-40B4-BE49-F238E27FC236}">
                  <a16:creationId xmlns:a16="http://schemas.microsoft.com/office/drawing/2014/main" id="{015C83A2-64DB-4BB0-BE88-624CD2CE0F6B}"/>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13674C28-9F71-4CE7-A9A9-15BDE437ADAA}"/>
                </a:ext>
              </a:extLst>
            </p:cNvPr>
            <p:cNvSpPr txBox="1"/>
            <p:nvPr/>
          </p:nvSpPr>
          <p:spPr>
            <a:xfrm>
              <a:off x="1023525" y="2468950"/>
              <a:ext cx="967713" cy="369332"/>
            </a:xfrm>
            <a:prstGeom prst="rect">
              <a:avLst/>
            </a:prstGeom>
            <a:noFill/>
          </p:spPr>
          <p:txBody>
            <a:bodyPr wrap="square" rtlCol="0">
              <a:spAutoFit/>
            </a:bodyPr>
            <a:lstStyle/>
            <a:p>
              <a:r>
                <a:rPr lang="en-US" b="1" dirty="0">
                  <a:solidFill>
                    <a:schemeClr val="bg1"/>
                  </a:solidFill>
                </a:rPr>
                <a:t>KNN_20</a:t>
              </a:r>
            </a:p>
          </p:txBody>
        </p:sp>
      </p:grpSp>
      <p:grpSp>
        <p:nvGrpSpPr>
          <p:cNvPr id="97" name="Group 96">
            <a:extLst>
              <a:ext uri="{FF2B5EF4-FFF2-40B4-BE49-F238E27FC236}">
                <a16:creationId xmlns:a16="http://schemas.microsoft.com/office/drawing/2014/main" id="{D600852D-A503-42CD-90F6-66BB4295CD22}"/>
              </a:ext>
            </a:extLst>
          </p:cNvPr>
          <p:cNvGrpSpPr/>
          <p:nvPr/>
        </p:nvGrpSpPr>
        <p:grpSpPr>
          <a:xfrm>
            <a:off x="715765" y="3799449"/>
            <a:ext cx="973137" cy="492382"/>
            <a:chOff x="1012705" y="2405662"/>
            <a:chExt cx="973137" cy="492382"/>
          </a:xfrm>
        </p:grpSpPr>
        <p:sp>
          <p:nvSpPr>
            <p:cNvPr id="98" name="Rectangle 97">
              <a:extLst>
                <a:ext uri="{FF2B5EF4-FFF2-40B4-BE49-F238E27FC236}">
                  <a16:creationId xmlns:a16="http://schemas.microsoft.com/office/drawing/2014/main" id="{388AC76B-3310-4FD7-98E0-B2561C38BFA2}"/>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48FD7193-531A-4591-B37D-72B2C6325697}"/>
                </a:ext>
              </a:extLst>
            </p:cNvPr>
            <p:cNvSpPr txBox="1"/>
            <p:nvPr/>
          </p:nvSpPr>
          <p:spPr>
            <a:xfrm>
              <a:off x="1012705" y="2459369"/>
              <a:ext cx="967713" cy="369332"/>
            </a:xfrm>
            <a:prstGeom prst="rect">
              <a:avLst/>
            </a:prstGeom>
            <a:noFill/>
          </p:spPr>
          <p:txBody>
            <a:bodyPr wrap="square" rtlCol="0">
              <a:spAutoFit/>
            </a:bodyPr>
            <a:lstStyle/>
            <a:p>
              <a:r>
                <a:rPr lang="en-US" b="1" dirty="0">
                  <a:solidFill>
                    <a:schemeClr val="bg1"/>
                  </a:solidFill>
                </a:rPr>
                <a:t>KNN_30</a:t>
              </a:r>
            </a:p>
          </p:txBody>
        </p:sp>
      </p:grpSp>
      <p:grpSp>
        <p:nvGrpSpPr>
          <p:cNvPr id="100" name="Group 99">
            <a:extLst>
              <a:ext uri="{FF2B5EF4-FFF2-40B4-BE49-F238E27FC236}">
                <a16:creationId xmlns:a16="http://schemas.microsoft.com/office/drawing/2014/main" id="{C355988B-7108-49C1-A5B2-CD251CE641D5}"/>
              </a:ext>
            </a:extLst>
          </p:cNvPr>
          <p:cNvGrpSpPr/>
          <p:nvPr/>
        </p:nvGrpSpPr>
        <p:grpSpPr>
          <a:xfrm>
            <a:off x="715765" y="4429822"/>
            <a:ext cx="972627" cy="492382"/>
            <a:chOff x="1013215" y="2405662"/>
            <a:chExt cx="972627" cy="492382"/>
          </a:xfrm>
        </p:grpSpPr>
        <p:sp>
          <p:nvSpPr>
            <p:cNvPr id="101" name="Rectangle 100">
              <a:extLst>
                <a:ext uri="{FF2B5EF4-FFF2-40B4-BE49-F238E27FC236}">
                  <a16:creationId xmlns:a16="http://schemas.microsoft.com/office/drawing/2014/main" id="{6C7724B2-5736-426C-8676-35E9667C74DE}"/>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CD7C4634-EA63-40D3-AEE5-6F35125E5317}"/>
                </a:ext>
              </a:extLst>
            </p:cNvPr>
            <p:cNvSpPr txBox="1"/>
            <p:nvPr/>
          </p:nvSpPr>
          <p:spPr>
            <a:xfrm>
              <a:off x="1013215" y="2452449"/>
              <a:ext cx="967713" cy="369332"/>
            </a:xfrm>
            <a:prstGeom prst="rect">
              <a:avLst/>
            </a:prstGeom>
            <a:noFill/>
          </p:spPr>
          <p:txBody>
            <a:bodyPr wrap="square" rtlCol="0">
              <a:spAutoFit/>
            </a:bodyPr>
            <a:lstStyle/>
            <a:p>
              <a:r>
                <a:rPr lang="en-US" b="1" dirty="0">
                  <a:solidFill>
                    <a:schemeClr val="bg1"/>
                  </a:solidFill>
                </a:rPr>
                <a:t>KNN_40</a:t>
              </a:r>
            </a:p>
          </p:txBody>
        </p:sp>
      </p:grpSp>
      <p:sp>
        <p:nvSpPr>
          <p:cNvPr id="104" name="Rectangle 103">
            <a:extLst>
              <a:ext uri="{FF2B5EF4-FFF2-40B4-BE49-F238E27FC236}">
                <a16:creationId xmlns:a16="http://schemas.microsoft.com/office/drawing/2014/main" id="{3F0DCA61-9EFC-4F75-9F82-35545BBC6310}"/>
              </a:ext>
            </a:extLst>
          </p:cNvPr>
          <p:cNvSpPr/>
          <p:nvPr/>
        </p:nvSpPr>
        <p:spPr>
          <a:xfrm>
            <a:off x="1863187" y="3127036"/>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85A1DE0-6534-46FD-8CDD-781B46C2F236}"/>
              </a:ext>
            </a:extLst>
          </p:cNvPr>
          <p:cNvSpPr txBox="1"/>
          <p:nvPr/>
        </p:nvSpPr>
        <p:spPr>
          <a:xfrm>
            <a:off x="1877847" y="3188561"/>
            <a:ext cx="1474097" cy="307777"/>
          </a:xfrm>
          <a:prstGeom prst="rect">
            <a:avLst/>
          </a:prstGeom>
          <a:noFill/>
        </p:spPr>
        <p:txBody>
          <a:bodyPr wrap="square" rtlCol="0">
            <a:spAutoFit/>
          </a:bodyPr>
          <a:lstStyle/>
          <a:p>
            <a:r>
              <a:rPr lang="en-US" sz="1400" b="1" dirty="0">
                <a:solidFill>
                  <a:schemeClr val="bg1"/>
                </a:solidFill>
              </a:rPr>
              <a:t>EdgeFeatures_20</a:t>
            </a:r>
          </a:p>
        </p:txBody>
      </p:sp>
      <p:sp>
        <p:nvSpPr>
          <p:cNvPr id="106" name="Rectangle 105">
            <a:extLst>
              <a:ext uri="{FF2B5EF4-FFF2-40B4-BE49-F238E27FC236}">
                <a16:creationId xmlns:a16="http://schemas.microsoft.com/office/drawing/2014/main" id="{6E55E685-F762-4F3F-8AC9-7A4FBA4B698E}"/>
              </a:ext>
            </a:extLst>
          </p:cNvPr>
          <p:cNvSpPr/>
          <p:nvPr/>
        </p:nvSpPr>
        <p:spPr>
          <a:xfrm>
            <a:off x="1877847" y="3832772"/>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743B3A4-4C35-4DAE-B250-90BE4D340B45}"/>
              </a:ext>
            </a:extLst>
          </p:cNvPr>
          <p:cNvSpPr txBox="1"/>
          <p:nvPr/>
        </p:nvSpPr>
        <p:spPr>
          <a:xfrm>
            <a:off x="1892507" y="3894297"/>
            <a:ext cx="1553730" cy="307777"/>
          </a:xfrm>
          <a:prstGeom prst="rect">
            <a:avLst/>
          </a:prstGeom>
          <a:noFill/>
        </p:spPr>
        <p:txBody>
          <a:bodyPr wrap="square" rtlCol="0">
            <a:spAutoFit/>
          </a:bodyPr>
          <a:lstStyle/>
          <a:p>
            <a:r>
              <a:rPr lang="en-US" sz="1400" b="1" dirty="0">
                <a:solidFill>
                  <a:schemeClr val="bg1"/>
                </a:solidFill>
              </a:rPr>
              <a:t>EdgeFeatures_30</a:t>
            </a:r>
          </a:p>
        </p:txBody>
      </p:sp>
      <p:sp>
        <p:nvSpPr>
          <p:cNvPr id="108" name="Rectangle 107">
            <a:extLst>
              <a:ext uri="{FF2B5EF4-FFF2-40B4-BE49-F238E27FC236}">
                <a16:creationId xmlns:a16="http://schemas.microsoft.com/office/drawing/2014/main" id="{D9AC0C23-E1E8-4C0D-9755-AA48EF6A9A98}"/>
              </a:ext>
            </a:extLst>
          </p:cNvPr>
          <p:cNvSpPr/>
          <p:nvPr/>
        </p:nvSpPr>
        <p:spPr>
          <a:xfrm>
            <a:off x="1871263" y="4465261"/>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837FA8B0-3B63-440E-9049-1183F256B4B8}"/>
              </a:ext>
            </a:extLst>
          </p:cNvPr>
          <p:cNvSpPr txBox="1"/>
          <p:nvPr/>
        </p:nvSpPr>
        <p:spPr>
          <a:xfrm>
            <a:off x="1885923" y="4526786"/>
            <a:ext cx="1484878" cy="307777"/>
          </a:xfrm>
          <a:prstGeom prst="rect">
            <a:avLst/>
          </a:prstGeom>
          <a:noFill/>
        </p:spPr>
        <p:txBody>
          <a:bodyPr wrap="square" rtlCol="0">
            <a:spAutoFit/>
          </a:bodyPr>
          <a:lstStyle/>
          <a:p>
            <a:r>
              <a:rPr lang="en-US" sz="1400" b="1" dirty="0">
                <a:solidFill>
                  <a:schemeClr val="bg1"/>
                </a:solidFill>
              </a:rPr>
              <a:t>EdgeFeatures_40</a:t>
            </a:r>
          </a:p>
        </p:txBody>
      </p:sp>
      <p:cxnSp>
        <p:nvCxnSpPr>
          <p:cNvPr id="118" name="Straight Arrow Connector 117">
            <a:extLst>
              <a:ext uri="{FF2B5EF4-FFF2-40B4-BE49-F238E27FC236}">
                <a16:creationId xmlns:a16="http://schemas.microsoft.com/office/drawing/2014/main" id="{F0F12E99-3F66-4A82-9DB0-D992DA5B1287}"/>
              </a:ext>
            </a:extLst>
          </p:cNvPr>
          <p:cNvCxnSpPr>
            <a:stCxn id="3" idx="3"/>
            <a:endCxn id="10" idx="1"/>
          </p:cNvCxnSpPr>
          <p:nvPr/>
        </p:nvCxnSpPr>
        <p:spPr>
          <a:xfrm flipV="1">
            <a:off x="491600" y="2652322"/>
            <a:ext cx="264916" cy="98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A751479-14CF-41AA-A0AD-C9D51ECAFF14}"/>
              </a:ext>
            </a:extLst>
          </p:cNvPr>
          <p:cNvCxnSpPr>
            <a:cxnSpLocks/>
            <a:stCxn id="3" idx="3"/>
            <a:endCxn id="96" idx="1"/>
          </p:cNvCxnSpPr>
          <p:nvPr/>
        </p:nvCxnSpPr>
        <p:spPr>
          <a:xfrm flipV="1">
            <a:off x="491600" y="3366486"/>
            <a:ext cx="231682" cy="2712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8F89A58-5E8C-4097-A997-A4D8E5B61010}"/>
              </a:ext>
            </a:extLst>
          </p:cNvPr>
          <p:cNvCxnSpPr>
            <a:cxnSpLocks/>
            <a:stCxn id="3" idx="3"/>
            <a:endCxn id="99" idx="1"/>
          </p:cNvCxnSpPr>
          <p:nvPr/>
        </p:nvCxnSpPr>
        <p:spPr>
          <a:xfrm>
            <a:off x="491600" y="3637690"/>
            <a:ext cx="224165" cy="4001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7D36A38-7C26-48B7-971E-450EB0AFD390}"/>
              </a:ext>
            </a:extLst>
          </p:cNvPr>
          <p:cNvCxnSpPr>
            <a:cxnSpLocks/>
            <a:stCxn id="3" idx="3"/>
            <a:endCxn id="102" idx="1"/>
          </p:cNvCxnSpPr>
          <p:nvPr/>
        </p:nvCxnSpPr>
        <p:spPr>
          <a:xfrm>
            <a:off x="491600" y="3637690"/>
            <a:ext cx="224165" cy="1023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2504EC2-AC18-4E70-9348-3EC82EA91C6B}"/>
              </a:ext>
            </a:extLst>
          </p:cNvPr>
          <p:cNvCxnSpPr>
            <a:cxnSpLocks/>
            <a:stCxn id="10" idx="3"/>
            <a:endCxn id="21" idx="1"/>
          </p:cNvCxnSpPr>
          <p:nvPr/>
        </p:nvCxnSpPr>
        <p:spPr>
          <a:xfrm>
            <a:off x="1724229" y="2652322"/>
            <a:ext cx="151337" cy="2055"/>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AB1A6E84-B5F4-47D2-9995-F1C34BD30687}"/>
              </a:ext>
            </a:extLst>
          </p:cNvPr>
          <p:cNvCxnSpPr>
            <a:cxnSpLocks/>
            <a:stCxn id="95" idx="3"/>
            <a:endCxn id="104" idx="1"/>
          </p:cNvCxnSpPr>
          <p:nvPr/>
        </p:nvCxnSpPr>
        <p:spPr>
          <a:xfrm>
            <a:off x="1685599" y="3364723"/>
            <a:ext cx="177588" cy="8504"/>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8FEEA4C-353B-4257-B603-4206FE147CA6}"/>
              </a:ext>
            </a:extLst>
          </p:cNvPr>
          <p:cNvCxnSpPr>
            <a:cxnSpLocks/>
            <a:stCxn id="98" idx="3"/>
            <a:endCxn id="107" idx="1"/>
          </p:cNvCxnSpPr>
          <p:nvPr/>
        </p:nvCxnSpPr>
        <p:spPr>
          <a:xfrm>
            <a:off x="1688902" y="4045640"/>
            <a:ext cx="203605" cy="254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D1812C1-1DF1-4FF0-BE86-8AE241499F8D}"/>
              </a:ext>
            </a:extLst>
          </p:cNvPr>
          <p:cNvCxnSpPr>
            <a:cxnSpLocks/>
            <a:stCxn id="101" idx="3"/>
            <a:endCxn id="109" idx="1"/>
          </p:cNvCxnSpPr>
          <p:nvPr/>
        </p:nvCxnSpPr>
        <p:spPr>
          <a:xfrm>
            <a:off x="1688392" y="4676013"/>
            <a:ext cx="197531" cy="4662"/>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94992E2A-AA50-4266-8A49-C6658EFDC768}"/>
              </a:ext>
            </a:extLst>
          </p:cNvPr>
          <p:cNvCxnSpPr>
            <a:cxnSpLocks/>
            <a:stCxn id="21" idx="3"/>
            <a:endCxn id="47" idx="1"/>
          </p:cNvCxnSpPr>
          <p:nvPr/>
        </p:nvCxnSpPr>
        <p:spPr>
          <a:xfrm>
            <a:off x="3364323" y="2654377"/>
            <a:ext cx="153212" cy="4763"/>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19DF95A-FA22-49B0-9C0F-F1C4499DB72D}"/>
              </a:ext>
            </a:extLst>
          </p:cNvPr>
          <p:cNvCxnSpPr>
            <a:cxnSpLocks/>
            <a:stCxn id="104" idx="3"/>
            <a:endCxn id="50" idx="1"/>
          </p:cNvCxnSpPr>
          <p:nvPr/>
        </p:nvCxnSpPr>
        <p:spPr>
          <a:xfrm>
            <a:off x="3351944" y="3373227"/>
            <a:ext cx="188895" cy="124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4AA3D67-D189-4565-A338-873FCC52AC2D}"/>
              </a:ext>
            </a:extLst>
          </p:cNvPr>
          <p:cNvCxnSpPr>
            <a:cxnSpLocks/>
            <a:stCxn id="106" idx="3"/>
            <a:endCxn id="53" idx="1"/>
          </p:cNvCxnSpPr>
          <p:nvPr/>
        </p:nvCxnSpPr>
        <p:spPr>
          <a:xfrm>
            <a:off x="3366604" y="4078963"/>
            <a:ext cx="176025" cy="3618"/>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EFF89ED-6897-44E4-BE9D-F931B21D95FB}"/>
              </a:ext>
            </a:extLst>
          </p:cNvPr>
          <p:cNvCxnSpPr>
            <a:cxnSpLocks/>
            <a:stCxn id="108" idx="3"/>
            <a:endCxn id="56" idx="1"/>
          </p:cNvCxnSpPr>
          <p:nvPr/>
        </p:nvCxnSpPr>
        <p:spPr>
          <a:xfrm flipV="1">
            <a:off x="3360020" y="4708323"/>
            <a:ext cx="184397" cy="3129"/>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B234D-0495-4C56-9EF3-B9DFD5968797}"/>
              </a:ext>
            </a:extLst>
          </p:cNvPr>
          <p:cNvCxnSpPr>
            <a:cxnSpLocks/>
            <a:stCxn id="47" idx="3"/>
            <a:endCxn id="61" idx="1"/>
          </p:cNvCxnSpPr>
          <p:nvPr/>
        </p:nvCxnSpPr>
        <p:spPr>
          <a:xfrm>
            <a:off x="5349735" y="2659140"/>
            <a:ext cx="276586" cy="1000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5F270A-A245-4A48-9671-B432ED19BEAF}"/>
              </a:ext>
            </a:extLst>
          </p:cNvPr>
          <p:cNvCxnSpPr>
            <a:cxnSpLocks/>
            <a:stCxn id="50" idx="3"/>
            <a:endCxn id="61" idx="1"/>
          </p:cNvCxnSpPr>
          <p:nvPr/>
        </p:nvCxnSpPr>
        <p:spPr>
          <a:xfrm>
            <a:off x="5373039" y="3374473"/>
            <a:ext cx="253282" cy="2846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41498B3-F94C-441D-BB1C-07EC6602227A}"/>
              </a:ext>
            </a:extLst>
          </p:cNvPr>
          <p:cNvCxnSpPr>
            <a:cxnSpLocks/>
            <a:stCxn id="53" idx="3"/>
            <a:endCxn id="61" idx="1"/>
          </p:cNvCxnSpPr>
          <p:nvPr/>
        </p:nvCxnSpPr>
        <p:spPr>
          <a:xfrm flipV="1">
            <a:off x="5374829" y="3659165"/>
            <a:ext cx="251492" cy="423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C8E6E301-3623-4780-98FC-1BF9EA23F443}"/>
              </a:ext>
            </a:extLst>
          </p:cNvPr>
          <p:cNvCxnSpPr>
            <a:cxnSpLocks/>
            <a:stCxn id="56" idx="3"/>
            <a:endCxn id="61" idx="1"/>
          </p:cNvCxnSpPr>
          <p:nvPr/>
        </p:nvCxnSpPr>
        <p:spPr>
          <a:xfrm flipV="1">
            <a:off x="5376617" y="3659165"/>
            <a:ext cx="249704" cy="10491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A994F7-249B-4051-95DD-06849D3A53AC}"/>
              </a:ext>
            </a:extLst>
          </p:cNvPr>
          <p:cNvCxnSpPr>
            <a:cxnSpLocks/>
            <a:stCxn id="61" idx="3"/>
            <a:endCxn id="58" idx="1"/>
          </p:cNvCxnSpPr>
          <p:nvPr/>
        </p:nvCxnSpPr>
        <p:spPr>
          <a:xfrm>
            <a:off x="6261022" y="3659165"/>
            <a:ext cx="209460" cy="8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3B54A5CC-C4B1-4FBA-86BF-2D1E3E0C6B3E}"/>
              </a:ext>
            </a:extLst>
          </p:cNvPr>
          <p:cNvCxnSpPr>
            <a:cxnSpLocks/>
            <a:stCxn id="58" idx="3"/>
            <a:endCxn id="73" idx="1"/>
          </p:cNvCxnSpPr>
          <p:nvPr/>
        </p:nvCxnSpPr>
        <p:spPr>
          <a:xfrm flipV="1">
            <a:off x="7105183" y="3664834"/>
            <a:ext cx="244325" cy="28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519471F-E1F2-4D10-B7AB-060419635215}"/>
              </a:ext>
            </a:extLst>
          </p:cNvPr>
          <p:cNvCxnSpPr>
            <a:cxnSpLocks/>
            <a:stCxn id="73" idx="3"/>
            <a:endCxn id="76" idx="1"/>
          </p:cNvCxnSpPr>
          <p:nvPr/>
        </p:nvCxnSpPr>
        <p:spPr>
          <a:xfrm>
            <a:off x="7984209" y="3664834"/>
            <a:ext cx="210263" cy="1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5794732-2195-4692-A145-3BC065E99A71}"/>
              </a:ext>
            </a:extLst>
          </p:cNvPr>
          <p:cNvCxnSpPr>
            <a:cxnSpLocks/>
            <a:stCxn id="76" idx="3"/>
            <a:endCxn id="79" idx="1"/>
          </p:cNvCxnSpPr>
          <p:nvPr/>
        </p:nvCxnSpPr>
        <p:spPr>
          <a:xfrm flipV="1">
            <a:off x="8829173" y="3649776"/>
            <a:ext cx="175188" cy="16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514D1A5-EA87-4035-A57A-44F1432E9E3A}"/>
              </a:ext>
            </a:extLst>
          </p:cNvPr>
          <p:cNvCxnSpPr>
            <a:cxnSpLocks/>
            <a:stCxn id="79" idx="3"/>
            <a:endCxn id="82" idx="1"/>
          </p:cNvCxnSpPr>
          <p:nvPr/>
        </p:nvCxnSpPr>
        <p:spPr>
          <a:xfrm>
            <a:off x="9639062" y="3649776"/>
            <a:ext cx="196593" cy="1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BED2C91-85A8-447E-86A5-974FF24812BB}"/>
              </a:ext>
            </a:extLst>
          </p:cNvPr>
          <p:cNvCxnSpPr>
            <a:cxnSpLocks/>
            <a:stCxn id="82" idx="3"/>
            <a:endCxn id="85" idx="1"/>
          </p:cNvCxnSpPr>
          <p:nvPr/>
        </p:nvCxnSpPr>
        <p:spPr>
          <a:xfrm flipV="1">
            <a:off x="10470356" y="3650616"/>
            <a:ext cx="197752" cy="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876877A7-49D7-4D53-9EDD-4EB366681EBB}"/>
              </a:ext>
            </a:extLst>
          </p:cNvPr>
          <p:cNvCxnSpPr>
            <a:cxnSpLocks/>
            <a:stCxn id="85" idx="3"/>
          </p:cNvCxnSpPr>
          <p:nvPr/>
        </p:nvCxnSpPr>
        <p:spPr>
          <a:xfrm flipV="1">
            <a:off x="11302809" y="3647072"/>
            <a:ext cx="188440" cy="35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3A038D0-6FCA-4B42-AF08-FA4BBB369DB6}"/>
              </a:ext>
            </a:extLst>
          </p:cNvPr>
          <p:cNvSpPr txBox="1"/>
          <p:nvPr/>
        </p:nvSpPr>
        <p:spPr>
          <a:xfrm>
            <a:off x="401052" y="1493702"/>
            <a:ext cx="3092261" cy="523220"/>
          </a:xfrm>
          <a:prstGeom prst="rect">
            <a:avLst/>
          </a:prstGeom>
          <a:noFill/>
        </p:spPr>
        <p:txBody>
          <a:bodyPr wrap="square" rtlCol="0">
            <a:spAutoFit/>
          </a:bodyPr>
          <a:lstStyle/>
          <a:p>
            <a:pPr algn="ctr"/>
            <a:r>
              <a:rPr lang="en-US" sz="2800" b="1" i="1" dirty="0"/>
              <a:t>Feature Extraction</a:t>
            </a:r>
          </a:p>
        </p:txBody>
      </p:sp>
      <p:sp>
        <p:nvSpPr>
          <p:cNvPr id="199" name="TextBox 198">
            <a:extLst>
              <a:ext uri="{FF2B5EF4-FFF2-40B4-BE49-F238E27FC236}">
                <a16:creationId xmlns:a16="http://schemas.microsoft.com/office/drawing/2014/main" id="{8C3EFED9-D798-4353-8E8E-4BC3F484D49E}"/>
              </a:ext>
            </a:extLst>
          </p:cNvPr>
          <p:cNvSpPr txBox="1"/>
          <p:nvPr/>
        </p:nvSpPr>
        <p:spPr>
          <a:xfrm>
            <a:off x="5616329" y="1445785"/>
            <a:ext cx="3092261" cy="523220"/>
          </a:xfrm>
          <a:prstGeom prst="rect">
            <a:avLst/>
          </a:prstGeom>
          <a:noFill/>
        </p:spPr>
        <p:txBody>
          <a:bodyPr wrap="square" rtlCol="0">
            <a:spAutoFit/>
          </a:bodyPr>
          <a:lstStyle/>
          <a:p>
            <a:pPr algn="ctr"/>
            <a:r>
              <a:rPr lang="en-US" sz="2800" b="1" i="1" dirty="0">
                <a:effectLst>
                  <a:outerShdw blurRad="38100" dist="38100" dir="2700000" algn="tl">
                    <a:srgbClr val="000000">
                      <a:alpha val="43137"/>
                    </a:srgbClr>
                  </a:outerShdw>
                </a:effectLst>
              </a:rPr>
              <a:t>CNN Model</a:t>
            </a:r>
          </a:p>
        </p:txBody>
      </p:sp>
      <p:grpSp>
        <p:nvGrpSpPr>
          <p:cNvPr id="212" name="Group 211">
            <a:extLst>
              <a:ext uri="{FF2B5EF4-FFF2-40B4-BE49-F238E27FC236}">
                <a16:creationId xmlns:a16="http://schemas.microsoft.com/office/drawing/2014/main" id="{3A762DC4-B560-4D82-9A4E-3C57ABD4D627}"/>
              </a:ext>
            </a:extLst>
          </p:cNvPr>
          <p:cNvGrpSpPr/>
          <p:nvPr/>
        </p:nvGrpSpPr>
        <p:grpSpPr>
          <a:xfrm>
            <a:off x="5559436" y="5961917"/>
            <a:ext cx="1630389" cy="400113"/>
            <a:chOff x="7581277" y="6010294"/>
            <a:chExt cx="1630389" cy="400113"/>
          </a:xfrm>
        </p:grpSpPr>
        <p:sp>
          <p:nvSpPr>
            <p:cNvPr id="202" name="Rectangle 201">
              <a:extLst>
                <a:ext uri="{FF2B5EF4-FFF2-40B4-BE49-F238E27FC236}">
                  <a16:creationId xmlns:a16="http://schemas.microsoft.com/office/drawing/2014/main" id="{257EA3FB-3AC4-4D0C-B429-9FD14D3CE4DE}"/>
                </a:ext>
              </a:extLst>
            </p:cNvPr>
            <p:cNvSpPr/>
            <p:nvPr/>
          </p:nvSpPr>
          <p:spPr>
            <a:xfrm rot="5400000">
              <a:off x="8137487" y="5484863"/>
              <a:ext cx="369334" cy="1481754"/>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B16FBE13-9C56-4963-8D16-756EBAD11619}"/>
                </a:ext>
              </a:extLst>
            </p:cNvPr>
            <p:cNvSpPr txBox="1"/>
            <p:nvPr/>
          </p:nvSpPr>
          <p:spPr>
            <a:xfrm>
              <a:off x="7581278" y="6010294"/>
              <a:ext cx="1630388" cy="369332"/>
            </a:xfrm>
            <a:prstGeom prst="rect">
              <a:avLst/>
            </a:prstGeom>
            <a:noFill/>
          </p:spPr>
          <p:txBody>
            <a:bodyPr wrap="square" rtlCol="0">
              <a:spAutoFit/>
            </a:bodyPr>
            <a:lstStyle/>
            <a:p>
              <a:r>
                <a:rPr lang="en-US" dirty="0">
                  <a:solidFill>
                    <a:schemeClr val="bg1"/>
                  </a:solidFill>
                </a:rPr>
                <a:t>Conv/FC Layer</a:t>
              </a:r>
            </a:p>
          </p:txBody>
        </p:sp>
      </p:grpSp>
      <p:grpSp>
        <p:nvGrpSpPr>
          <p:cNvPr id="211" name="Group 210">
            <a:extLst>
              <a:ext uri="{FF2B5EF4-FFF2-40B4-BE49-F238E27FC236}">
                <a16:creationId xmlns:a16="http://schemas.microsoft.com/office/drawing/2014/main" id="{D41DEBA5-BCEE-4DE7-9A60-FA766654A9E4}"/>
              </a:ext>
            </a:extLst>
          </p:cNvPr>
          <p:cNvGrpSpPr/>
          <p:nvPr/>
        </p:nvGrpSpPr>
        <p:grpSpPr>
          <a:xfrm>
            <a:off x="3887468" y="5966968"/>
            <a:ext cx="1651077" cy="394205"/>
            <a:chOff x="5121412" y="6016202"/>
            <a:chExt cx="1651077" cy="394205"/>
          </a:xfrm>
        </p:grpSpPr>
        <p:sp>
          <p:nvSpPr>
            <p:cNvPr id="205" name="Rectangle 204">
              <a:extLst>
                <a:ext uri="{FF2B5EF4-FFF2-40B4-BE49-F238E27FC236}">
                  <a16:creationId xmlns:a16="http://schemas.microsoft.com/office/drawing/2014/main" id="{E7341265-3D40-4397-A126-7981EEE8B05A}"/>
                </a:ext>
              </a:extLst>
            </p:cNvPr>
            <p:cNvSpPr/>
            <p:nvPr/>
          </p:nvSpPr>
          <p:spPr>
            <a:xfrm rot="5400000">
              <a:off x="5677622" y="5484863"/>
              <a:ext cx="369334" cy="1481754"/>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826330D7-BA54-49F4-896B-999AEB30F5E1}"/>
                </a:ext>
              </a:extLst>
            </p:cNvPr>
            <p:cNvSpPr txBox="1"/>
            <p:nvPr/>
          </p:nvSpPr>
          <p:spPr>
            <a:xfrm>
              <a:off x="5290735" y="6016202"/>
              <a:ext cx="1481754" cy="369332"/>
            </a:xfrm>
            <a:prstGeom prst="rect">
              <a:avLst/>
            </a:prstGeom>
            <a:noFill/>
          </p:spPr>
          <p:txBody>
            <a:bodyPr wrap="square" rtlCol="0">
              <a:spAutoFit/>
            </a:bodyPr>
            <a:lstStyle/>
            <a:p>
              <a:r>
                <a:rPr lang="en-US" dirty="0">
                  <a:solidFill>
                    <a:schemeClr val="bg1"/>
                  </a:solidFill>
                </a:rPr>
                <a:t>Dropout</a:t>
              </a:r>
            </a:p>
          </p:txBody>
        </p:sp>
      </p:grpSp>
      <p:grpSp>
        <p:nvGrpSpPr>
          <p:cNvPr id="207" name="Group 206">
            <a:extLst>
              <a:ext uri="{FF2B5EF4-FFF2-40B4-BE49-F238E27FC236}">
                <a16:creationId xmlns:a16="http://schemas.microsoft.com/office/drawing/2014/main" id="{71AAAE8E-1AC5-4730-8634-C536BF35DF14}"/>
              </a:ext>
            </a:extLst>
          </p:cNvPr>
          <p:cNvGrpSpPr/>
          <p:nvPr/>
        </p:nvGrpSpPr>
        <p:grpSpPr>
          <a:xfrm>
            <a:off x="2190505" y="5959571"/>
            <a:ext cx="1481755" cy="400113"/>
            <a:chOff x="10190293" y="5378047"/>
            <a:chExt cx="1481755" cy="400113"/>
          </a:xfrm>
        </p:grpSpPr>
        <p:sp>
          <p:nvSpPr>
            <p:cNvPr id="208" name="Rectangle 207">
              <a:extLst>
                <a:ext uri="{FF2B5EF4-FFF2-40B4-BE49-F238E27FC236}">
                  <a16:creationId xmlns:a16="http://schemas.microsoft.com/office/drawing/2014/main" id="{494CC9EC-B16E-4363-A142-98FE24919677}"/>
                </a:ext>
              </a:extLst>
            </p:cNvPr>
            <p:cNvSpPr/>
            <p:nvPr/>
          </p:nvSpPr>
          <p:spPr>
            <a:xfrm rot="5400000">
              <a:off x="10746503" y="4852616"/>
              <a:ext cx="369334" cy="1481754"/>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a:extLst>
                <a:ext uri="{FF2B5EF4-FFF2-40B4-BE49-F238E27FC236}">
                  <a16:creationId xmlns:a16="http://schemas.microsoft.com/office/drawing/2014/main" id="{E538F2AD-6A4B-4738-B96D-2C8DDF151622}"/>
                </a:ext>
              </a:extLst>
            </p:cNvPr>
            <p:cNvSpPr txBox="1"/>
            <p:nvPr/>
          </p:nvSpPr>
          <p:spPr>
            <a:xfrm>
              <a:off x="10190294" y="5378047"/>
              <a:ext cx="1481754" cy="369332"/>
            </a:xfrm>
            <a:prstGeom prst="rect">
              <a:avLst/>
            </a:prstGeom>
            <a:noFill/>
          </p:spPr>
          <p:txBody>
            <a:bodyPr wrap="square" rtlCol="0">
              <a:spAutoFit/>
            </a:bodyPr>
            <a:lstStyle/>
            <a:p>
              <a:r>
                <a:rPr lang="en-US" dirty="0">
                  <a:solidFill>
                    <a:schemeClr val="bg1"/>
                  </a:solidFill>
                </a:rPr>
                <a:t>Input Feature</a:t>
              </a:r>
            </a:p>
          </p:txBody>
        </p:sp>
      </p:grpSp>
    </p:spTree>
    <p:extLst>
      <p:ext uri="{BB962C8B-B14F-4D97-AF65-F5344CB8AC3E}">
        <p14:creationId xmlns:p14="http://schemas.microsoft.com/office/powerpoint/2010/main" val="84986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Evaluation  </a:t>
            </a:r>
          </a:p>
        </p:txBody>
      </p:sp>
      <p:graphicFrame>
        <p:nvGraphicFramePr>
          <p:cNvPr id="4" name="Table 3">
            <a:extLst>
              <a:ext uri="{FF2B5EF4-FFF2-40B4-BE49-F238E27FC236}">
                <a16:creationId xmlns:a16="http://schemas.microsoft.com/office/drawing/2014/main" id="{2A338A30-4783-43F5-BAA2-A9F7AD1466C8}"/>
              </a:ext>
            </a:extLst>
          </p:cNvPr>
          <p:cNvGraphicFramePr>
            <a:graphicFrameLocks noGrp="1"/>
          </p:cNvGraphicFramePr>
          <p:nvPr>
            <p:extLst>
              <p:ext uri="{D42A27DB-BD31-4B8C-83A1-F6EECF244321}">
                <p14:modId xmlns:p14="http://schemas.microsoft.com/office/powerpoint/2010/main" val="844593382"/>
              </p:ext>
            </p:extLst>
          </p:nvPr>
        </p:nvGraphicFramePr>
        <p:xfrm>
          <a:off x="1853581" y="1243408"/>
          <a:ext cx="8127999" cy="3371586"/>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1980981447"/>
                    </a:ext>
                  </a:extLst>
                </a:gridCol>
                <a:gridCol w="2709333">
                  <a:extLst>
                    <a:ext uri="{9D8B030D-6E8A-4147-A177-3AD203B41FA5}">
                      <a16:colId xmlns:a16="http://schemas.microsoft.com/office/drawing/2014/main" val="1091153276"/>
                    </a:ext>
                  </a:extLst>
                </a:gridCol>
                <a:gridCol w="2709333">
                  <a:extLst>
                    <a:ext uri="{9D8B030D-6E8A-4147-A177-3AD203B41FA5}">
                      <a16:colId xmlns:a16="http://schemas.microsoft.com/office/drawing/2014/main" val="177955030"/>
                    </a:ext>
                  </a:extLst>
                </a:gridCol>
              </a:tblGrid>
              <a:tr h="370840">
                <a:tc>
                  <a:txBody>
                    <a:bodyPr/>
                    <a:lstStyle/>
                    <a:p>
                      <a:pPr algn="ctr"/>
                      <a:r>
                        <a:rPr lang="en-US" dirty="0"/>
                        <a:t>Algorithm</a:t>
                      </a:r>
                    </a:p>
                  </a:txBody>
                  <a:tcPr/>
                </a:tc>
                <a:tc>
                  <a:txBody>
                    <a:bodyPr/>
                    <a:lstStyle/>
                    <a:p>
                      <a:pPr algn="ctr"/>
                      <a:r>
                        <a:rPr lang="en-US" dirty="0"/>
                        <a:t>#Points</a:t>
                      </a:r>
                    </a:p>
                  </a:txBody>
                  <a:tcPr/>
                </a:tc>
                <a:tc>
                  <a:txBody>
                    <a:bodyPr/>
                    <a:lstStyle/>
                    <a:p>
                      <a:pPr algn="ctr"/>
                      <a:r>
                        <a:rPr lang="en-US" dirty="0"/>
                        <a:t>Accuracy </a:t>
                      </a:r>
                    </a:p>
                  </a:txBody>
                  <a:tcPr/>
                </a:tc>
                <a:extLst>
                  <a:ext uri="{0D108BD9-81ED-4DB2-BD59-A6C34878D82A}">
                    <a16:rowId xmlns:a16="http://schemas.microsoft.com/office/drawing/2014/main" val="3611830745"/>
                  </a:ext>
                </a:extLst>
              </a:tr>
              <a:tr h="370840">
                <a:tc>
                  <a:txBody>
                    <a:bodyPr/>
                    <a:lstStyle/>
                    <a:p>
                      <a:pPr algn="ctr"/>
                      <a:r>
                        <a:rPr lang="en-US" dirty="0" err="1"/>
                        <a:t>pointnet</a:t>
                      </a:r>
                      <a:endParaRPr lang="en-US" dirty="0"/>
                    </a:p>
                  </a:txBody>
                  <a:tcPr/>
                </a:tc>
                <a:tc>
                  <a:txBody>
                    <a:bodyPr/>
                    <a:lstStyle/>
                    <a:p>
                      <a:pPr algn="ctr"/>
                      <a:r>
                        <a:rPr lang="en-US" dirty="0"/>
                        <a:t>1024</a:t>
                      </a:r>
                    </a:p>
                  </a:txBody>
                  <a:tcPr/>
                </a:tc>
                <a:tc>
                  <a:txBody>
                    <a:bodyPr/>
                    <a:lstStyle/>
                    <a:p>
                      <a:pPr algn="ctr"/>
                      <a:r>
                        <a:rPr lang="en-US" dirty="0"/>
                        <a:t>89.2</a:t>
                      </a:r>
                    </a:p>
                  </a:txBody>
                  <a:tcPr/>
                </a:tc>
                <a:extLst>
                  <a:ext uri="{0D108BD9-81ED-4DB2-BD59-A6C34878D82A}">
                    <a16:rowId xmlns:a16="http://schemas.microsoft.com/office/drawing/2014/main" val="3794305731"/>
                  </a:ext>
                </a:extLst>
              </a:tr>
              <a:tr h="370840">
                <a:tc>
                  <a:txBody>
                    <a:bodyPr/>
                    <a:lstStyle/>
                    <a:p>
                      <a:pPr algn="ctr"/>
                      <a:r>
                        <a:rPr lang="en-US" dirty="0" err="1"/>
                        <a:t>pointnet</a:t>
                      </a:r>
                      <a:r>
                        <a:rPr lang="en-US" dirty="0"/>
                        <a:t>++</a:t>
                      </a:r>
                    </a:p>
                  </a:txBody>
                  <a:tcPr/>
                </a:tc>
                <a:tc>
                  <a:txBody>
                    <a:bodyPr/>
                    <a:lstStyle/>
                    <a:p>
                      <a:pPr algn="ctr"/>
                      <a:r>
                        <a:rPr lang="en-US" dirty="0"/>
                        <a:t>1024</a:t>
                      </a:r>
                    </a:p>
                  </a:txBody>
                  <a:tcPr/>
                </a:tc>
                <a:tc>
                  <a:txBody>
                    <a:bodyPr/>
                    <a:lstStyle/>
                    <a:p>
                      <a:pPr algn="ctr"/>
                      <a:r>
                        <a:rPr lang="en-US" dirty="0"/>
                        <a:t>90.7</a:t>
                      </a:r>
                    </a:p>
                  </a:txBody>
                  <a:tcPr/>
                </a:tc>
                <a:extLst>
                  <a:ext uri="{0D108BD9-81ED-4DB2-BD59-A6C34878D82A}">
                    <a16:rowId xmlns:a16="http://schemas.microsoft.com/office/drawing/2014/main" val="1846254192"/>
                  </a:ext>
                </a:extLst>
              </a:tr>
              <a:tr h="370840">
                <a:tc>
                  <a:txBody>
                    <a:bodyPr/>
                    <a:lstStyle/>
                    <a:p>
                      <a:pPr algn="ctr"/>
                      <a:r>
                        <a:rPr lang="en-US" dirty="0"/>
                        <a:t>deep sets</a:t>
                      </a:r>
                    </a:p>
                  </a:txBody>
                  <a:tcPr/>
                </a:tc>
                <a:tc>
                  <a:txBody>
                    <a:bodyPr/>
                    <a:lstStyle/>
                    <a:p>
                      <a:pPr algn="ctr"/>
                      <a:r>
                        <a:rPr lang="en-US" dirty="0"/>
                        <a:t>1000</a:t>
                      </a:r>
                    </a:p>
                  </a:txBody>
                  <a:tcPr/>
                </a:tc>
                <a:tc>
                  <a:txBody>
                    <a:bodyPr/>
                    <a:lstStyle/>
                    <a:p>
                      <a:pPr algn="ctr"/>
                      <a:r>
                        <a:rPr lang="en-US" dirty="0"/>
                        <a:t>87.1</a:t>
                      </a:r>
                    </a:p>
                  </a:txBody>
                  <a:tcPr/>
                </a:tc>
                <a:extLst>
                  <a:ext uri="{0D108BD9-81ED-4DB2-BD59-A6C34878D82A}">
                    <a16:rowId xmlns:a16="http://schemas.microsoft.com/office/drawing/2014/main" val="3724602469"/>
                  </a:ext>
                </a:extLst>
              </a:tr>
              <a:tr h="370840">
                <a:tc>
                  <a:txBody>
                    <a:bodyPr/>
                    <a:lstStyle/>
                    <a:p>
                      <a:pPr algn="ctr"/>
                      <a:r>
                        <a:rPr lang="en-US" dirty="0"/>
                        <a:t>ECC</a:t>
                      </a:r>
                    </a:p>
                  </a:txBody>
                  <a:tcPr/>
                </a:tc>
                <a:tc>
                  <a:txBody>
                    <a:bodyPr/>
                    <a:lstStyle/>
                    <a:p>
                      <a:pPr algn="ctr"/>
                      <a:r>
                        <a:rPr lang="en-US" dirty="0"/>
                        <a:t>1000</a:t>
                      </a:r>
                    </a:p>
                  </a:txBody>
                  <a:tcPr/>
                </a:tc>
                <a:tc>
                  <a:txBody>
                    <a:bodyPr/>
                    <a:lstStyle/>
                    <a:p>
                      <a:pPr algn="ctr"/>
                      <a:r>
                        <a:rPr lang="en-US" dirty="0"/>
                        <a:t>87.4</a:t>
                      </a:r>
                    </a:p>
                  </a:txBody>
                  <a:tcPr/>
                </a:tc>
                <a:extLst>
                  <a:ext uri="{0D108BD9-81ED-4DB2-BD59-A6C34878D82A}">
                    <a16:rowId xmlns:a16="http://schemas.microsoft.com/office/drawing/2014/main" val="1953058120"/>
                  </a:ext>
                </a:extLst>
              </a:tr>
              <a:tr h="415026">
                <a:tc>
                  <a:txBody>
                    <a:bodyPr/>
                    <a:lstStyle/>
                    <a:p>
                      <a:pPr algn="ctr"/>
                      <a:r>
                        <a:rPr lang="en-US" dirty="0" err="1"/>
                        <a:t>kd</a:t>
                      </a:r>
                      <a:r>
                        <a:rPr lang="en-US" dirty="0"/>
                        <a:t>-network</a:t>
                      </a:r>
                    </a:p>
                  </a:txBody>
                  <a:tcPr/>
                </a:tc>
                <a:tc>
                  <a:txBody>
                    <a:bodyPr/>
                    <a:lstStyle/>
                    <a:p>
                      <a:pPr algn="ctr"/>
                      <a:r>
                        <a:rPr lang="en-US" dirty="0"/>
                        <a:t>32K</a:t>
                      </a:r>
                    </a:p>
                  </a:txBody>
                  <a:tcPr/>
                </a:tc>
                <a:tc>
                  <a:txBody>
                    <a:bodyPr/>
                    <a:lstStyle/>
                    <a:p>
                      <a:pPr algn="ctr"/>
                      <a:r>
                        <a:rPr lang="en-US" dirty="0"/>
                        <a:t>91.8</a:t>
                      </a:r>
                    </a:p>
                  </a:txBody>
                  <a:tcPr/>
                </a:tc>
                <a:extLst>
                  <a:ext uri="{0D108BD9-81ED-4DB2-BD59-A6C34878D82A}">
                    <a16:rowId xmlns:a16="http://schemas.microsoft.com/office/drawing/2014/main" val="179534335"/>
                  </a:ext>
                </a:extLst>
              </a:tr>
              <a:tr h="370840">
                <a:tc>
                  <a:txBody>
                    <a:bodyPr/>
                    <a:lstStyle/>
                    <a:p>
                      <a:pPr algn="ctr"/>
                      <a:r>
                        <a:rPr lang="en-US" dirty="0"/>
                        <a:t>Point </a:t>
                      </a:r>
                      <a:r>
                        <a:rPr lang="en-US" dirty="0" err="1"/>
                        <a:t>cnn</a:t>
                      </a:r>
                      <a:r>
                        <a:rPr lang="en-US" dirty="0"/>
                        <a:t> by ext. op</a:t>
                      </a:r>
                    </a:p>
                  </a:txBody>
                  <a:tcPr/>
                </a:tc>
                <a:tc>
                  <a:txBody>
                    <a:bodyPr/>
                    <a:lstStyle/>
                    <a:p>
                      <a:pPr algn="ctr"/>
                      <a:r>
                        <a:rPr lang="en-US" dirty="0"/>
                        <a:t>1024</a:t>
                      </a:r>
                    </a:p>
                  </a:txBody>
                  <a:tcPr/>
                </a:tc>
                <a:tc>
                  <a:txBody>
                    <a:bodyPr/>
                    <a:lstStyle/>
                    <a:p>
                      <a:pPr algn="ctr"/>
                      <a:r>
                        <a:rPr lang="en-US" dirty="0"/>
                        <a:t>92.3</a:t>
                      </a:r>
                    </a:p>
                  </a:txBody>
                  <a:tcPr/>
                </a:tc>
                <a:extLst>
                  <a:ext uri="{0D108BD9-81ED-4DB2-BD59-A6C34878D82A}">
                    <a16:rowId xmlns:a16="http://schemas.microsoft.com/office/drawing/2014/main" val="504220658"/>
                  </a:ext>
                </a:extLst>
              </a:tr>
              <a:tr h="185420">
                <a:tc>
                  <a:txBody>
                    <a:bodyPr/>
                    <a:lstStyle/>
                    <a:p>
                      <a:pPr algn="ctr"/>
                      <a:r>
                        <a:rPr lang="en-US" dirty="0"/>
                        <a:t>DGCNN</a:t>
                      </a:r>
                    </a:p>
                  </a:txBody>
                  <a:tcPr/>
                </a:tc>
                <a:tc>
                  <a:txBody>
                    <a:bodyPr/>
                    <a:lstStyle/>
                    <a:p>
                      <a:pPr algn="ctr"/>
                      <a:r>
                        <a:rPr lang="en-US" dirty="0"/>
                        <a:t>1024</a:t>
                      </a:r>
                    </a:p>
                  </a:txBody>
                  <a:tcPr/>
                </a:tc>
                <a:tc>
                  <a:txBody>
                    <a:bodyPr/>
                    <a:lstStyle/>
                    <a:p>
                      <a:pPr algn="ctr"/>
                      <a:r>
                        <a:rPr lang="en-US"/>
                        <a:t>91.2</a:t>
                      </a:r>
                      <a:endParaRPr lang="en-US" dirty="0"/>
                    </a:p>
                  </a:txBody>
                  <a:tcPr/>
                </a:tc>
                <a:extLst>
                  <a:ext uri="{0D108BD9-81ED-4DB2-BD59-A6C34878D82A}">
                    <a16:rowId xmlns:a16="http://schemas.microsoft.com/office/drawing/2014/main" val="797219408"/>
                  </a:ext>
                </a:extLst>
              </a:tr>
              <a:tr h="120124">
                <a:tc>
                  <a:txBody>
                    <a:bodyPr/>
                    <a:lstStyle/>
                    <a:p>
                      <a:pPr algn="ctr"/>
                      <a:r>
                        <a:rPr lang="en-US" b="1" dirty="0">
                          <a:solidFill>
                            <a:srgbClr val="00B0F0"/>
                          </a:solidFill>
                          <a:effectLst>
                            <a:outerShdw blurRad="38100" dist="38100" dir="2700000" algn="tl">
                              <a:srgbClr val="000000">
                                <a:alpha val="43137"/>
                              </a:srgbClr>
                            </a:outerShdw>
                          </a:effectLst>
                        </a:rPr>
                        <a:t>Ours</a:t>
                      </a:r>
                    </a:p>
                  </a:txBody>
                  <a:tcPr/>
                </a:tc>
                <a:tc>
                  <a:txBody>
                    <a:bodyPr/>
                    <a:lstStyle/>
                    <a:p>
                      <a:pPr algn="ctr"/>
                      <a:r>
                        <a:rPr lang="en-US" b="1" dirty="0">
                          <a:solidFill>
                            <a:srgbClr val="00B0F0"/>
                          </a:solidFill>
                          <a:effectLst>
                            <a:outerShdw blurRad="38100" dist="38100" dir="2700000" algn="tl">
                              <a:srgbClr val="000000">
                                <a:alpha val="43137"/>
                              </a:srgbClr>
                            </a:outerShdw>
                          </a:effectLst>
                        </a:rPr>
                        <a:t>1024</a:t>
                      </a:r>
                    </a:p>
                  </a:txBody>
                  <a:tcPr/>
                </a:tc>
                <a:tc>
                  <a:txBody>
                    <a:bodyPr/>
                    <a:lstStyle/>
                    <a:p>
                      <a:pPr algn="ctr"/>
                      <a:r>
                        <a:rPr lang="en-US" b="1" dirty="0">
                          <a:solidFill>
                            <a:srgbClr val="00B0F0"/>
                          </a:solidFill>
                          <a:effectLst>
                            <a:outerShdw blurRad="38100" dist="38100" dir="2700000" algn="tl">
                              <a:srgbClr val="000000">
                                <a:alpha val="43137"/>
                              </a:srgbClr>
                            </a:outerShdw>
                          </a:effectLst>
                        </a:rPr>
                        <a:t>91.5</a:t>
                      </a:r>
                    </a:p>
                  </a:txBody>
                  <a:tcPr/>
                </a:tc>
                <a:extLst>
                  <a:ext uri="{0D108BD9-81ED-4DB2-BD59-A6C34878D82A}">
                    <a16:rowId xmlns:a16="http://schemas.microsoft.com/office/drawing/2014/main" val="4020226885"/>
                  </a:ext>
                </a:extLst>
              </a:tr>
            </a:tbl>
          </a:graphicData>
        </a:graphic>
      </p:graphicFrame>
      <p:sp>
        <p:nvSpPr>
          <p:cNvPr id="2" name="TextBox 1">
            <a:extLst>
              <a:ext uri="{FF2B5EF4-FFF2-40B4-BE49-F238E27FC236}">
                <a16:creationId xmlns:a16="http://schemas.microsoft.com/office/drawing/2014/main" id="{37DBED7C-B267-483E-8FA0-40C17EDAFF98}"/>
              </a:ext>
            </a:extLst>
          </p:cNvPr>
          <p:cNvSpPr txBox="1"/>
          <p:nvPr/>
        </p:nvSpPr>
        <p:spPr>
          <a:xfrm>
            <a:off x="1853581" y="5126423"/>
            <a:ext cx="9219580" cy="1631216"/>
          </a:xfrm>
          <a:prstGeom prst="rect">
            <a:avLst/>
          </a:prstGeom>
          <a:noFill/>
        </p:spPr>
        <p:txBody>
          <a:bodyPr wrap="square" rtlCol="0">
            <a:spAutoFit/>
          </a:bodyPr>
          <a:lstStyle/>
          <a:p>
            <a:pPr marL="342900" indent="-342900">
              <a:buFont typeface="Arial" panose="020B0604020202020204" pitchFamily="34" charset="0"/>
              <a:buChar char="•"/>
            </a:pPr>
            <a:r>
              <a:rPr lang="en-US" sz="2500" b="1" dirty="0"/>
              <a:t>Input:</a:t>
            </a:r>
          </a:p>
          <a:p>
            <a:pPr marL="800100" lvl="1" indent="-342900">
              <a:buFont typeface="Arial" panose="020B0604020202020204" pitchFamily="34" charset="0"/>
              <a:buChar char="•"/>
            </a:pPr>
            <a:r>
              <a:rPr lang="en-US" sz="2500" b="1" dirty="0"/>
              <a:t>ModelNet40 (Princeton </a:t>
            </a:r>
            <a:r>
              <a:rPr lang="en-US" sz="2500" b="1" dirty="0" err="1"/>
              <a:t>ModelNet</a:t>
            </a:r>
            <a:r>
              <a:rPr lang="en-US" sz="2500" b="1" dirty="0"/>
              <a:t> project)</a:t>
            </a:r>
          </a:p>
          <a:p>
            <a:pPr marL="800100" lvl="1" indent="-342900">
              <a:buFont typeface="Arial" panose="020B0604020202020204" pitchFamily="34" charset="0"/>
              <a:buChar char="•"/>
            </a:pPr>
            <a:r>
              <a:rPr lang="en-US" sz="2500" b="1" dirty="0"/>
              <a:t>40 categories</a:t>
            </a:r>
          </a:p>
          <a:p>
            <a:pPr marL="800100" lvl="1" indent="-342900">
              <a:buFont typeface="Arial" panose="020B0604020202020204" pitchFamily="34" charset="0"/>
              <a:buChar char="•"/>
            </a:pPr>
            <a:r>
              <a:rPr lang="en-US" sz="2500" b="1" dirty="0"/>
              <a:t>12,311 models (9,843 for training and 2,468 for testing)</a:t>
            </a:r>
          </a:p>
        </p:txBody>
      </p:sp>
      <p:sp>
        <p:nvSpPr>
          <p:cNvPr id="3" name="Rectangle 2">
            <a:extLst>
              <a:ext uri="{FF2B5EF4-FFF2-40B4-BE49-F238E27FC236}">
                <a16:creationId xmlns:a16="http://schemas.microsoft.com/office/drawing/2014/main" id="{ED43E847-7559-4CCA-86CB-E9E9FACC4BA5}"/>
              </a:ext>
            </a:extLst>
          </p:cNvPr>
          <p:cNvSpPr/>
          <p:nvPr/>
        </p:nvSpPr>
        <p:spPr>
          <a:xfrm>
            <a:off x="1853581" y="4237463"/>
            <a:ext cx="8127998" cy="3775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29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Next Step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9686926" cy="2369880"/>
          </a:xfrm>
          <a:prstGeom prst="rect">
            <a:avLst/>
          </a:prstGeom>
          <a:noFill/>
        </p:spPr>
        <p:txBody>
          <a:bodyPr wrap="square" rtlCol="0">
            <a:spAutoFit/>
          </a:bodyPr>
          <a:lstStyle/>
          <a:p>
            <a:pPr marL="571500" indent="-571500">
              <a:buFont typeface="Arial" panose="020B0604020202020204" pitchFamily="34" charset="0"/>
              <a:buChar char="•"/>
            </a:pPr>
            <a:r>
              <a:rPr lang="en-US" sz="4000" dirty="0"/>
              <a:t>Adding normal as raw input:</a:t>
            </a:r>
          </a:p>
          <a:p>
            <a:endParaRPr lang="en-US" sz="2000" dirty="0"/>
          </a:p>
          <a:p>
            <a:pPr marL="1028700" lvl="1" indent="-571500">
              <a:buFont typeface="Arial" panose="020B0604020202020204" pitchFamily="34" charset="0"/>
              <a:buChar char="•"/>
            </a:pPr>
            <a:r>
              <a:rPr lang="en-US" sz="2400" dirty="0">
                <a:solidFill>
                  <a:srgbClr val="00B0F0"/>
                </a:solidFill>
              </a:rPr>
              <a:t>Distance is not enough</a:t>
            </a:r>
          </a:p>
          <a:p>
            <a:pPr lvl="1"/>
            <a:endParaRPr lang="en-US" dirty="0">
              <a:solidFill>
                <a:srgbClr val="00B0F0"/>
              </a:solidFill>
            </a:endParaRPr>
          </a:p>
          <a:p>
            <a:pPr marL="1028700" lvl="1" indent="-571500">
              <a:buFont typeface="Arial" panose="020B0604020202020204" pitchFamily="34" charset="0"/>
              <a:buChar char="•"/>
            </a:pPr>
            <a:r>
              <a:rPr lang="en-US" sz="2400" dirty="0">
                <a:solidFill>
                  <a:srgbClr val="00B0F0"/>
                </a:solidFill>
              </a:rPr>
              <a:t>Two pairs of point might have same distance but different normal</a:t>
            </a:r>
            <a:r>
              <a:rPr lang="en-US" sz="4400" dirty="0">
                <a:solidFill>
                  <a:srgbClr val="00B0F0"/>
                </a:solidFill>
              </a:rPr>
              <a:t> </a:t>
            </a:r>
          </a:p>
        </p:txBody>
      </p:sp>
      <p:sp>
        <p:nvSpPr>
          <p:cNvPr id="3" name="Rectangle 2">
            <a:extLst>
              <a:ext uri="{FF2B5EF4-FFF2-40B4-BE49-F238E27FC236}">
                <a16:creationId xmlns:a16="http://schemas.microsoft.com/office/drawing/2014/main" id="{553126B8-0221-4185-B079-45E99E2FE766}"/>
              </a:ext>
            </a:extLst>
          </p:cNvPr>
          <p:cNvSpPr/>
          <p:nvPr/>
        </p:nvSpPr>
        <p:spPr>
          <a:xfrm>
            <a:off x="2849321" y="4614966"/>
            <a:ext cx="1602890" cy="157061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5C55CB-4B46-4983-BAB1-6AD08D3FD3BB}"/>
              </a:ext>
            </a:extLst>
          </p:cNvPr>
          <p:cNvSpPr/>
          <p:nvPr/>
        </p:nvSpPr>
        <p:spPr>
          <a:xfrm>
            <a:off x="7442163" y="4555797"/>
            <a:ext cx="1602890" cy="1688951"/>
          </a:xfrm>
          <a:prstGeom prst="ellipse">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FD0D883-DC0D-4ED8-B82D-6A13A1953A30}"/>
              </a:ext>
            </a:extLst>
          </p:cNvPr>
          <p:cNvCxnSpPr>
            <a:stCxn id="3" idx="0"/>
            <a:endCxn id="3" idx="1"/>
          </p:cNvCxnSpPr>
          <p:nvPr/>
        </p:nvCxnSpPr>
        <p:spPr>
          <a:xfrm flipH="1">
            <a:off x="2849321" y="4614966"/>
            <a:ext cx="801445" cy="78530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275B8B-76C4-421C-BFF4-BE6C2FED0915}"/>
              </a:ext>
            </a:extLst>
          </p:cNvPr>
          <p:cNvCxnSpPr>
            <a:cxnSpLocks/>
            <a:stCxn id="4" idx="7"/>
            <a:endCxn id="4" idx="1"/>
          </p:cNvCxnSpPr>
          <p:nvPr/>
        </p:nvCxnSpPr>
        <p:spPr>
          <a:xfrm flipH="1">
            <a:off x="7676901" y="4803138"/>
            <a:ext cx="1133414"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1A421-1638-4620-AE65-116B2852E0B5}"/>
              </a:ext>
            </a:extLst>
          </p:cNvPr>
          <p:cNvCxnSpPr/>
          <p:nvPr/>
        </p:nvCxnSpPr>
        <p:spPr>
          <a:xfrm flipV="1">
            <a:off x="7665495" y="4009515"/>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4A929C-BF1E-4D59-93A5-7398B1D16BA5}"/>
              </a:ext>
            </a:extLst>
          </p:cNvPr>
          <p:cNvCxnSpPr/>
          <p:nvPr/>
        </p:nvCxnSpPr>
        <p:spPr>
          <a:xfrm flipV="1">
            <a:off x="8810315" y="4009514"/>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419BB6C-53FB-4D8F-9C69-F6CE9180A9E4}"/>
              </a:ext>
            </a:extLst>
          </p:cNvPr>
          <p:cNvCxnSpPr/>
          <p:nvPr/>
        </p:nvCxnSpPr>
        <p:spPr>
          <a:xfrm flipV="1">
            <a:off x="3650766" y="3821343"/>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C3D168-E70E-43CE-8295-59696DE4BA79}"/>
              </a:ext>
            </a:extLst>
          </p:cNvPr>
          <p:cNvCxnSpPr>
            <a:cxnSpLocks/>
          </p:cNvCxnSpPr>
          <p:nvPr/>
        </p:nvCxnSpPr>
        <p:spPr>
          <a:xfrm flipH="1" flipV="1">
            <a:off x="1906235" y="5400273"/>
            <a:ext cx="943086" cy="1"/>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A72CA3A-1A0A-4020-8133-474C436D9D00}"/>
              </a:ext>
            </a:extLst>
          </p:cNvPr>
          <p:cNvSpPr txBox="1"/>
          <p:nvPr/>
        </p:nvSpPr>
        <p:spPr>
          <a:xfrm>
            <a:off x="8546501" y="4762322"/>
            <a:ext cx="469415" cy="369332"/>
          </a:xfrm>
          <a:prstGeom prst="rect">
            <a:avLst/>
          </a:prstGeom>
          <a:noFill/>
        </p:spPr>
        <p:txBody>
          <a:bodyPr wrap="square" rtlCol="0">
            <a:spAutoFit/>
          </a:bodyPr>
          <a:lstStyle/>
          <a:p>
            <a:r>
              <a:rPr lang="en-US" b="1" dirty="0"/>
              <a:t>p1</a:t>
            </a:r>
          </a:p>
        </p:txBody>
      </p:sp>
      <p:sp>
        <p:nvSpPr>
          <p:cNvPr id="23" name="TextBox 22">
            <a:extLst>
              <a:ext uri="{FF2B5EF4-FFF2-40B4-BE49-F238E27FC236}">
                <a16:creationId xmlns:a16="http://schemas.microsoft.com/office/drawing/2014/main" id="{25261B1A-4BF0-4AB1-AEE0-40CCD98C28D0}"/>
              </a:ext>
            </a:extLst>
          </p:cNvPr>
          <p:cNvSpPr txBox="1"/>
          <p:nvPr/>
        </p:nvSpPr>
        <p:spPr>
          <a:xfrm>
            <a:off x="7469896" y="4803137"/>
            <a:ext cx="469415" cy="369332"/>
          </a:xfrm>
          <a:prstGeom prst="rect">
            <a:avLst/>
          </a:prstGeom>
          <a:noFill/>
        </p:spPr>
        <p:txBody>
          <a:bodyPr wrap="square" rtlCol="0">
            <a:spAutoFit/>
          </a:bodyPr>
          <a:lstStyle/>
          <a:p>
            <a:r>
              <a:rPr lang="en-US" b="1" dirty="0"/>
              <a:t>p2</a:t>
            </a:r>
          </a:p>
        </p:txBody>
      </p:sp>
      <p:sp>
        <p:nvSpPr>
          <p:cNvPr id="24" name="Oval 23">
            <a:extLst>
              <a:ext uri="{FF2B5EF4-FFF2-40B4-BE49-F238E27FC236}">
                <a16:creationId xmlns:a16="http://schemas.microsoft.com/office/drawing/2014/main" id="{9D07D0DB-E950-4F65-9944-DD0E7DE7CF05}"/>
              </a:ext>
            </a:extLst>
          </p:cNvPr>
          <p:cNvSpPr/>
          <p:nvPr/>
        </p:nvSpPr>
        <p:spPr>
          <a:xfrm>
            <a:off x="8706717" y="4728928"/>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672F3F9-076A-4E59-AFEB-DACCDC705C67}"/>
              </a:ext>
            </a:extLst>
          </p:cNvPr>
          <p:cNvSpPr/>
          <p:nvPr/>
        </p:nvSpPr>
        <p:spPr>
          <a:xfrm>
            <a:off x="7608377" y="4719480"/>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FC609ED-180B-4749-94B6-61DE87ABF35A}"/>
              </a:ext>
            </a:extLst>
          </p:cNvPr>
          <p:cNvSpPr/>
          <p:nvPr/>
        </p:nvSpPr>
        <p:spPr>
          <a:xfrm>
            <a:off x="3550587" y="4540756"/>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DFEB2E0-D50F-42F2-83EE-88C6419C9FA2}"/>
              </a:ext>
            </a:extLst>
          </p:cNvPr>
          <p:cNvSpPr/>
          <p:nvPr/>
        </p:nvSpPr>
        <p:spPr>
          <a:xfrm>
            <a:off x="2763259" y="5326063"/>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FEF5E8D-5411-4086-9063-52A59A987B71}"/>
              </a:ext>
            </a:extLst>
          </p:cNvPr>
          <p:cNvSpPr txBox="1"/>
          <p:nvPr/>
        </p:nvSpPr>
        <p:spPr>
          <a:xfrm>
            <a:off x="3673894" y="4290404"/>
            <a:ext cx="469415" cy="369332"/>
          </a:xfrm>
          <a:prstGeom prst="rect">
            <a:avLst/>
          </a:prstGeom>
          <a:noFill/>
        </p:spPr>
        <p:txBody>
          <a:bodyPr wrap="square" rtlCol="0">
            <a:spAutoFit/>
          </a:bodyPr>
          <a:lstStyle/>
          <a:p>
            <a:r>
              <a:rPr lang="en-US" b="1" dirty="0"/>
              <a:t>p1</a:t>
            </a:r>
          </a:p>
        </p:txBody>
      </p:sp>
      <p:sp>
        <p:nvSpPr>
          <p:cNvPr id="29" name="TextBox 28">
            <a:extLst>
              <a:ext uri="{FF2B5EF4-FFF2-40B4-BE49-F238E27FC236}">
                <a16:creationId xmlns:a16="http://schemas.microsoft.com/office/drawing/2014/main" id="{30DBC43F-0DD3-4EBB-8D4F-45AB4D261D60}"/>
              </a:ext>
            </a:extLst>
          </p:cNvPr>
          <p:cNvSpPr txBox="1"/>
          <p:nvPr/>
        </p:nvSpPr>
        <p:spPr>
          <a:xfrm>
            <a:off x="2866688" y="5252713"/>
            <a:ext cx="469415" cy="369332"/>
          </a:xfrm>
          <a:prstGeom prst="rect">
            <a:avLst/>
          </a:prstGeom>
          <a:noFill/>
        </p:spPr>
        <p:txBody>
          <a:bodyPr wrap="square" rtlCol="0">
            <a:spAutoFit/>
          </a:bodyPr>
          <a:lstStyle/>
          <a:p>
            <a:r>
              <a:rPr lang="en-US" b="1" dirty="0"/>
              <a:t>p2</a:t>
            </a:r>
          </a:p>
        </p:txBody>
      </p:sp>
      <p:cxnSp>
        <p:nvCxnSpPr>
          <p:cNvPr id="39" name="Straight Arrow Connector 38">
            <a:extLst>
              <a:ext uri="{FF2B5EF4-FFF2-40B4-BE49-F238E27FC236}">
                <a16:creationId xmlns:a16="http://schemas.microsoft.com/office/drawing/2014/main" id="{01115880-CFFA-463A-A66E-5A400F308473}"/>
              </a:ext>
            </a:extLst>
          </p:cNvPr>
          <p:cNvCxnSpPr/>
          <p:nvPr/>
        </p:nvCxnSpPr>
        <p:spPr>
          <a:xfrm flipH="1" flipV="1">
            <a:off x="3508454" y="4921908"/>
            <a:ext cx="2059638" cy="13082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FC2ADCF-EF78-4614-8B9F-C20B0B27627E}"/>
              </a:ext>
            </a:extLst>
          </p:cNvPr>
          <p:cNvCxnSpPr>
            <a:cxnSpLocks/>
          </p:cNvCxnSpPr>
          <p:nvPr/>
        </p:nvCxnSpPr>
        <p:spPr>
          <a:xfrm flipV="1">
            <a:off x="6515100" y="4892468"/>
            <a:ext cx="1728508" cy="1293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B2D3647-964E-443F-A050-E68024DB56E5}"/>
              </a:ext>
            </a:extLst>
          </p:cNvPr>
          <p:cNvSpPr txBox="1"/>
          <p:nvPr/>
        </p:nvSpPr>
        <p:spPr>
          <a:xfrm>
            <a:off x="5331999" y="6210151"/>
            <a:ext cx="1790451" cy="369332"/>
          </a:xfrm>
          <a:prstGeom prst="rect">
            <a:avLst/>
          </a:prstGeom>
          <a:noFill/>
        </p:spPr>
        <p:txBody>
          <a:bodyPr wrap="square" rtlCol="0">
            <a:spAutoFit/>
          </a:bodyPr>
          <a:lstStyle/>
          <a:p>
            <a:r>
              <a:rPr lang="en-US" dirty="0"/>
              <a:t>Same distance</a:t>
            </a:r>
          </a:p>
        </p:txBody>
      </p:sp>
    </p:spTree>
    <p:extLst>
      <p:ext uri="{BB962C8B-B14F-4D97-AF65-F5344CB8AC3E}">
        <p14:creationId xmlns:p14="http://schemas.microsoft.com/office/powerpoint/2010/main" val="3335061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18629</TotalTime>
  <Words>747</Words>
  <Application>Microsoft Office PowerPoint</Application>
  <PresentationFormat>Widescreen</PresentationFormat>
  <Paragraphs>110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Muhammad Abdelghaffar Awad</cp:lastModifiedBy>
  <cp:revision>580</cp:revision>
  <cp:lastPrinted>2017-07-03T22:10:22Z</cp:lastPrinted>
  <dcterms:created xsi:type="dcterms:W3CDTF">2017-05-18T15:26:51Z</dcterms:created>
  <dcterms:modified xsi:type="dcterms:W3CDTF">2018-06-04T21:06:21Z</dcterms:modified>
</cp:coreProperties>
</file>