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7" r:id="rId2"/>
    <p:sldId id="402" r:id="rId3"/>
    <p:sldId id="403" r:id="rId4"/>
    <p:sldId id="404" r:id="rId5"/>
    <p:sldId id="405" r:id="rId6"/>
    <p:sldId id="406" r:id="rId7"/>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414D9"/>
    <a:srgbClr val="669900"/>
    <a:srgbClr val="FFFF00"/>
    <a:srgbClr val="000000"/>
    <a:srgbClr val="003300"/>
    <a:srgbClr val="800000"/>
    <a:srgbClr val="A50021"/>
    <a:srgbClr val="C7E6A4"/>
    <a:srgbClr val="A4A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92" autoAdjust="0"/>
    <p:restoredTop sz="80000" autoAdjust="0"/>
  </p:normalViewPr>
  <p:slideViewPr>
    <p:cSldViewPr snapToGrid="0">
      <p:cViewPr varScale="1">
        <p:scale>
          <a:sx n="69" d="100"/>
          <a:sy n="69" d="100"/>
        </p:scale>
        <p:origin x="1469"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1"/>
            <a:ext cx="2982119" cy="466434"/>
          </a:xfrm>
          <a:prstGeom prst="rect">
            <a:avLst/>
          </a:prstGeom>
        </p:spPr>
        <p:txBody>
          <a:bodyPr vert="horz" lIns="92446" tIns="46223" rIns="92446" bIns="46223" rtlCol="0"/>
          <a:lstStyle>
            <a:lvl1pPr algn="r">
              <a:defRPr sz="1200"/>
            </a:lvl1pPr>
          </a:lstStyle>
          <a:p>
            <a:fld id="{A8AD9518-848B-4D4B-B844-C9A140F2B20A}" type="datetimeFigureOut">
              <a:rPr lang="en-US" smtClean="0"/>
              <a:t>6/4/2018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9"/>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37625FAB-936A-44E0-8525-18DD41E40A4C}" type="slidenum">
              <a:rPr lang="en-US" smtClean="0"/>
              <a:t>‹#›</a:t>
            </a:fld>
            <a:endParaRPr lang="en-US"/>
          </a:p>
        </p:txBody>
      </p:sp>
    </p:spTree>
    <p:extLst>
      <p:ext uri="{BB962C8B-B14F-4D97-AF65-F5344CB8AC3E}">
        <p14:creationId xmlns:p14="http://schemas.microsoft.com/office/powerpoint/2010/main" val="73349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are trying to classify 3d </a:t>
            </a:r>
            <a:r>
              <a:rPr lang="en-US" dirty="0" err="1"/>
              <a:t>pointclouds</a:t>
            </a:r>
            <a:r>
              <a:rPr lang="en-US" dirty="0"/>
              <a:t> by using convolutional neural network. The classification is similar to  image classification where each input image is given a score to what category it belongs to and we take the maximum but here the input is 3D points so we have </a:t>
            </a:r>
            <a:r>
              <a:rPr lang="en-US" dirty="0" err="1"/>
              <a:t>x,y,z</a:t>
            </a:r>
            <a:r>
              <a:rPr lang="en-US" dirty="0"/>
              <a:t> coordinates of the points. The problem may seem easy or very similar to image classification but actually there are number of challenges that we are going to point out to now and then we will talk about our approach and hypothesis to tackle these challenges. </a:t>
            </a:r>
          </a:p>
        </p:txBody>
      </p:sp>
      <p:sp>
        <p:nvSpPr>
          <p:cNvPr id="4" name="Slide Number Placeholder 3"/>
          <p:cNvSpPr>
            <a:spLocks noGrp="1"/>
          </p:cNvSpPr>
          <p:nvPr>
            <p:ph type="sldNum" sz="quarter" idx="10"/>
          </p:nvPr>
        </p:nvSpPr>
        <p:spPr/>
        <p:txBody>
          <a:bodyPr/>
          <a:lstStyle/>
          <a:p>
            <a:fld id="{37625FAB-936A-44E0-8525-18DD41E40A4C}" type="slidenum">
              <a:rPr lang="en-US" smtClean="0"/>
              <a:t>1</a:t>
            </a:fld>
            <a:endParaRPr lang="en-US"/>
          </a:p>
        </p:txBody>
      </p:sp>
    </p:spTree>
    <p:extLst>
      <p:ext uri="{BB962C8B-B14F-4D97-AF65-F5344CB8AC3E}">
        <p14:creationId xmlns:p14="http://schemas.microsoft.com/office/powerpoint/2010/main" val="306976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Most of the challenges is due to </a:t>
            </a:r>
          </a:p>
          <a:p>
            <a:r>
              <a:rPr lang="en-US" sz="1200" dirty="0"/>
              <a:t>Irregular: unlike images that has a fixed size 512x512 or 128x128, we probably don’t know the size of the input in advance not even the size of the training set because such </a:t>
            </a:r>
            <a:r>
              <a:rPr lang="en-US" sz="1200" dirty="0" err="1"/>
              <a:t>pointclouds</a:t>
            </a:r>
            <a:r>
              <a:rPr lang="en-US" sz="1200" dirty="0"/>
              <a:t> come from scanning operations which is indeterministic in terms of the number of the points </a:t>
            </a:r>
          </a:p>
          <a:p>
            <a:endParaRPr lang="en-US" sz="1200" dirty="0"/>
          </a:p>
          <a:p>
            <a:r>
              <a:rPr lang="en-US" i="0" dirty="0"/>
              <a:t>Unorder: images are orders as you always know where the left-bottom corner or the top-right corner of the image from which you can number the pixels. Having a collection of (</a:t>
            </a:r>
            <a:r>
              <a:rPr lang="en-US" i="0" dirty="0" err="1"/>
              <a:t>x,y,z</a:t>
            </a:r>
            <a:r>
              <a:rPr lang="en-US" i="0" dirty="0"/>
              <a:t>) coordinates in a 3d space has no precious order. In certain input and as you read the input from a file, the first point could be in the middle of the shape or it could be at the bottom.</a:t>
            </a:r>
          </a:p>
          <a:p>
            <a:endParaRPr lang="en-US" i="0" dirty="0"/>
          </a:p>
          <a:p>
            <a:r>
              <a:rPr lang="en-US" i="0" dirty="0"/>
              <a:t>Shifted or rotated: this is also applicable to images, where the points could be shifted by a fixed factor or rotated. This is sometimes called rigid transformation.</a:t>
            </a:r>
          </a:p>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a:t>
            </a:fld>
            <a:endParaRPr lang="en-US"/>
          </a:p>
        </p:txBody>
      </p:sp>
    </p:spTree>
    <p:extLst>
      <p:ext uri="{BB962C8B-B14F-4D97-AF65-F5344CB8AC3E}">
        <p14:creationId xmlns:p14="http://schemas.microsoft.com/office/powerpoint/2010/main" val="268462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Here we show some solutions we used in our project</a:t>
            </a:r>
          </a:p>
          <a:p>
            <a:endParaRPr lang="en-US" i="0" dirty="0"/>
          </a:p>
          <a:p>
            <a:r>
              <a:rPr lang="en-US" sz="1200" dirty="0"/>
              <a:t>Irregular: we can pick certain number of points either when we train or for inference. This worked well and actually all the existing work on classification point cloud do this. However, this is wrong since the underlaying sampling space (the point cloud) are not usually uniform sampled. There always some clustering at certain spaces. If you choose points randomly then we will probably end up picking on this clusters where other features of the shape that poorly samples are not picked which gives misleading information to the network </a:t>
            </a:r>
          </a:p>
          <a:p>
            <a:endParaRPr lang="en-US" sz="1200" dirty="0"/>
          </a:p>
          <a:p>
            <a:r>
              <a:rPr lang="en-US" sz="1200" i="0" dirty="0"/>
              <a:t>Unorder: one easy solution is to sort all the input for training in what is called lexicographic order; this is like sorting the names in phone book. But actually there is no consistent ordering that is stable with point perturbation. So, the </a:t>
            </a:r>
            <a:r>
              <a:rPr lang="en-US" sz="1200" i="0" dirty="0" err="1"/>
              <a:t>pointcloud</a:t>
            </a:r>
            <a:r>
              <a:rPr lang="en-US" sz="1200" i="0" dirty="0"/>
              <a:t> could be contain noise and this noise will definitely affect the ordering </a:t>
            </a:r>
          </a:p>
          <a:p>
            <a:endParaRPr lang="en-US" sz="1200" i="0" dirty="0"/>
          </a:p>
          <a:p>
            <a:r>
              <a:rPr lang="en-US" sz="1200" i="0" dirty="0"/>
              <a:t>Shifted or rotated: we apply function that invariant to the shifting or rotation for examples the distance or norm generally or dot products. </a:t>
            </a:r>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a:t>
            </a:fld>
            <a:endParaRPr lang="en-US"/>
          </a:p>
        </p:txBody>
      </p:sp>
    </p:spTree>
    <p:extLst>
      <p:ext uri="{BB962C8B-B14F-4D97-AF65-F5344CB8AC3E}">
        <p14:creationId xmlns:p14="http://schemas.microsoft.com/office/powerpoint/2010/main" val="56322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a:t>
            </a:fld>
            <a:endParaRPr lang="en-US"/>
          </a:p>
        </p:txBody>
      </p:sp>
    </p:spTree>
    <p:extLst>
      <p:ext uri="{BB962C8B-B14F-4D97-AF65-F5344CB8AC3E}">
        <p14:creationId xmlns:p14="http://schemas.microsoft.com/office/powerpoint/2010/main" val="3913388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Our hypothesis the </a:t>
            </a:r>
          </a:p>
        </p:txBody>
      </p:sp>
      <p:sp>
        <p:nvSpPr>
          <p:cNvPr id="4" name="Slide Number Placeholder 3"/>
          <p:cNvSpPr>
            <a:spLocks noGrp="1"/>
          </p:cNvSpPr>
          <p:nvPr>
            <p:ph type="sldNum" sz="quarter" idx="10"/>
          </p:nvPr>
        </p:nvSpPr>
        <p:spPr/>
        <p:txBody>
          <a:bodyPr/>
          <a:lstStyle/>
          <a:p>
            <a:fld id="{37625FAB-936A-44E0-8525-18DD41E40A4C}" type="slidenum">
              <a:rPr lang="en-US" smtClean="0"/>
              <a:t>5</a:t>
            </a:fld>
            <a:endParaRPr lang="en-US"/>
          </a:p>
        </p:txBody>
      </p:sp>
    </p:spTree>
    <p:extLst>
      <p:ext uri="{BB962C8B-B14F-4D97-AF65-F5344CB8AC3E}">
        <p14:creationId xmlns:p14="http://schemas.microsoft.com/office/powerpoint/2010/main" val="96511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6</a:t>
            </a:fld>
            <a:endParaRPr lang="en-US"/>
          </a:p>
        </p:txBody>
      </p:sp>
    </p:spTree>
    <p:extLst>
      <p:ext uri="{BB962C8B-B14F-4D97-AF65-F5344CB8AC3E}">
        <p14:creationId xmlns:p14="http://schemas.microsoft.com/office/powerpoint/2010/main" val="289114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316503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62015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866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44445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416919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17216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E839C-B40E-4402-AADE-25A97960D35E}"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442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E839C-B40E-4402-AADE-25A97960D35E}"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51127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E839C-B40E-4402-AADE-25A97960D35E}"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9610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35126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2310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E839C-B40E-4402-AADE-25A97960D35E}" type="datetimeFigureOut">
              <a:rPr lang="en-US" smtClean="0"/>
              <a:t>6/4/2018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0A79F-5DA6-4209-B820-3651B6DE040D}" type="slidenum">
              <a:rPr lang="en-US" smtClean="0"/>
              <a:t>‹#›</a:t>
            </a:fld>
            <a:endParaRPr lang="en-US"/>
          </a:p>
        </p:txBody>
      </p:sp>
    </p:spTree>
    <p:extLst>
      <p:ext uri="{BB962C8B-B14F-4D97-AF65-F5344CB8AC3E}">
        <p14:creationId xmlns:p14="http://schemas.microsoft.com/office/powerpoint/2010/main" val="3854530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sign with white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5134" y="5853270"/>
            <a:ext cx="2869680" cy="722708"/>
          </a:xfrm>
          <a:prstGeom prst="rect">
            <a:avLst/>
          </a:prstGeom>
        </p:spPr>
      </p:pic>
      <p:sp>
        <p:nvSpPr>
          <p:cNvPr id="18" name="TextBox 17"/>
          <p:cNvSpPr txBox="1"/>
          <p:nvPr/>
        </p:nvSpPr>
        <p:spPr>
          <a:xfrm>
            <a:off x="125652" y="67436"/>
            <a:ext cx="11940696" cy="1569660"/>
          </a:xfrm>
          <a:prstGeom prst="rect">
            <a:avLst/>
          </a:prstGeom>
          <a:noFill/>
        </p:spPr>
        <p:txBody>
          <a:bodyPr wrap="square" rtlCol="0">
            <a:spAutoFit/>
          </a:bodyPr>
          <a:lstStyle/>
          <a:p>
            <a:pPr algn="ctr"/>
            <a:r>
              <a:rPr lang="en-US" sz="4800" b="1" i="1" dirty="0" err="1">
                <a:solidFill>
                  <a:srgbClr val="92D050"/>
                </a:solidFill>
                <a:latin typeface="Arial" panose="020B0604020202020204" pitchFamily="34" charset="0"/>
                <a:cs typeface="Arial" panose="020B0604020202020204" pitchFamily="34" charset="0"/>
              </a:rPr>
              <a:t>xyzCNN</a:t>
            </a:r>
            <a:r>
              <a:rPr lang="en-US" sz="4800" b="1" i="1" dirty="0">
                <a:solidFill>
                  <a:srgbClr val="92D050"/>
                </a:solidFill>
                <a:latin typeface="Arial" panose="020B0604020202020204" pitchFamily="34" charset="0"/>
                <a:cs typeface="Arial" panose="020B0604020202020204" pitchFamily="34" charset="0"/>
              </a:rPr>
              <a:t>:</a:t>
            </a:r>
            <a:r>
              <a:rPr lang="en-US" sz="4800" b="1" dirty="0">
                <a:latin typeface="Arial" panose="020B0604020202020204" pitchFamily="34" charset="0"/>
                <a:cs typeface="Arial" panose="020B0604020202020204" pitchFamily="34" charset="0"/>
              </a:rPr>
              <a:t> Convolutional Neural Network for 3D </a:t>
            </a:r>
            <a:r>
              <a:rPr lang="en-US" sz="4800" b="1" dirty="0" err="1">
                <a:latin typeface="Arial" panose="020B0604020202020204" pitchFamily="34" charset="0"/>
                <a:cs typeface="Arial" panose="020B0604020202020204" pitchFamily="34" charset="0"/>
              </a:rPr>
              <a:t>pointcloud</a:t>
            </a:r>
            <a:r>
              <a:rPr lang="en-US" sz="4800" b="1" dirty="0">
                <a:latin typeface="Arial" panose="020B0604020202020204" pitchFamily="34" charset="0"/>
                <a:cs typeface="Arial" panose="020B0604020202020204" pitchFamily="34" charset="0"/>
              </a:rPr>
              <a:t> classification </a:t>
            </a:r>
            <a:endParaRPr lang="en-US" sz="4800" b="1" baseline="50000" dirty="0">
              <a:latin typeface="Arial" panose="020B0604020202020204" pitchFamily="34" charset="0"/>
              <a:cs typeface="Arial" panose="020B0604020202020204" pitchFamily="34" charset="0"/>
            </a:endParaRPr>
          </a:p>
        </p:txBody>
      </p:sp>
      <p:sp>
        <p:nvSpPr>
          <p:cNvPr id="19" name="TextBox 18"/>
          <p:cNvSpPr txBox="1"/>
          <p:nvPr/>
        </p:nvSpPr>
        <p:spPr>
          <a:xfrm>
            <a:off x="397192" y="1577085"/>
            <a:ext cx="11782426" cy="543739"/>
          </a:xfrm>
          <a:prstGeom prst="rect">
            <a:avLst/>
          </a:prstGeom>
          <a:noFill/>
        </p:spPr>
        <p:txBody>
          <a:bodyPr wrap="square" rtlCol="0">
            <a:spAutoFit/>
          </a:bodyPr>
          <a:lstStyle/>
          <a:p>
            <a:pPr algn="ctr"/>
            <a:r>
              <a:rPr lang="en-US" sz="4400" b="1" i="1" baseline="-25000" dirty="0">
                <a:solidFill>
                  <a:schemeClr val="tx1">
                    <a:lumMod val="50000"/>
                  </a:schemeClr>
                </a:solidFill>
                <a:latin typeface="Arial" panose="020B0604020202020204" pitchFamily="34" charset="0"/>
                <a:cs typeface="Arial" panose="020B0604020202020204" pitchFamily="34" charset="0"/>
              </a:rPr>
              <a:t>Final Project - EEC 289Q (Spring 2018)</a:t>
            </a:r>
          </a:p>
        </p:txBody>
      </p:sp>
      <p:sp>
        <p:nvSpPr>
          <p:cNvPr id="24" name="TextBox 23"/>
          <p:cNvSpPr txBox="1"/>
          <p:nvPr/>
        </p:nvSpPr>
        <p:spPr>
          <a:xfrm>
            <a:off x="0" y="6020698"/>
            <a:ext cx="3105150" cy="913070"/>
          </a:xfrm>
          <a:prstGeom prst="rect">
            <a:avLst/>
          </a:prstGeom>
          <a:noFill/>
        </p:spPr>
        <p:txBody>
          <a:bodyPr wrap="square" rtlCol="0">
            <a:spAutoFit/>
          </a:bodyPr>
          <a:lstStyle/>
          <a:p>
            <a:r>
              <a:rPr lang="en-US" sz="3200" b="1" i="1" baseline="30000" dirty="0">
                <a:solidFill>
                  <a:srgbClr val="00B050"/>
                </a:solidFill>
                <a:latin typeface="SansSerif" panose="00000400000000000000" pitchFamily="2" charset="2"/>
              </a:rPr>
              <a:t>      Ahmed Mahmoud</a:t>
            </a:r>
          </a:p>
          <a:p>
            <a:r>
              <a:rPr lang="en-US" sz="3200" b="1" i="1" baseline="30000" dirty="0">
                <a:solidFill>
                  <a:srgbClr val="00B050"/>
                </a:solidFill>
                <a:latin typeface="SansSerif" panose="00000400000000000000" pitchFamily="2" charset="2"/>
              </a:rPr>
              <a:t>	Muhammad </a:t>
            </a:r>
            <a:r>
              <a:rPr lang="en-US" sz="3200" b="1" i="1" baseline="30000" dirty="0" err="1">
                <a:solidFill>
                  <a:srgbClr val="00B050"/>
                </a:solidFill>
                <a:latin typeface="SansSerif" panose="00000400000000000000" pitchFamily="2" charset="2"/>
              </a:rPr>
              <a:t>Awad</a:t>
            </a:r>
            <a:endParaRPr lang="en-US" sz="3200" b="1" i="1" dirty="0">
              <a:solidFill>
                <a:srgbClr val="00B050"/>
              </a:solidFill>
            </a:endParaRPr>
          </a:p>
        </p:txBody>
      </p:sp>
      <p:pic>
        <p:nvPicPr>
          <p:cNvPr id="3" name="Picture 2">
            <a:extLst>
              <a:ext uri="{FF2B5EF4-FFF2-40B4-BE49-F238E27FC236}">
                <a16:creationId xmlns:a16="http://schemas.microsoft.com/office/drawing/2014/main" id="{E52B05A8-8EC7-4EC2-BDFA-7D5C57524E70}"/>
              </a:ext>
            </a:extLst>
          </p:cNvPr>
          <p:cNvPicPr>
            <a:picLocks noChangeAspect="1"/>
          </p:cNvPicPr>
          <p:nvPr/>
        </p:nvPicPr>
        <p:blipFill>
          <a:blip r:embed="rId4"/>
          <a:stretch>
            <a:fillRect/>
          </a:stretch>
        </p:blipFill>
        <p:spPr>
          <a:xfrm>
            <a:off x="309881" y="3704590"/>
            <a:ext cx="3763670" cy="1810468"/>
          </a:xfrm>
          <a:prstGeom prst="rect">
            <a:avLst/>
          </a:prstGeom>
        </p:spPr>
      </p:pic>
      <p:pic>
        <p:nvPicPr>
          <p:cNvPr id="4" name="Picture 3">
            <a:extLst>
              <a:ext uri="{FF2B5EF4-FFF2-40B4-BE49-F238E27FC236}">
                <a16:creationId xmlns:a16="http://schemas.microsoft.com/office/drawing/2014/main" id="{AFDCAE71-4A10-4461-A377-7B8E3230F069}"/>
              </a:ext>
            </a:extLst>
          </p:cNvPr>
          <p:cNvPicPr>
            <a:picLocks noChangeAspect="1"/>
          </p:cNvPicPr>
          <p:nvPr/>
        </p:nvPicPr>
        <p:blipFill>
          <a:blip r:embed="rId5"/>
          <a:stretch>
            <a:fillRect/>
          </a:stretch>
        </p:blipFill>
        <p:spPr>
          <a:xfrm>
            <a:off x="8531458" y="3760491"/>
            <a:ext cx="2972664" cy="1698665"/>
          </a:xfrm>
          <a:prstGeom prst="rect">
            <a:avLst/>
          </a:prstGeom>
        </p:spPr>
      </p:pic>
      <p:pic>
        <p:nvPicPr>
          <p:cNvPr id="7" name="Picture 6">
            <a:extLst>
              <a:ext uri="{FF2B5EF4-FFF2-40B4-BE49-F238E27FC236}">
                <a16:creationId xmlns:a16="http://schemas.microsoft.com/office/drawing/2014/main" id="{29B548CC-ABBA-447D-87C0-01D465BFC86E}"/>
              </a:ext>
            </a:extLst>
          </p:cNvPr>
          <p:cNvPicPr>
            <a:picLocks noChangeAspect="1"/>
          </p:cNvPicPr>
          <p:nvPr/>
        </p:nvPicPr>
        <p:blipFill>
          <a:blip r:embed="rId6"/>
          <a:stretch>
            <a:fillRect/>
          </a:stretch>
        </p:blipFill>
        <p:spPr>
          <a:xfrm>
            <a:off x="4274058" y="2540399"/>
            <a:ext cx="4028693" cy="3936834"/>
          </a:xfrm>
          <a:prstGeom prst="rect">
            <a:avLst/>
          </a:prstGeom>
        </p:spPr>
      </p:pic>
      <p:sp>
        <p:nvSpPr>
          <p:cNvPr id="13" name="TextBox 12">
            <a:extLst>
              <a:ext uri="{FF2B5EF4-FFF2-40B4-BE49-F238E27FC236}">
                <a16:creationId xmlns:a16="http://schemas.microsoft.com/office/drawing/2014/main" id="{6BA522CD-25BA-48B2-AE9B-BCF526838F0E}"/>
              </a:ext>
            </a:extLst>
          </p:cNvPr>
          <p:cNvSpPr txBox="1"/>
          <p:nvPr/>
        </p:nvSpPr>
        <p:spPr>
          <a:xfrm>
            <a:off x="7567130" y="6635198"/>
            <a:ext cx="8069056" cy="261610"/>
          </a:xfrm>
          <a:prstGeom prst="rect">
            <a:avLst/>
          </a:prstGeom>
          <a:noFill/>
        </p:spPr>
        <p:txBody>
          <a:bodyPr wrap="square" rtlCol="0">
            <a:spAutoFit/>
          </a:bodyPr>
          <a:lstStyle/>
          <a:p>
            <a:r>
              <a:rPr lang="en-US" sz="1050" b="1" i="1" dirty="0">
                <a:solidFill>
                  <a:srgbClr val="00B0F0"/>
                </a:solidFill>
              </a:rPr>
              <a:t>Figures: </a:t>
            </a:r>
            <a:r>
              <a:rPr lang="en-US" sz="1050" b="1" i="1" dirty="0" err="1">
                <a:solidFill>
                  <a:srgbClr val="00B0F0"/>
                </a:solidFill>
              </a:rPr>
              <a:t>PointNet</a:t>
            </a:r>
            <a:r>
              <a:rPr lang="en-US" sz="1050" b="1" i="1" dirty="0">
                <a:solidFill>
                  <a:srgbClr val="00B0F0"/>
                </a:solidFill>
              </a:rPr>
              <a:t>(2017), Dynamic Graph CNN for Learning on Point Clouds(2018) </a:t>
            </a:r>
          </a:p>
        </p:txBody>
      </p:sp>
    </p:spTree>
    <p:extLst>
      <p:ext uri="{BB962C8B-B14F-4D97-AF65-F5344CB8AC3E}">
        <p14:creationId xmlns:p14="http://schemas.microsoft.com/office/powerpoint/2010/main" val="118804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Challenges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2308324"/>
          </a:xfrm>
          <a:prstGeom prst="rect">
            <a:avLst/>
          </a:prstGeom>
          <a:noFill/>
        </p:spPr>
        <p:txBody>
          <a:bodyPr wrap="square" rtlCol="0">
            <a:spAutoFit/>
          </a:bodyPr>
          <a:lstStyle/>
          <a:p>
            <a:pPr marL="571500" indent="-571500">
              <a:buFont typeface="Arial" panose="020B0604020202020204" pitchFamily="34" charset="0"/>
              <a:buChar char="•"/>
            </a:pPr>
            <a:r>
              <a:rPr lang="en-US" sz="4000" dirty="0"/>
              <a:t>Input:</a:t>
            </a:r>
          </a:p>
          <a:p>
            <a:pPr marL="1028700" lvl="1" indent="-571500">
              <a:buFont typeface="Arial" panose="020B0604020202020204" pitchFamily="34" charset="0"/>
              <a:buChar char="•"/>
            </a:pPr>
            <a:r>
              <a:rPr lang="en-US" sz="4000" dirty="0"/>
              <a:t>Irregular</a:t>
            </a:r>
          </a:p>
          <a:p>
            <a:pPr marL="1028700" lvl="1" indent="-571500">
              <a:buFont typeface="Arial" panose="020B0604020202020204" pitchFamily="34" charset="0"/>
              <a:buChar char="•"/>
            </a:pPr>
            <a:r>
              <a:rPr lang="en-US" sz="3200" dirty="0">
                <a:sym typeface="Wingdings" panose="05000000000000000000" pitchFamily="2" charset="2"/>
              </a:rPr>
              <a:t>Unordered </a:t>
            </a:r>
          </a:p>
          <a:p>
            <a:pPr marL="1028700" lvl="1" indent="-571500">
              <a:buFont typeface="Arial" panose="020B0604020202020204" pitchFamily="34" charset="0"/>
              <a:buChar char="•"/>
            </a:pPr>
            <a:r>
              <a:rPr lang="en-US" sz="3200" dirty="0">
                <a:sym typeface="Wingdings" panose="05000000000000000000" pitchFamily="2" charset="2"/>
              </a:rPr>
              <a:t>Shifted or rotated</a:t>
            </a:r>
            <a:endParaRPr lang="en-US" sz="4400" dirty="0"/>
          </a:p>
        </p:txBody>
      </p:sp>
      <p:pic>
        <p:nvPicPr>
          <p:cNvPr id="4" name="Picture 3">
            <a:extLst>
              <a:ext uri="{FF2B5EF4-FFF2-40B4-BE49-F238E27FC236}">
                <a16:creationId xmlns:a16="http://schemas.microsoft.com/office/drawing/2014/main" id="{82A6A9EC-B4C3-4E8B-BCF3-0847708F925A}"/>
              </a:ext>
            </a:extLst>
          </p:cNvPr>
          <p:cNvPicPr>
            <a:picLocks noChangeAspect="1"/>
          </p:cNvPicPr>
          <p:nvPr/>
        </p:nvPicPr>
        <p:blipFill>
          <a:blip r:embed="rId3"/>
          <a:stretch>
            <a:fillRect/>
          </a:stretch>
        </p:blipFill>
        <p:spPr>
          <a:xfrm>
            <a:off x="7679645" y="3970982"/>
            <a:ext cx="3409642" cy="2365513"/>
          </a:xfrm>
          <a:prstGeom prst="rect">
            <a:avLst/>
          </a:prstGeom>
        </p:spPr>
      </p:pic>
      <p:pic>
        <p:nvPicPr>
          <p:cNvPr id="6" name="Picture 5">
            <a:extLst>
              <a:ext uri="{FF2B5EF4-FFF2-40B4-BE49-F238E27FC236}">
                <a16:creationId xmlns:a16="http://schemas.microsoft.com/office/drawing/2014/main" id="{30F28951-5F8C-49FF-9429-6673A8FF9E82}"/>
              </a:ext>
            </a:extLst>
          </p:cNvPr>
          <p:cNvPicPr>
            <a:picLocks noChangeAspect="1"/>
          </p:cNvPicPr>
          <p:nvPr/>
        </p:nvPicPr>
        <p:blipFill>
          <a:blip r:embed="rId4"/>
          <a:stretch>
            <a:fillRect/>
          </a:stretch>
        </p:blipFill>
        <p:spPr>
          <a:xfrm>
            <a:off x="644056" y="3970982"/>
            <a:ext cx="5901368" cy="2308323"/>
          </a:xfrm>
          <a:prstGeom prst="rect">
            <a:avLst/>
          </a:prstGeom>
        </p:spPr>
      </p:pic>
      <p:cxnSp>
        <p:nvCxnSpPr>
          <p:cNvPr id="8" name="Straight Arrow Connector 7">
            <a:extLst>
              <a:ext uri="{FF2B5EF4-FFF2-40B4-BE49-F238E27FC236}">
                <a16:creationId xmlns:a16="http://schemas.microsoft.com/office/drawing/2014/main" id="{8C8A0243-36EA-490C-99B7-19D2C12F9BAA}"/>
              </a:ext>
            </a:extLst>
          </p:cNvPr>
          <p:cNvCxnSpPr/>
          <p:nvPr/>
        </p:nvCxnSpPr>
        <p:spPr>
          <a:xfrm>
            <a:off x="3514477" y="4969565"/>
            <a:ext cx="93030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191917-FB40-4102-9CBB-7FB45C99C9C8}"/>
              </a:ext>
            </a:extLst>
          </p:cNvPr>
          <p:cNvSpPr txBox="1"/>
          <p:nvPr/>
        </p:nvSpPr>
        <p:spPr>
          <a:xfrm>
            <a:off x="3437035" y="4505940"/>
            <a:ext cx="1773140" cy="369332"/>
          </a:xfrm>
          <a:prstGeom prst="rect">
            <a:avLst/>
          </a:prstGeom>
          <a:noFill/>
        </p:spPr>
        <p:txBody>
          <a:bodyPr wrap="square" rtlCol="0">
            <a:spAutoFit/>
          </a:bodyPr>
          <a:lstStyle/>
          <a:p>
            <a:r>
              <a:rPr lang="en-US" b="1" i="1" dirty="0" err="1">
                <a:solidFill>
                  <a:schemeClr val="accent1"/>
                </a:solidFill>
              </a:rPr>
              <a:t>downsample</a:t>
            </a:r>
            <a:endParaRPr lang="en-US" b="1" i="1" dirty="0">
              <a:solidFill>
                <a:schemeClr val="accent1"/>
              </a:solidFill>
            </a:endParaRPr>
          </a:p>
        </p:txBody>
      </p:sp>
      <p:sp>
        <p:nvSpPr>
          <p:cNvPr id="12" name="Oval 11">
            <a:extLst>
              <a:ext uri="{FF2B5EF4-FFF2-40B4-BE49-F238E27FC236}">
                <a16:creationId xmlns:a16="http://schemas.microsoft.com/office/drawing/2014/main" id="{C6FBA0E4-D329-4ADA-954A-F9CB6322BD87}"/>
              </a:ext>
            </a:extLst>
          </p:cNvPr>
          <p:cNvSpPr/>
          <p:nvPr/>
        </p:nvSpPr>
        <p:spPr>
          <a:xfrm rot="1436263">
            <a:off x="4890052" y="5359179"/>
            <a:ext cx="866692" cy="50888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DC7F4676-6276-4579-BC42-BC3BB4D01541}"/>
              </a:ext>
            </a:extLst>
          </p:cNvPr>
          <p:cNvSpPr/>
          <p:nvPr/>
        </p:nvSpPr>
        <p:spPr>
          <a:xfrm rot="4329460">
            <a:off x="5565281" y="4088029"/>
            <a:ext cx="514855" cy="48108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13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Solutions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4339650"/>
          </a:xfrm>
          <a:prstGeom prst="rect">
            <a:avLst/>
          </a:prstGeom>
          <a:noFill/>
        </p:spPr>
        <p:txBody>
          <a:bodyPr wrap="square" rtlCol="0">
            <a:spAutoFit/>
          </a:bodyPr>
          <a:lstStyle/>
          <a:p>
            <a:pPr marL="571500" indent="-571500">
              <a:buFont typeface="Arial" panose="020B0604020202020204" pitchFamily="34" charset="0"/>
              <a:buChar char="•"/>
            </a:pPr>
            <a:r>
              <a:rPr lang="en-US" sz="4000" dirty="0"/>
              <a:t>Input:</a:t>
            </a:r>
          </a:p>
          <a:p>
            <a:pPr marL="1028700" lvl="1" indent="-571500">
              <a:buFont typeface="Arial" panose="020B0604020202020204" pitchFamily="34" charset="0"/>
              <a:buChar char="•"/>
            </a:pPr>
            <a:r>
              <a:rPr lang="en-US" sz="4000" dirty="0"/>
              <a:t>Irregular: </a:t>
            </a:r>
            <a:r>
              <a:rPr lang="en-US" sz="4000" dirty="0">
                <a:solidFill>
                  <a:srgbClr val="00B0F0"/>
                </a:solidFill>
              </a:rPr>
              <a:t>pick certain number (1024) uniformly random </a:t>
            </a:r>
            <a:r>
              <a:rPr lang="en-US" sz="4000" dirty="0">
                <a:solidFill>
                  <a:srgbClr val="FFFF00"/>
                </a:solidFill>
              </a:rPr>
              <a:t>(</a:t>
            </a:r>
            <a:r>
              <a:rPr lang="en-US" sz="4000" dirty="0">
                <a:solidFill>
                  <a:srgbClr val="FFFF00"/>
                </a:solidFill>
                <a:sym typeface="Wingdings" panose="05000000000000000000" pitchFamily="2" charset="2"/>
              </a:rPr>
              <a:t>uneven clusters)</a:t>
            </a:r>
          </a:p>
          <a:p>
            <a:pPr lvl="1"/>
            <a:endParaRPr lang="en-US" sz="2400" dirty="0">
              <a:solidFill>
                <a:srgbClr val="FFFF00"/>
              </a:solidFill>
            </a:endParaRPr>
          </a:p>
          <a:p>
            <a:pPr marL="1028700" lvl="1" indent="-571500">
              <a:buFont typeface="Arial" panose="020B0604020202020204" pitchFamily="34" charset="0"/>
              <a:buChar char="•"/>
            </a:pPr>
            <a:r>
              <a:rPr lang="en-US" sz="3200" dirty="0">
                <a:sym typeface="Wingdings" panose="05000000000000000000" pitchFamily="2" charset="2"/>
              </a:rPr>
              <a:t>Unorder: </a:t>
            </a:r>
            <a:r>
              <a:rPr lang="en-US" sz="3200" dirty="0">
                <a:solidFill>
                  <a:srgbClr val="00B0F0"/>
                </a:solidFill>
                <a:sym typeface="Wingdings" panose="05000000000000000000" pitchFamily="2" charset="2"/>
              </a:rPr>
              <a:t>lexicographic ordering</a:t>
            </a:r>
            <a:r>
              <a:rPr lang="en-US" sz="3200" dirty="0">
                <a:sym typeface="Wingdings" panose="05000000000000000000" pitchFamily="2" charset="2"/>
              </a:rPr>
              <a:t> </a:t>
            </a:r>
          </a:p>
          <a:p>
            <a:pPr lvl="1"/>
            <a:endParaRPr lang="en-US" sz="3200" dirty="0">
              <a:sym typeface="Wingdings" panose="05000000000000000000" pitchFamily="2" charset="2"/>
            </a:endParaRPr>
          </a:p>
          <a:p>
            <a:pPr marL="1028700" lvl="1" indent="-571500">
              <a:buFont typeface="Arial" panose="020B0604020202020204" pitchFamily="34" charset="0"/>
              <a:buChar char="•"/>
            </a:pPr>
            <a:r>
              <a:rPr lang="en-US" sz="3200" dirty="0">
                <a:sym typeface="Wingdings" panose="05000000000000000000" pitchFamily="2" charset="2"/>
              </a:rPr>
              <a:t>Shifted or rotated: </a:t>
            </a:r>
            <a:r>
              <a:rPr lang="en-US" sz="3200" dirty="0">
                <a:solidFill>
                  <a:srgbClr val="00B0F0"/>
                </a:solidFill>
                <a:sym typeface="Wingdings" panose="05000000000000000000" pitchFamily="2" charset="2"/>
              </a:rPr>
              <a:t>apply shift/rotation-invariant function (norm, dot product) </a:t>
            </a:r>
            <a:endParaRPr lang="en-US" sz="4400" dirty="0">
              <a:solidFill>
                <a:srgbClr val="00B0F0"/>
              </a:solidFill>
            </a:endParaRPr>
          </a:p>
        </p:txBody>
      </p:sp>
    </p:spTree>
    <p:extLst>
      <p:ext uri="{BB962C8B-B14F-4D97-AF65-F5344CB8AC3E}">
        <p14:creationId xmlns:p14="http://schemas.microsoft.com/office/powerpoint/2010/main" val="163471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9">
            <a:extLst>
              <a:ext uri="{FF2B5EF4-FFF2-40B4-BE49-F238E27FC236}">
                <a16:creationId xmlns:a16="http://schemas.microsoft.com/office/drawing/2014/main" id="{F9B4D9D0-2D47-4C47-B5F5-5EF594EBB917}"/>
              </a:ext>
            </a:extLst>
          </p:cNvPr>
          <p:cNvSpPr/>
          <p:nvPr/>
        </p:nvSpPr>
        <p:spPr>
          <a:xfrm>
            <a:off x="3493313" y="2258786"/>
            <a:ext cx="8698687" cy="2789464"/>
          </a:xfrm>
          <a:prstGeom prst="rect">
            <a:avLst/>
          </a:prstGeom>
          <a:solidFill>
            <a:srgbClr val="65F21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2E75E6AB-C605-4658-811B-CCA21CF2054A}"/>
              </a:ext>
            </a:extLst>
          </p:cNvPr>
          <p:cNvCxnSpPr>
            <a:cxnSpLocks/>
          </p:cNvCxnSpPr>
          <p:nvPr/>
        </p:nvCxnSpPr>
        <p:spPr>
          <a:xfrm flipH="1">
            <a:off x="3440929" y="1152525"/>
            <a:ext cx="8118" cy="421005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Model  </a:t>
            </a:r>
          </a:p>
        </p:txBody>
      </p:sp>
      <p:grpSp>
        <p:nvGrpSpPr>
          <p:cNvPr id="6" name="Group 5">
            <a:extLst>
              <a:ext uri="{FF2B5EF4-FFF2-40B4-BE49-F238E27FC236}">
                <a16:creationId xmlns:a16="http://schemas.microsoft.com/office/drawing/2014/main" id="{1C17C892-D938-41F9-937B-03930B0A7750}"/>
              </a:ext>
            </a:extLst>
          </p:cNvPr>
          <p:cNvGrpSpPr/>
          <p:nvPr/>
        </p:nvGrpSpPr>
        <p:grpSpPr>
          <a:xfrm>
            <a:off x="10265" y="2701755"/>
            <a:ext cx="481335" cy="1871869"/>
            <a:chOff x="1506754" y="3173506"/>
            <a:chExt cx="859928" cy="2474258"/>
          </a:xfrm>
        </p:grpSpPr>
        <p:sp>
          <p:nvSpPr>
            <p:cNvPr id="3" name="Rectangle 2">
              <a:extLst>
                <a:ext uri="{FF2B5EF4-FFF2-40B4-BE49-F238E27FC236}">
                  <a16:creationId xmlns:a16="http://schemas.microsoft.com/office/drawing/2014/main" id="{607B9254-CB41-4097-8ED9-6AF60C7CD2CB}"/>
                </a:ext>
              </a:extLst>
            </p:cNvPr>
            <p:cNvSpPr/>
            <p:nvPr/>
          </p:nvSpPr>
          <p:spPr>
            <a:xfrm>
              <a:off x="1559859" y="3173506"/>
              <a:ext cx="806823" cy="2474258"/>
            </a:xfrm>
            <a:prstGeom prst="rect">
              <a:avLst/>
            </a:prstGeom>
            <a:solidFill>
              <a:schemeClr val="tx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20B0AF2-4BE2-4E78-A43B-FEFF4A8ECF4F}"/>
                </a:ext>
              </a:extLst>
            </p:cNvPr>
            <p:cNvSpPr txBox="1"/>
            <p:nvPr/>
          </p:nvSpPr>
          <p:spPr>
            <a:xfrm rot="16200000">
              <a:off x="1213894" y="4059813"/>
              <a:ext cx="1172582" cy="586862"/>
            </a:xfrm>
            <a:prstGeom prst="rect">
              <a:avLst/>
            </a:prstGeom>
            <a:noFill/>
          </p:spPr>
          <p:txBody>
            <a:bodyPr wrap="square" rtlCol="0">
              <a:spAutoFit/>
            </a:bodyPr>
            <a:lstStyle/>
            <a:p>
              <a:r>
                <a:rPr lang="en-US" sz="2400" dirty="0">
                  <a:solidFill>
                    <a:schemeClr val="bg1"/>
                  </a:solidFill>
                </a:rPr>
                <a:t>N x 3</a:t>
              </a:r>
            </a:p>
          </p:txBody>
        </p:sp>
      </p:grpSp>
      <p:grpSp>
        <p:nvGrpSpPr>
          <p:cNvPr id="93" name="Group 92">
            <a:extLst>
              <a:ext uri="{FF2B5EF4-FFF2-40B4-BE49-F238E27FC236}">
                <a16:creationId xmlns:a16="http://schemas.microsoft.com/office/drawing/2014/main" id="{F3051584-58F1-4E15-8D55-ACBF57DD12BA}"/>
              </a:ext>
            </a:extLst>
          </p:cNvPr>
          <p:cNvGrpSpPr/>
          <p:nvPr/>
        </p:nvGrpSpPr>
        <p:grpSpPr>
          <a:xfrm>
            <a:off x="745552" y="2409395"/>
            <a:ext cx="978677" cy="492382"/>
            <a:chOff x="1033676" y="2405662"/>
            <a:chExt cx="978677" cy="492382"/>
          </a:xfrm>
        </p:grpSpPr>
        <p:sp>
          <p:nvSpPr>
            <p:cNvPr id="7" name="Rectangle 6">
              <a:extLst>
                <a:ext uri="{FF2B5EF4-FFF2-40B4-BE49-F238E27FC236}">
                  <a16:creationId xmlns:a16="http://schemas.microsoft.com/office/drawing/2014/main" id="{90D67E72-C000-4C8A-B8C1-150506367E49}"/>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D0FE5B1-56F7-4CBC-B58E-E93CB4D41B70}"/>
                </a:ext>
              </a:extLst>
            </p:cNvPr>
            <p:cNvSpPr txBox="1"/>
            <p:nvPr/>
          </p:nvSpPr>
          <p:spPr>
            <a:xfrm>
              <a:off x="1044640" y="2463923"/>
              <a:ext cx="967713" cy="369332"/>
            </a:xfrm>
            <a:prstGeom prst="rect">
              <a:avLst/>
            </a:prstGeom>
            <a:noFill/>
          </p:spPr>
          <p:txBody>
            <a:bodyPr wrap="square" rtlCol="0">
              <a:spAutoFit/>
            </a:bodyPr>
            <a:lstStyle/>
            <a:p>
              <a:r>
                <a:rPr lang="en-US" b="1" dirty="0">
                  <a:solidFill>
                    <a:schemeClr val="bg1"/>
                  </a:solidFill>
                </a:rPr>
                <a:t>KNN_10</a:t>
              </a:r>
            </a:p>
          </p:txBody>
        </p:sp>
      </p:grpSp>
      <p:sp>
        <p:nvSpPr>
          <p:cNvPr id="21" name="Rectangle 20">
            <a:extLst>
              <a:ext uri="{FF2B5EF4-FFF2-40B4-BE49-F238E27FC236}">
                <a16:creationId xmlns:a16="http://schemas.microsoft.com/office/drawing/2014/main" id="{E15DC426-BB6F-4961-9515-746D12B55F5E}"/>
              </a:ext>
            </a:extLst>
          </p:cNvPr>
          <p:cNvSpPr/>
          <p:nvPr/>
        </p:nvSpPr>
        <p:spPr>
          <a:xfrm>
            <a:off x="1875566" y="2408186"/>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C79C815-B132-45FA-A2AD-24151434CDDE}"/>
              </a:ext>
            </a:extLst>
          </p:cNvPr>
          <p:cNvSpPr txBox="1"/>
          <p:nvPr/>
        </p:nvSpPr>
        <p:spPr>
          <a:xfrm>
            <a:off x="1890226" y="2469711"/>
            <a:ext cx="1493147" cy="307777"/>
          </a:xfrm>
          <a:prstGeom prst="rect">
            <a:avLst/>
          </a:prstGeom>
          <a:noFill/>
        </p:spPr>
        <p:txBody>
          <a:bodyPr wrap="square" rtlCol="0">
            <a:spAutoFit/>
          </a:bodyPr>
          <a:lstStyle/>
          <a:p>
            <a:r>
              <a:rPr lang="en-US" sz="1400" b="1" dirty="0">
                <a:solidFill>
                  <a:schemeClr val="bg1"/>
                </a:solidFill>
              </a:rPr>
              <a:t>EdgeFeatures_10</a:t>
            </a:r>
          </a:p>
        </p:txBody>
      </p:sp>
      <p:sp>
        <p:nvSpPr>
          <p:cNvPr id="47" name="Rectangle 46">
            <a:extLst>
              <a:ext uri="{FF2B5EF4-FFF2-40B4-BE49-F238E27FC236}">
                <a16:creationId xmlns:a16="http://schemas.microsoft.com/office/drawing/2014/main" id="{0420C285-8807-4F6C-AC55-8E10231355F5}"/>
              </a:ext>
            </a:extLst>
          </p:cNvPr>
          <p:cNvSpPr/>
          <p:nvPr/>
        </p:nvSpPr>
        <p:spPr>
          <a:xfrm>
            <a:off x="3517535" y="2412949"/>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5713A45-B451-4683-B261-182B136863F2}"/>
              </a:ext>
            </a:extLst>
          </p:cNvPr>
          <p:cNvSpPr txBox="1"/>
          <p:nvPr/>
        </p:nvSpPr>
        <p:spPr>
          <a:xfrm>
            <a:off x="3575228" y="2484000"/>
            <a:ext cx="1717796" cy="307777"/>
          </a:xfrm>
          <a:prstGeom prst="rect">
            <a:avLst/>
          </a:prstGeom>
          <a:noFill/>
        </p:spPr>
        <p:txBody>
          <a:bodyPr wrap="square" rtlCol="0">
            <a:spAutoFit/>
          </a:bodyPr>
          <a:lstStyle/>
          <a:p>
            <a:r>
              <a:rPr lang="en-US" sz="1400" b="1" dirty="0">
                <a:solidFill>
                  <a:schemeClr val="bg1"/>
                </a:solidFill>
              </a:rPr>
              <a:t>conv1 – </a:t>
            </a:r>
            <a:r>
              <a:rPr lang="en-US" sz="1400" b="1" dirty="0" err="1">
                <a:solidFill>
                  <a:schemeClr val="bg1"/>
                </a:solidFill>
              </a:rPr>
              <a:t>ReLU</a:t>
            </a:r>
            <a:r>
              <a:rPr lang="en-US" sz="1400" b="1" dirty="0">
                <a:solidFill>
                  <a:schemeClr val="bg1"/>
                </a:solidFill>
              </a:rPr>
              <a:t> – 64Ch </a:t>
            </a:r>
          </a:p>
        </p:txBody>
      </p:sp>
      <p:sp>
        <p:nvSpPr>
          <p:cNvPr id="50" name="Rectangle 49">
            <a:extLst>
              <a:ext uri="{FF2B5EF4-FFF2-40B4-BE49-F238E27FC236}">
                <a16:creationId xmlns:a16="http://schemas.microsoft.com/office/drawing/2014/main" id="{485319D3-4673-4EAB-BC28-86C4AE0BDD56}"/>
              </a:ext>
            </a:extLst>
          </p:cNvPr>
          <p:cNvSpPr/>
          <p:nvPr/>
        </p:nvSpPr>
        <p:spPr>
          <a:xfrm>
            <a:off x="3540839" y="3128282"/>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941FCB9-A82A-4D65-93EC-7C5C0D1609C3}"/>
              </a:ext>
            </a:extLst>
          </p:cNvPr>
          <p:cNvSpPr txBox="1"/>
          <p:nvPr/>
        </p:nvSpPr>
        <p:spPr>
          <a:xfrm>
            <a:off x="3598531" y="3185044"/>
            <a:ext cx="1738825" cy="307777"/>
          </a:xfrm>
          <a:prstGeom prst="rect">
            <a:avLst/>
          </a:prstGeom>
          <a:noFill/>
        </p:spPr>
        <p:txBody>
          <a:bodyPr wrap="square" rtlCol="0">
            <a:spAutoFit/>
          </a:bodyPr>
          <a:lstStyle/>
          <a:p>
            <a:r>
              <a:rPr lang="en-US" sz="1400" b="1" dirty="0">
                <a:solidFill>
                  <a:schemeClr val="bg1"/>
                </a:solidFill>
              </a:rPr>
              <a:t>conv2 – </a:t>
            </a:r>
            <a:r>
              <a:rPr lang="en-US" sz="1400" b="1" dirty="0" err="1">
                <a:solidFill>
                  <a:schemeClr val="bg1"/>
                </a:solidFill>
              </a:rPr>
              <a:t>ReLU</a:t>
            </a:r>
            <a:r>
              <a:rPr lang="en-US" sz="1400" b="1" dirty="0">
                <a:solidFill>
                  <a:schemeClr val="bg1"/>
                </a:solidFill>
              </a:rPr>
              <a:t> – 64Ch </a:t>
            </a:r>
            <a:endParaRPr lang="en-US" sz="1400" dirty="0">
              <a:solidFill>
                <a:schemeClr val="bg1"/>
              </a:solidFill>
            </a:endParaRPr>
          </a:p>
        </p:txBody>
      </p:sp>
      <p:sp>
        <p:nvSpPr>
          <p:cNvPr id="53" name="Rectangle 52">
            <a:extLst>
              <a:ext uri="{FF2B5EF4-FFF2-40B4-BE49-F238E27FC236}">
                <a16:creationId xmlns:a16="http://schemas.microsoft.com/office/drawing/2014/main" id="{3CC71F7E-6996-4D69-AB8D-EE33E8A7D561}"/>
              </a:ext>
            </a:extLst>
          </p:cNvPr>
          <p:cNvSpPr/>
          <p:nvPr/>
        </p:nvSpPr>
        <p:spPr>
          <a:xfrm>
            <a:off x="3542629" y="3836390"/>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B60314C-6DD9-4FAD-AB19-DEE47F2444D2}"/>
              </a:ext>
            </a:extLst>
          </p:cNvPr>
          <p:cNvSpPr txBox="1"/>
          <p:nvPr/>
        </p:nvSpPr>
        <p:spPr>
          <a:xfrm>
            <a:off x="3600321" y="3864574"/>
            <a:ext cx="1799601" cy="307777"/>
          </a:xfrm>
          <a:prstGeom prst="rect">
            <a:avLst/>
          </a:prstGeom>
          <a:noFill/>
        </p:spPr>
        <p:txBody>
          <a:bodyPr wrap="square" rtlCol="0">
            <a:spAutoFit/>
          </a:bodyPr>
          <a:lstStyle/>
          <a:p>
            <a:r>
              <a:rPr lang="en-US" sz="1400" b="1" dirty="0">
                <a:solidFill>
                  <a:schemeClr val="bg1"/>
                </a:solidFill>
              </a:rPr>
              <a:t>conv3 – </a:t>
            </a:r>
            <a:r>
              <a:rPr lang="en-US" sz="1400" b="1" dirty="0" err="1">
                <a:solidFill>
                  <a:schemeClr val="bg1"/>
                </a:solidFill>
              </a:rPr>
              <a:t>ReLU</a:t>
            </a:r>
            <a:r>
              <a:rPr lang="en-US" sz="1400" b="1" dirty="0">
                <a:solidFill>
                  <a:schemeClr val="bg1"/>
                </a:solidFill>
              </a:rPr>
              <a:t> – 64Ch </a:t>
            </a:r>
            <a:endParaRPr lang="en-US" sz="1400" dirty="0">
              <a:solidFill>
                <a:schemeClr val="bg1"/>
              </a:solidFill>
            </a:endParaRPr>
          </a:p>
        </p:txBody>
      </p:sp>
      <p:sp>
        <p:nvSpPr>
          <p:cNvPr id="56" name="Rectangle 55">
            <a:extLst>
              <a:ext uri="{FF2B5EF4-FFF2-40B4-BE49-F238E27FC236}">
                <a16:creationId xmlns:a16="http://schemas.microsoft.com/office/drawing/2014/main" id="{E914A10F-5B2A-4641-AD7B-40B6D25E5F9A}"/>
              </a:ext>
            </a:extLst>
          </p:cNvPr>
          <p:cNvSpPr/>
          <p:nvPr/>
        </p:nvSpPr>
        <p:spPr>
          <a:xfrm>
            <a:off x="3544417" y="4462132"/>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7A55898-B5FE-4823-9016-612924EFF085}"/>
              </a:ext>
            </a:extLst>
          </p:cNvPr>
          <p:cNvSpPr txBox="1"/>
          <p:nvPr/>
        </p:nvSpPr>
        <p:spPr>
          <a:xfrm>
            <a:off x="3602110" y="4490316"/>
            <a:ext cx="1792902" cy="307777"/>
          </a:xfrm>
          <a:prstGeom prst="rect">
            <a:avLst/>
          </a:prstGeom>
          <a:noFill/>
        </p:spPr>
        <p:txBody>
          <a:bodyPr wrap="square" rtlCol="0">
            <a:spAutoFit/>
          </a:bodyPr>
          <a:lstStyle/>
          <a:p>
            <a:r>
              <a:rPr lang="en-US" sz="1400" b="1" dirty="0">
                <a:solidFill>
                  <a:schemeClr val="bg1"/>
                </a:solidFill>
              </a:rPr>
              <a:t>conv4 – </a:t>
            </a:r>
            <a:r>
              <a:rPr lang="en-US" sz="1400" b="1" dirty="0" err="1">
                <a:solidFill>
                  <a:schemeClr val="bg1"/>
                </a:solidFill>
              </a:rPr>
              <a:t>ReLU</a:t>
            </a:r>
            <a:r>
              <a:rPr lang="en-US" sz="1400" b="1" dirty="0">
                <a:solidFill>
                  <a:schemeClr val="bg1"/>
                </a:solidFill>
              </a:rPr>
              <a:t> – 128Ch </a:t>
            </a:r>
            <a:endParaRPr lang="en-US" sz="1400" dirty="0">
              <a:solidFill>
                <a:schemeClr val="bg1"/>
              </a:solidFill>
            </a:endParaRPr>
          </a:p>
        </p:txBody>
      </p:sp>
      <p:grpSp>
        <p:nvGrpSpPr>
          <p:cNvPr id="63" name="Group 62">
            <a:extLst>
              <a:ext uri="{FF2B5EF4-FFF2-40B4-BE49-F238E27FC236}">
                <a16:creationId xmlns:a16="http://schemas.microsoft.com/office/drawing/2014/main" id="{E7771F7C-6829-4F1F-8D26-DAE44556CD4B}"/>
              </a:ext>
            </a:extLst>
          </p:cNvPr>
          <p:cNvGrpSpPr/>
          <p:nvPr/>
        </p:nvGrpSpPr>
        <p:grpSpPr>
          <a:xfrm>
            <a:off x="6470482" y="2382636"/>
            <a:ext cx="634701" cy="2539567"/>
            <a:chOff x="7953645" y="3147257"/>
            <a:chExt cx="634701" cy="2496510"/>
          </a:xfrm>
        </p:grpSpPr>
        <p:sp>
          <p:nvSpPr>
            <p:cNvPr id="58" name="Rectangle 57">
              <a:extLst>
                <a:ext uri="{FF2B5EF4-FFF2-40B4-BE49-F238E27FC236}">
                  <a16:creationId xmlns:a16="http://schemas.microsoft.com/office/drawing/2014/main" id="{7CFBF014-A0D5-45D2-9F8C-D7B49D4287D7}"/>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2489727-CA06-41AF-AE81-9EAC563EED34}"/>
                </a:ext>
              </a:extLst>
            </p:cNvPr>
            <p:cNvSpPr txBox="1"/>
            <p:nvPr/>
          </p:nvSpPr>
          <p:spPr>
            <a:xfrm rot="16200000">
              <a:off x="7037731" y="4195855"/>
              <a:ext cx="2466528" cy="369332"/>
            </a:xfrm>
            <a:prstGeom prst="rect">
              <a:avLst/>
            </a:prstGeom>
            <a:noFill/>
          </p:spPr>
          <p:txBody>
            <a:bodyPr wrap="square" rtlCol="0">
              <a:spAutoFit/>
            </a:bodyPr>
            <a:lstStyle/>
            <a:p>
              <a:pPr algn="ctr"/>
              <a:r>
                <a:rPr lang="en-US" b="1" dirty="0">
                  <a:solidFill>
                    <a:schemeClr val="bg1"/>
                  </a:solidFill>
                </a:rPr>
                <a:t>conv5 – </a:t>
              </a:r>
              <a:r>
                <a:rPr lang="en-US" b="1" dirty="0" err="1">
                  <a:solidFill>
                    <a:schemeClr val="bg1"/>
                  </a:solidFill>
                </a:rPr>
                <a:t>ReLU</a:t>
              </a:r>
              <a:r>
                <a:rPr lang="en-US" b="1" dirty="0">
                  <a:solidFill>
                    <a:schemeClr val="bg1"/>
                  </a:solidFill>
                </a:rPr>
                <a:t> – 1024Ch </a:t>
              </a:r>
              <a:endParaRPr lang="en-US" dirty="0">
                <a:solidFill>
                  <a:schemeClr val="bg1"/>
                </a:solidFill>
              </a:endParaRPr>
            </a:p>
          </p:txBody>
        </p:sp>
      </p:grpSp>
      <p:grpSp>
        <p:nvGrpSpPr>
          <p:cNvPr id="64" name="Group 63">
            <a:extLst>
              <a:ext uri="{FF2B5EF4-FFF2-40B4-BE49-F238E27FC236}">
                <a16:creationId xmlns:a16="http://schemas.microsoft.com/office/drawing/2014/main" id="{C5BA8AE0-35FC-4DCB-A43C-3EA85B22CA02}"/>
              </a:ext>
            </a:extLst>
          </p:cNvPr>
          <p:cNvGrpSpPr/>
          <p:nvPr/>
        </p:nvGrpSpPr>
        <p:grpSpPr>
          <a:xfrm>
            <a:off x="5626321" y="2401522"/>
            <a:ext cx="634701" cy="2509068"/>
            <a:chOff x="7047565" y="3166142"/>
            <a:chExt cx="634701" cy="2472656"/>
          </a:xfrm>
        </p:grpSpPr>
        <p:sp>
          <p:nvSpPr>
            <p:cNvPr id="61" name="Rectangle 60">
              <a:extLst>
                <a:ext uri="{FF2B5EF4-FFF2-40B4-BE49-F238E27FC236}">
                  <a16:creationId xmlns:a16="http://schemas.microsoft.com/office/drawing/2014/main" id="{84083D6C-89C1-456B-92BF-89169989FC30}"/>
                </a:ext>
              </a:extLst>
            </p:cNvPr>
            <p:cNvSpPr/>
            <p:nvPr/>
          </p:nvSpPr>
          <p:spPr>
            <a:xfrm>
              <a:off x="7047565" y="3172270"/>
              <a:ext cx="634701" cy="2466528"/>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5DAE951-A973-47B0-BE9F-5AD60B8FBD35}"/>
                </a:ext>
              </a:extLst>
            </p:cNvPr>
            <p:cNvSpPr txBox="1"/>
            <p:nvPr/>
          </p:nvSpPr>
          <p:spPr>
            <a:xfrm rot="16200000">
              <a:off x="6131652" y="4168573"/>
              <a:ext cx="2466528" cy="461665"/>
            </a:xfrm>
            <a:prstGeom prst="rect">
              <a:avLst/>
            </a:prstGeom>
            <a:noFill/>
          </p:spPr>
          <p:txBody>
            <a:bodyPr wrap="square" rtlCol="0">
              <a:spAutoFit/>
            </a:bodyPr>
            <a:lstStyle/>
            <a:p>
              <a:pPr algn="ctr"/>
              <a:r>
                <a:rPr lang="en-US" sz="2400" b="1" dirty="0">
                  <a:solidFill>
                    <a:schemeClr val="bg1"/>
                  </a:solidFill>
                </a:rPr>
                <a:t>Concatenate - 320 </a:t>
              </a:r>
              <a:endParaRPr lang="en-US" sz="2400" dirty="0">
                <a:solidFill>
                  <a:schemeClr val="bg1"/>
                </a:solidFill>
              </a:endParaRPr>
            </a:p>
          </p:txBody>
        </p:sp>
      </p:grpSp>
      <p:sp>
        <p:nvSpPr>
          <p:cNvPr id="65" name="Rectangle 64">
            <a:extLst>
              <a:ext uri="{FF2B5EF4-FFF2-40B4-BE49-F238E27FC236}">
                <a16:creationId xmlns:a16="http://schemas.microsoft.com/office/drawing/2014/main" id="{9F7D7AF7-C35E-4CD3-9F5A-209249875345}"/>
              </a:ext>
            </a:extLst>
          </p:cNvPr>
          <p:cNvSpPr/>
          <p:nvPr/>
        </p:nvSpPr>
        <p:spPr>
          <a:xfrm rot="5400000">
            <a:off x="1019837" y="5434140"/>
            <a:ext cx="369334" cy="1481754"/>
          </a:xfrm>
          <a:prstGeom prst="rect">
            <a:avLst/>
          </a:prstGeom>
          <a:solidFill>
            <a:schemeClr val="tx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C125406-7AAF-4ADC-ADE7-C0D740A13090}"/>
              </a:ext>
            </a:extLst>
          </p:cNvPr>
          <p:cNvSpPr txBox="1"/>
          <p:nvPr/>
        </p:nvSpPr>
        <p:spPr>
          <a:xfrm>
            <a:off x="633195" y="5980869"/>
            <a:ext cx="1481754" cy="369332"/>
          </a:xfrm>
          <a:prstGeom prst="rect">
            <a:avLst/>
          </a:prstGeom>
          <a:noFill/>
        </p:spPr>
        <p:txBody>
          <a:bodyPr wrap="square" rtlCol="0">
            <a:spAutoFit/>
          </a:bodyPr>
          <a:lstStyle/>
          <a:p>
            <a:r>
              <a:rPr lang="en-US" dirty="0">
                <a:solidFill>
                  <a:schemeClr val="bg1"/>
                </a:solidFill>
              </a:rPr>
              <a:t>Raw Input </a:t>
            </a:r>
          </a:p>
        </p:txBody>
      </p:sp>
      <p:grpSp>
        <p:nvGrpSpPr>
          <p:cNvPr id="72" name="Group 71">
            <a:extLst>
              <a:ext uri="{FF2B5EF4-FFF2-40B4-BE49-F238E27FC236}">
                <a16:creationId xmlns:a16="http://schemas.microsoft.com/office/drawing/2014/main" id="{32AAFF13-BA5C-4782-8F2B-C1582054E7B0}"/>
              </a:ext>
            </a:extLst>
          </p:cNvPr>
          <p:cNvGrpSpPr/>
          <p:nvPr/>
        </p:nvGrpSpPr>
        <p:grpSpPr>
          <a:xfrm>
            <a:off x="7349508" y="2407191"/>
            <a:ext cx="634701" cy="2509067"/>
            <a:chOff x="7047565" y="3166142"/>
            <a:chExt cx="634701" cy="2472656"/>
          </a:xfrm>
        </p:grpSpPr>
        <p:sp>
          <p:nvSpPr>
            <p:cNvPr id="73" name="Rectangle 72">
              <a:extLst>
                <a:ext uri="{FF2B5EF4-FFF2-40B4-BE49-F238E27FC236}">
                  <a16:creationId xmlns:a16="http://schemas.microsoft.com/office/drawing/2014/main" id="{0C00B94D-DE8C-4ECF-B957-E2A9CCEA1907}"/>
                </a:ext>
              </a:extLst>
            </p:cNvPr>
            <p:cNvSpPr/>
            <p:nvPr/>
          </p:nvSpPr>
          <p:spPr>
            <a:xfrm>
              <a:off x="7047565" y="3172270"/>
              <a:ext cx="634701" cy="2466528"/>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BB738E61-3F80-437F-9423-E545103884EA}"/>
                </a:ext>
              </a:extLst>
            </p:cNvPr>
            <p:cNvSpPr txBox="1"/>
            <p:nvPr/>
          </p:nvSpPr>
          <p:spPr>
            <a:xfrm rot="16200000">
              <a:off x="6131652" y="4137796"/>
              <a:ext cx="2466528" cy="523220"/>
            </a:xfrm>
            <a:prstGeom prst="rect">
              <a:avLst/>
            </a:prstGeom>
            <a:noFill/>
          </p:spPr>
          <p:txBody>
            <a:bodyPr wrap="square" rtlCol="0">
              <a:spAutoFit/>
            </a:bodyPr>
            <a:lstStyle/>
            <a:p>
              <a:pPr algn="ctr"/>
              <a:r>
                <a:rPr lang="en-US" sz="2800" b="1" dirty="0">
                  <a:solidFill>
                    <a:schemeClr val="bg1"/>
                  </a:solidFill>
                </a:rPr>
                <a:t>Reshape</a:t>
              </a:r>
              <a:endParaRPr lang="en-US" sz="2800" dirty="0">
                <a:solidFill>
                  <a:schemeClr val="bg1"/>
                </a:solidFill>
              </a:endParaRPr>
            </a:p>
          </p:txBody>
        </p:sp>
      </p:grpSp>
      <p:grpSp>
        <p:nvGrpSpPr>
          <p:cNvPr id="75" name="Group 74">
            <a:extLst>
              <a:ext uri="{FF2B5EF4-FFF2-40B4-BE49-F238E27FC236}">
                <a16:creationId xmlns:a16="http://schemas.microsoft.com/office/drawing/2014/main" id="{A2CCA25E-0FD1-4473-A5DA-CA028E256354}"/>
              </a:ext>
            </a:extLst>
          </p:cNvPr>
          <p:cNvGrpSpPr/>
          <p:nvPr/>
        </p:nvGrpSpPr>
        <p:grpSpPr>
          <a:xfrm>
            <a:off x="8194472" y="2386519"/>
            <a:ext cx="634701" cy="2529739"/>
            <a:chOff x="7953645" y="3147258"/>
            <a:chExt cx="634701" cy="2496509"/>
          </a:xfrm>
        </p:grpSpPr>
        <p:sp>
          <p:nvSpPr>
            <p:cNvPr id="76" name="Rectangle 75">
              <a:extLst>
                <a:ext uri="{FF2B5EF4-FFF2-40B4-BE49-F238E27FC236}">
                  <a16:creationId xmlns:a16="http://schemas.microsoft.com/office/drawing/2014/main" id="{FE31A05C-06C2-4556-8B70-EDFF429F59AF}"/>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E83D4E29-7B32-4F20-83BD-0626EF051B35}"/>
                </a:ext>
              </a:extLst>
            </p:cNvPr>
            <p:cNvSpPr txBox="1"/>
            <p:nvPr/>
          </p:nvSpPr>
          <p:spPr>
            <a:xfrm rot="16200000">
              <a:off x="7037731" y="4149689"/>
              <a:ext cx="2466528" cy="461665"/>
            </a:xfrm>
            <a:prstGeom prst="rect">
              <a:avLst/>
            </a:prstGeom>
            <a:noFill/>
          </p:spPr>
          <p:txBody>
            <a:bodyPr wrap="square" rtlCol="0">
              <a:spAutoFit/>
            </a:bodyPr>
            <a:lstStyle/>
            <a:p>
              <a:pPr algn="ctr"/>
              <a:r>
                <a:rPr lang="en-US" sz="2400" b="1" dirty="0">
                  <a:solidFill>
                    <a:schemeClr val="bg1"/>
                  </a:solidFill>
                </a:rPr>
                <a:t>FC1 – </a:t>
              </a:r>
              <a:r>
                <a:rPr lang="en-US" sz="2400" b="1" dirty="0" err="1">
                  <a:solidFill>
                    <a:schemeClr val="bg1"/>
                  </a:solidFill>
                </a:rPr>
                <a:t>ReLU</a:t>
              </a:r>
              <a:r>
                <a:rPr lang="en-US" sz="2400" b="1" dirty="0">
                  <a:solidFill>
                    <a:schemeClr val="bg1"/>
                  </a:solidFill>
                </a:rPr>
                <a:t> – 512 </a:t>
              </a:r>
              <a:endParaRPr lang="en-US" sz="2400" dirty="0">
                <a:solidFill>
                  <a:schemeClr val="bg1"/>
                </a:solidFill>
              </a:endParaRPr>
            </a:p>
          </p:txBody>
        </p:sp>
      </p:grpSp>
      <p:grpSp>
        <p:nvGrpSpPr>
          <p:cNvPr id="78" name="Group 77">
            <a:extLst>
              <a:ext uri="{FF2B5EF4-FFF2-40B4-BE49-F238E27FC236}">
                <a16:creationId xmlns:a16="http://schemas.microsoft.com/office/drawing/2014/main" id="{AE6E8F36-C83B-4D28-8328-A9FB688391C5}"/>
              </a:ext>
            </a:extLst>
          </p:cNvPr>
          <p:cNvGrpSpPr/>
          <p:nvPr/>
        </p:nvGrpSpPr>
        <p:grpSpPr>
          <a:xfrm>
            <a:off x="9004361" y="2386530"/>
            <a:ext cx="634701" cy="2496510"/>
            <a:chOff x="7953645" y="3147257"/>
            <a:chExt cx="634701" cy="2496510"/>
          </a:xfrm>
        </p:grpSpPr>
        <p:sp>
          <p:nvSpPr>
            <p:cNvPr id="79" name="Rectangle 78">
              <a:extLst>
                <a:ext uri="{FF2B5EF4-FFF2-40B4-BE49-F238E27FC236}">
                  <a16:creationId xmlns:a16="http://schemas.microsoft.com/office/drawing/2014/main" id="{60AFBE7A-7A99-41F1-A542-552B8440DD40}"/>
                </a:ext>
              </a:extLst>
            </p:cNvPr>
            <p:cNvSpPr/>
            <p:nvPr/>
          </p:nvSpPr>
          <p:spPr>
            <a:xfrm>
              <a:off x="7953645" y="3177239"/>
              <a:ext cx="634701" cy="2466528"/>
            </a:xfrm>
            <a:prstGeom prst="rect">
              <a:avLst/>
            </a:prstGeom>
            <a:solidFill>
              <a:srgbClr val="92D050"/>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9163E3A5-3A57-4E4F-9AC9-6FD0DFC35C5D}"/>
                </a:ext>
              </a:extLst>
            </p:cNvPr>
            <p:cNvSpPr txBox="1"/>
            <p:nvPr/>
          </p:nvSpPr>
          <p:spPr>
            <a:xfrm rot="16200000">
              <a:off x="7037731" y="4180466"/>
              <a:ext cx="2466528" cy="400110"/>
            </a:xfrm>
            <a:prstGeom prst="rect">
              <a:avLst/>
            </a:prstGeom>
            <a:noFill/>
          </p:spPr>
          <p:txBody>
            <a:bodyPr wrap="square" rtlCol="0">
              <a:spAutoFit/>
            </a:bodyPr>
            <a:lstStyle/>
            <a:p>
              <a:pPr algn="ctr"/>
              <a:r>
                <a:rPr lang="en-US" sz="2000" b="1" dirty="0">
                  <a:solidFill>
                    <a:schemeClr val="bg1"/>
                  </a:solidFill>
                </a:rPr>
                <a:t>Dropout – 0.5 prop</a:t>
              </a:r>
              <a:endParaRPr lang="en-US" sz="2000" dirty="0">
                <a:solidFill>
                  <a:schemeClr val="bg1"/>
                </a:solidFill>
              </a:endParaRPr>
            </a:p>
          </p:txBody>
        </p:sp>
      </p:grpSp>
      <p:grpSp>
        <p:nvGrpSpPr>
          <p:cNvPr id="81" name="Group 80">
            <a:extLst>
              <a:ext uri="{FF2B5EF4-FFF2-40B4-BE49-F238E27FC236}">
                <a16:creationId xmlns:a16="http://schemas.microsoft.com/office/drawing/2014/main" id="{1CF9033E-E87A-4EEB-8F3F-E1E0A21E071F}"/>
              </a:ext>
            </a:extLst>
          </p:cNvPr>
          <p:cNvGrpSpPr/>
          <p:nvPr/>
        </p:nvGrpSpPr>
        <p:grpSpPr>
          <a:xfrm>
            <a:off x="9835655" y="2388236"/>
            <a:ext cx="634701" cy="2496509"/>
            <a:chOff x="7953645" y="3147258"/>
            <a:chExt cx="634701" cy="2496509"/>
          </a:xfrm>
        </p:grpSpPr>
        <p:sp>
          <p:nvSpPr>
            <p:cNvPr id="82" name="Rectangle 81">
              <a:extLst>
                <a:ext uri="{FF2B5EF4-FFF2-40B4-BE49-F238E27FC236}">
                  <a16:creationId xmlns:a16="http://schemas.microsoft.com/office/drawing/2014/main" id="{AE389227-BD52-4010-BBAC-FBB51D190FE2}"/>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12A666EC-0DFD-4C73-8455-67B493124E4B}"/>
                </a:ext>
              </a:extLst>
            </p:cNvPr>
            <p:cNvSpPr txBox="1"/>
            <p:nvPr/>
          </p:nvSpPr>
          <p:spPr>
            <a:xfrm rot="16200000">
              <a:off x="7037731" y="4149689"/>
              <a:ext cx="2466528" cy="461665"/>
            </a:xfrm>
            <a:prstGeom prst="rect">
              <a:avLst/>
            </a:prstGeom>
            <a:noFill/>
          </p:spPr>
          <p:txBody>
            <a:bodyPr wrap="square" rtlCol="0">
              <a:spAutoFit/>
            </a:bodyPr>
            <a:lstStyle/>
            <a:p>
              <a:pPr algn="ctr"/>
              <a:r>
                <a:rPr lang="en-US" sz="2400" b="1" dirty="0">
                  <a:solidFill>
                    <a:schemeClr val="bg1"/>
                  </a:solidFill>
                </a:rPr>
                <a:t>FC2 – </a:t>
              </a:r>
              <a:r>
                <a:rPr lang="en-US" sz="2400" b="1" dirty="0" err="1">
                  <a:solidFill>
                    <a:schemeClr val="bg1"/>
                  </a:solidFill>
                </a:rPr>
                <a:t>ReLU</a:t>
              </a:r>
              <a:r>
                <a:rPr lang="en-US" sz="2400" b="1" dirty="0">
                  <a:solidFill>
                    <a:schemeClr val="bg1"/>
                  </a:solidFill>
                </a:rPr>
                <a:t> – 256 </a:t>
              </a:r>
              <a:endParaRPr lang="en-US" sz="2400" dirty="0">
                <a:solidFill>
                  <a:schemeClr val="bg1"/>
                </a:solidFill>
              </a:endParaRPr>
            </a:p>
          </p:txBody>
        </p:sp>
      </p:grpSp>
      <p:grpSp>
        <p:nvGrpSpPr>
          <p:cNvPr id="84" name="Group 83">
            <a:extLst>
              <a:ext uri="{FF2B5EF4-FFF2-40B4-BE49-F238E27FC236}">
                <a16:creationId xmlns:a16="http://schemas.microsoft.com/office/drawing/2014/main" id="{39E2A569-3E14-48DB-97B6-32E1D9F7D4D7}"/>
              </a:ext>
            </a:extLst>
          </p:cNvPr>
          <p:cNvGrpSpPr/>
          <p:nvPr/>
        </p:nvGrpSpPr>
        <p:grpSpPr>
          <a:xfrm>
            <a:off x="10668108" y="2387370"/>
            <a:ext cx="634701" cy="2496510"/>
            <a:chOff x="7953645" y="3147257"/>
            <a:chExt cx="634701" cy="2496510"/>
          </a:xfrm>
        </p:grpSpPr>
        <p:sp>
          <p:nvSpPr>
            <p:cNvPr id="85" name="Rectangle 84">
              <a:extLst>
                <a:ext uri="{FF2B5EF4-FFF2-40B4-BE49-F238E27FC236}">
                  <a16:creationId xmlns:a16="http://schemas.microsoft.com/office/drawing/2014/main" id="{2638BEF8-D91B-4E1A-B8D2-BA4DAF6719ED}"/>
                </a:ext>
              </a:extLst>
            </p:cNvPr>
            <p:cNvSpPr/>
            <p:nvPr/>
          </p:nvSpPr>
          <p:spPr>
            <a:xfrm>
              <a:off x="7953645" y="3177239"/>
              <a:ext cx="634701" cy="2466528"/>
            </a:xfrm>
            <a:prstGeom prst="rect">
              <a:avLst/>
            </a:prstGeom>
            <a:solidFill>
              <a:srgbClr val="92D050"/>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DC9D8B0-E493-4AB7-811C-B8B528F9F2E2}"/>
                </a:ext>
              </a:extLst>
            </p:cNvPr>
            <p:cNvSpPr txBox="1"/>
            <p:nvPr/>
          </p:nvSpPr>
          <p:spPr>
            <a:xfrm rot="16200000">
              <a:off x="7037731" y="4180466"/>
              <a:ext cx="2466528" cy="400110"/>
            </a:xfrm>
            <a:prstGeom prst="rect">
              <a:avLst/>
            </a:prstGeom>
            <a:noFill/>
          </p:spPr>
          <p:txBody>
            <a:bodyPr wrap="square" rtlCol="0">
              <a:spAutoFit/>
            </a:bodyPr>
            <a:lstStyle/>
            <a:p>
              <a:pPr algn="ctr"/>
              <a:r>
                <a:rPr lang="en-US" sz="2000" b="1" dirty="0">
                  <a:solidFill>
                    <a:schemeClr val="bg1"/>
                  </a:solidFill>
                </a:rPr>
                <a:t>Dropout – 0.5 prop</a:t>
              </a:r>
              <a:endParaRPr lang="en-US" sz="2000" dirty="0">
                <a:solidFill>
                  <a:schemeClr val="bg1"/>
                </a:solidFill>
              </a:endParaRPr>
            </a:p>
          </p:txBody>
        </p:sp>
      </p:grpSp>
      <p:grpSp>
        <p:nvGrpSpPr>
          <p:cNvPr id="90" name="Group 89">
            <a:extLst>
              <a:ext uri="{FF2B5EF4-FFF2-40B4-BE49-F238E27FC236}">
                <a16:creationId xmlns:a16="http://schemas.microsoft.com/office/drawing/2014/main" id="{02C4E3AF-2C5A-469F-A0A9-352F686D1CD4}"/>
              </a:ext>
            </a:extLst>
          </p:cNvPr>
          <p:cNvGrpSpPr/>
          <p:nvPr/>
        </p:nvGrpSpPr>
        <p:grpSpPr>
          <a:xfrm>
            <a:off x="11510299" y="2383827"/>
            <a:ext cx="634701" cy="2496509"/>
            <a:chOff x="7953645" y="3147258"/>
            <a:chExt cx="634701" cy="2496509"/>
          </a:xfrm>
        </p:grpSpPr>
        <p:sp>
          <p:nvSpPr>
            <p:cNvPr id="91" name="Rectangle 90">
              <a:extLst>
                <a:ext uri="{FF2B5EF4-FFF2-40B4-BE49-F238E27FC236}">
                  <a16:creationId xmlns:a16="http://schemas.microsoft.com/office/drawing/2014/main" id="{4A6325E8-D79F-4FEE-AE68-1EE41D34CC1E}"/>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19280CE7-B351-48FD-A7BA-5D9EA83F640D}"/>
                </a:ext>
              </a:extLst>
            </p:cNvPr>
            <p:cNvSpPr txBox="1"/>
            <p:nvPr/>
          </p:nvSpPr>
          <p:spPr>
            <a:xfrm rot="16200000">
              <a:off x="7037731" y="4149689"/>
              <a:ext cx="2466528" cy="461665"/>
            </a:xfrm>
            <a:prstGeom prst="rect">
              <a:avLst/>
            </a:prstGeom>
            <a:noFill/>
          </p:spPr>
          <p:txBody>
            <a:bodyPr wrap="square" rtlCol="0">
              <a:spAutoFit/>
            </a:bodyPr>
            <a:lstStyle/>
            <a:p>
              <a:pPr algn="ctr"/>
              <a:r>
                <a:rPr lang="en-US" sz="2400" b="1" dirty="0">
                  <a:solidFill>
                    <a:schemeClr val="bg1"/>
                  </a:solidFill>
                </a:rPr>
                <a:t>FC3 – </a:t>
              </a:r>
              <a:r>
                <a:rPr lang="en-US" sz="2400" b="1" dirty="0" err="1">
                  <a:solidFill>
                    <a:schemeClr val="bg1"/>
                  </a:solidFill>
                </a:rPr>
                <a:t>ReLU</a:t>
              </a:r>
              <a:r>
                <a:rPr lang="en-US" sz="2400" b="1" dirty="0">
                  <a:solidFill>
                    <a:schemeClr val="bg1"/>
                  </a:solidFill>
                </a:rPr>
                <a:t> – 40 </a:t>
              </a:r>
              <a:endParaRPr lang="en-US" sz="2400" dirty="0">
                <a:solidFill>
                  <a:schemeClr val="bg1"/>
                </a:solidFill>
              </a:endParaRPr>
            </a:p>
          </p:txBody>
        </p:sp>
      </p:grpSp>
      <p:grpSp>
        <p:nvGrpSpPr>
          <p:cNvPr id="94" name="Group 93">
            <a:extLst>
              <a:ext uri="{FF2B5EF4-FFF2-40B4-BE49-F238E27FC236}">
                <a16:creationId xmlns:a16="http://schemas.microsoft.com/office/drawing/2014/main" id="{0AEEBCED-04D1-4EC2-AB28-08753DA5F3C7}"/>
              </a:ext>
            </a:extLst>
          </p:cNvPr>
          <p:cNvGrpSpPr/>
          <p:nvPr/>
        </p:nvGrpSpPr>
        <p:grpSpPr>
          <a:xfrm>
            <a:off x="723282" y="3118532"/>
            <a:ext cx="967713" cy="492382"/>
            <a:chOff x="1023525" y="2405662"/>
            <a:chExt cx="967713" cy="492382"/>
          </a:xfrm>
        </p:grpSpPr>
        <p:sp>
          <p:nvSpPr>
            <p:cNvPr id="95" name="Rectangle 94">
              <a:extLst>
                <a:ext uri="{FF2B5EF4-FFF2-40B4-BE49-F238E27FC236}">
                  <a16:creationId xmlns:a16="http://schemas.microsoft.com/office/drawing/2014/main" id="{015C83A2-64DB-4BB0-BE88-624CD2CE0F6B}"/>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13674C28-9F71-4CE7-A9A9-15BDE437ADAA}"/>
                </a:ext>
              </a:extLst>
            </p:cNvPr>
            <p:cNvSpPr txBox="1"/>
            <p:nvPr/>
          </p:nvSpPr>
          <p:spPr>
            <a:xfrm>
              <a:off x="1023525" y="2468950"/>
              <a:ext cx="967713" cy="369332"/>
            </a:xfrm>
            <a:prstGeom prst="rect">
              <a:avLst/>
            </a:prstGeom>
            <a:noFill/>
          </p:spPr>
          <p:txBody>
            <a:bodyPr wrap="square" rtlCol="0">
              <a:spAutoFit/>
            </a:bodyPr>
            <a:lstStyle/>
            <a:p>
              <a:r>
                <a:rPr lang="en-US" b="1" dirty="0">
                  <a:solidFill>
                    <a:schemeClr val="bg1"/>
                  </a:solidFill>
                </a:rPr>
                <a:t>KNN_20</a:t>
              </a:r>
            </a:p>
          </p:txBody>
        </p:sp>
      </p:grpSp>
      <p:grpSp>
        <p:nvGrpSpPr>
          <p:cNvPr id="97" name="Group 96">
            <a:extLst>
              <a:ext uri="{FF2B5EF4-FFF2-40B4-BE49-F238E27FC236}">
                <a16:creationId xmlns:a16="http://schemas.microsoft.com/office/drawing/2014/main" id="{D600852D-A503-42CD-90F6-66BB4295CD22}"/>
              </a:ext>
            </a:extLst>
          </p:cNvPr>
          <p:cNvGrpSpPr/>
          <p:nvPr/>
        </p:nvGrpSpPr>
        <p:grpSpPr>
          <a:xfrm>
            <a:off x="715765" y="3799449"/>
            <a:ext cx="973137" cy="492382"/>
            <a:chOff x="1012705" y="2405662"/>
            <a:chExt cx="973137" cy="492382"/>
          </a:xfrm>
        </p:grpSpPr>
        <p:sp>
          <p:nvSpPr>
            <p:cNvPr id="98" name="Rectangle 97">
              <a:extLst>
                <a:ext uri="{FF2B5EF4-FFF2-40B4-BE49-F238E27FC236}">
                  <a16:creationId xmlns:a16="http://schemas.microsoft.com/office/drawing/2014/main" id="{388AC76B-3310-4FD7-98E0-B2561C38BFA2}"/>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48FD7193-531A-4591-B37D-72B2C6325697}"/>
                </a:ext>
              </a:extLst>
            </p:cNvPr>
            <p:cNvSpPr txBox="1"/>
            <p:nvPr/>
          </p:nvSpPr>
          <p:spPr>
            <a:xfrm>
              <a:off x="1012705" y="2459369"/>
              <a:ext cx="967713" cy="369332"/>
            </a:xfrm>
            <a:prstGeom prst="rect">
              <a:avLst/>
            </a:prstGeom>
            <a:noFill/>
          </p:spPr>
          <p:txBody>
            <a:bodyPr wrap="square" rtlCol="0">
              <a:spAutoFit/>
            </a:bodyPr>
            <a:lstStyle/>
            <a:p>
              <a:r>
                <a:rPr lang="en-US" b="1" dirty="0">
                  <a:solidFill>
                    <a:schemeClr val="bg1"/>
                  </a:solidFill>
                </a:rPr>
                <a:t>KNN_30</a:t>
              </a:r>
            </a:p>
          </p:txBody>
        </p:sp>
      </p:grpSp>
      <p:grpSp>
        <p:nvGrpSpPr>
          <p:cNvPr id="100" name="Group 99">
            <a:extLst>
              <a:ext uri="{FF2B5EF4-FFF2-40B4-BE49-F238E27FC236}">
                <a16:creationId xmlns:a16="http://schemas.microsoft.com/office/drawing/2014/main" id="{C355988B-7108-49C1-A5B2-CD251CE641D5}"/>
              </a:ext>
            </a:extLst>
          </p:cNvPr>
          <p:cNvGrpSpPr/>
          <p:nvPr/>
        </p:nvGrpSpPr>
        <p:grpSpPr>
          <a:xfrm>
            <a:off x="715765" y="4429822"/>
            <a:ext cx="972627" cy="492382"/>
            <a:chOff x="1013215" y="2405662"/>
            <a:chExt cx="972627" cy="492382"/>
          </a:xfrm>
        </p:grpSpPr>
        <p:sp>
          <p:nvSpPr>
            <p:cNvPr id="101" name="Rectangle 100">
              <a:extLst>
                <a:ext uri="{FF2B5EF4-FFF2-40B4-BE49-F238E27FC236}">
                  <a16:creationId xmlns:a16="http://schemas.microsoft.com/office/drawing/2014/main" id="{6C7724B2-5736-426C-8676-35E9667C74DE}"/>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CD7C4634-EA63-40D3-AEE5-6F35125E5317}"/>
                </a:ext>
              </a:extLst>
            </p:cNvPr>
            <p:cNvSpPr txBox="1"/>
            <p:nvPr/>
          </p:nvSpPr>
          <p:spPr>
            <a:xfrm>
              <a:off x="1013215" y="2452449"/>
              <a:ext cx="967713" cy="369332"/>
            </a:xfrm>
            <a:prstGeom prst="rect">
              <a:avLst/>
            </a:prstGeom>
            <a:noFill/>
          </p:spPr>
          <p:txBody>
            <a:bodyPr wrap="square" rtlCol="0">
              <a:spAutoFit/>
            </a:bodyPr>
            <a:lstStyle/>
            <a:p>
              <a:r>
                <a:rPr lang="en-US" b="1" dirty="0">
                  <a:solidFill>
                    <a:schemeClr val="bg1"/>
                  </a:solidFill>
                </a:rPr>
                <a:t>KNN_40</a:t>
              </a:r>
            </a:p>
          </p:txBody>
        </p:sp>
      </p:grpSp>
      <p:sp>
        <p:nvSpPr>
          <p:cNvPr id="104" name="Rectangle 103">
            <a:extLst>
              <a:ext uri="{FF2B5EF4-FFF2-40B4-BE49-F238E27FC236}">
                <a16:creationId xmlns:a16="http://schemas.microsoft.com/office/drawing/2014/main" id="{3F0DCA61-9EFC-4F75-9F82-35545BBC6310}"/>
              </a:ext>
            </a:extLst>
          </p:cNvPr>
          <p:cNvSpPr/>
          <p:nvPr/>
        </p:nvSpPr>
        <p:spPr>
          <a:xfrm>
            <a:off x="1863187" y="3127036"/>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C85A1DE0-6534-46FD-8CDD-781B46C2F236}"/>
              </a:ext>
            </a:extLst>
          </p:cNvPr>
          <p:cNvSpPr txBox="1"/>
          <p:nvPr/>
        </p:nvSpPr>
        <p:spPr>
          <a:xfrm>
            <a:off x="1877847" y="3188561"/>
            <a:ext cx="1474097" cy="307777"/>
          </a:xfrm>
          <a:prstGeom prst="rect">
            <a:avLst/>
          </a:prstGeom>
          <a:noFill/>
        </p:spPr>
        <p:txBody>
          <a:bodyPr wrap="square" rtlCol="0">
            <a:spAutoFit/>
          </a:bodyPr>
          <a:lstStyle/>
          <a:p>
            <a:r>
              <a:rPr lang="en-US" sz="1400" b="1" dirty="0">
                <a:solidFill>
                  <a:schemeClr val="bg1"/>
                </a:solidFill>
              </a:rPr>
              <a:t>EdgeFeatures_20</a:t>
            </a:r>
          </a:p>
        </p:txBody>
      </p:sp>
      <p:sp>
        <p:nvSpPr>
          <p:cNvPr id="106" name="Rectangle 105">
            <a:extLst>
              <a:ext uri="{FF2B5EF4-FFF2-40B4-BE49-F238E27FC236}">
                <a16:creationId xmlns:a16="http://schemas.microsoft.com/office/drawing/2014/main" id="{6E55E685-F762-4F3F-8AC9-7A4FBA4B698E}"/>
              </a:ext>
            </a:extLst>
          </p:cNvPr>
          <p:cNvSpPr/>
          <p:nvPr/>
        </p:nvSpPr>
        <p:spPr>
          <a:xfrm>
            <a:off x="1877847" y="3832772"/>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D743B3A4-4C35-4DAE-B250-90BE4D340B45}"/>
              </a:ext>
            </a:extLst>
          </p:cNvPr>
          <p:cNvSpPr txBox="1"/>
          <p:nvPr/>
        </p:nvSpPr>
        <p:spPr>
          <a:xfrm>
            <a:off x="1892507" y="3894297"/>
            <a:ext cx="1553730" cy="307777"/>
          </a:xfrm>
          <a:prstGeom prst="rect">
            <a:avLst/>
          </a:prstGeom>
          <a:noFill/>
        </p:spPr>
        <p:txBody>
          <a:bodyPr wrap="square" rtlCol="0">
            <a:spAutoFit/>
          </a:bodyPr>
          <a:lstStyle/>
          <a:p>
            <a:r>
              <a:rPr lang="en-US" sz="1400" b="1" dirty="0">
                <a:solidFill>
                  <a:schemeClr val="bg1"/>
                </a:solidFill>
              </a:rPr>
              <a:t>EdgeFeatures_30</a:t>
            </a:r>
          </a:p>
        </p:txBody>
      </p:sp>
      <p:sp>
        <p:nvSpPr>
          <p:cNvPr id="108" name="Rectangle 107">
            <a:extLst>
              <a:ext uri="{FF2B5EF4-FFF2-40B4-BE49-F238E27FC236}">
                <a16:creationId xmlns:a16="http://schemas.microsoft.com/office/drawing/2014/main" id="{D9AC0C23-E1E8-4C0D-9755-AA48EF6A9A98}"/>
              </a:ext>
            </a:extLst>
          </p:cNvPr>
          <p:cNvSpPr/>
          <p:nvPr/>
        </p:nvSpPr>
        <p:spPr>
          <a:xfrm>
            <a:off x="1871263" y="4465261"/>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837FA8B0-3B63-440E-9049-1183F256B4B8}"/>
              </a:ext>
            </a:extLst>
          </p:cNvPr>
          <p:cNvSpPr txBox="1"/>
          <p:nvPr/>
        </p:nvSpPr>
        <p:spPr>
          <a:xfrm>
            <a:off x="1885923" y="4526786"/>
            <a:ext cx="1484878" cy="307777"/>
          </a:xfrm>
          <a:prstGeom prst="rect">
            <a:avLst/>
          </a:prstGeom>
          <a:noFill/>
        </p:spPr>
        <p:txBody>
          <a:bodyPr wrap="square" rtlCol="0">
            <a:spAutoFit/>
          </a:bodyPr>
          <a:lstStyle/>
          <a:p>
            <a:r>
              <a:rPr lang="en-US" sz="1400" b="1" dirty="0">
                <a:solidFill>
                  <a:schemeClr val="bg1"/>
                </a:solidFill>
              </a:rPr>
              <a:t>EdgeFeatures_40</a:t>
            </a:r>
          </a:p>
        </p:txBody>
      </p:sp>
      <p:cxnSp>
        <p:nvCxnSpPr>
          <p:cNvPr id="118" name="Straight Arrow Connector 117">
            <a:extLst>
              <a:ext uri="{FF2B5EF4-FFF2-40B4-BE49-F238E27FC236}">
                <a16:creationId xmlns:a16="http://schemas.microsoft.com/office/drawing/2014/main" id="{F0F12E99-3F66-4A82-9DB0-D992DA5B1287}"/>
              </a:ext>
            </a:extLst>
          </p:cNvPr>
          <p:cNvCxnSpPr>
            <a:stCxn id="3" idx="3"/>
            <a:endCxn id="10" idx="1"/>
          </p:cNvCxnSpPr>
          <p:nvPr/>
        </p:nvCxnSpPr>
        <p:spPr>
          <a:xfrm flipV="1">
            <a:off x="491600" y="2652322"/>
            <a:ext cx="264916" cy="9853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A751479-14CF-41AA-A0AD-C9D51ECAFF14}"/>
              </a:ext>
            </a:extLst>
          </p:cNvPr>
          <p:cNvCxnSpPr>
            <a:cxnSpLocks/>
            <a:stCxn id="3" idx="3"/>
            <a:endCxn id="96" idx="1"/>
          </p:cNvCxnSpPr>
          <p:nvPr/>
        </p:nvCxnSpPr>
        <p:spPr>
          <a:xfrm flipV="1">
            <a:off x="491600" y="3366486"/>
            <a:ext cx="231682" cy="2712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8F89A58-5E8C-4097-A997-A4D8E5B61010}"/>
              </a:ext>
            </a:extLst>
          </p:cNvPr>
          <p:cNvCxnSpPr>
            <a:cxnSpLocks/>
            <a:stCxn id="3" idx="3"/>
            <a:endCxn id="99" idx="1"/>
          </p:cNvCxnSpPr>
          <p:nvPr/>
        </p:nvCxnSpPr>
        <p:spPr>
          <a:xfrm>
            <a:off x="491600" y="3637690"/>
            <a:ext cx="224165" cy="4001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7D36A38-7C26-48B7-971E-450EB0AFD390}"/>
              </a:ext>
            </a:extLst>
          </p:cNvPr>
          <p:cNvCxnSpPr>
            <a:cxnSpLocks/>
            <a:stCxn id="3" idx="3"/>
            <a:endCxn id="102" idx="1"/>
          </p:cNvCxnSpPr>
          <p:nvPr/>
        </p:nvCxnSpPr>
        <p:spPr>
          <a:xfrm>
            <a:off x="491600" y="3637690"/>
            <a:ext cx="224165" cy="1023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2504EC2-AC18-4E70-9348-3EC82EA91C6B}"/>
              </a:ext>
            </a:extLst>
          </p:cNvPr>
          <p:cNvCxnSpPr>
            <a:cxnSpLocks/>
            <a:stCxn id="10" idx="3"/>
            <a:endCxn id="21" idx="1"/>
          </p:cNvCxnSpPr>
          <p:nvPr/>
        </p:nvCxnSpPr>
        <p:spPr>
          <a:xfrm>
            <a:off x="1724229" y="2652322"/>
            <a:ext cx="151337" cy="2055"/>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AB1A6E84-B5F4-47D2-9995-F1C34BD30687}"/>
              </a:ext>
            </a:extLst>
          </p:cNvPr>
          <p:cNvCxnSpPr>
            <a:cxnSpLocks/>
            <a:stCxn id="95" idx="3"/>
            <a:endCxn id="104" idx="1"/>
          </p:cNvCxnSpPr>
          <p:nvPr/>
        </p:nvCxnSpPr>
        <p:spPr>
          <a:xfrm>
            <a:off x="1685599" y="3364723"/>
            <a:ext cx="177588" cy="8504"/>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8FEEA4C-353B-4257-B603-4206FE147CA6}"/>
              </a:ext>
            </a:extLst>
          </p:cNvPr>
          <p:cNvCxnSpPr>
            <a:cxnSpLocks/>
            <a:stCxn id="98" idx="3"/>
            <a:endCxn id="107" idx="1"/>
          </p:cNvCxnSpPr>
          <p:nvPr/>
        </p:nvCxnSpPr>
        <p:spPr>
          <a:xfrm>
            <a:off x="1688902" y="4045640"/>
            <a:ext cx="203605" cy="254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D1812C1-1DF1-4FF0-BE86-8AE241499F8D}"/>
              </a:ext>
            </a:extLst>
          </p:cNvPr>
          <p:cNvCxnSpPr>
            <a:cxnSpLocks/>
            <a:stCxn id="101" idx="3"/>
            <a:endCxn id="109" idx="1"/>
          </p:cNvCxnSpPr>
          <p:nvPr/>
        </p:nvCxnSpPr>
        <p:spPr>
          <a:xfrm>
            <a:off x="1688392" y="4676013"/>
            <a:ext cx="197531" cy="4662"/>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94992E2A-AA50-4266-8A49-C6658EFDC768}"/>
              </a:ext>
            </a:extLst>
          </p:cNvPr>
          <p:cNvCxnSpPr>
            <a:cxnSpLocks/>
            <a:stCxn id="21" idx="3"/>
            <a:endCxn id="47" idx="1"/>
          </p:cNvCxnSpPr>
          <p:nvPr/>
        </p:nvCxnSpPr>
        <p:spPr>
          <a:xfrm>
            <a:off x="3364323" y="2654377"/>
            <a:ext cx="153212" cy="4763"/>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19DF95A-FA22-49B0-9C0F-F1C4499DB72D}"/>
              </a:ext>
            </a:extLst>
          </p:cNvPr>
          <p:cNvCxnSpPr>
            <a:cxnSpLocks/>
            <a:stCxn id="104" idx="3"/>
            <a:endCxn id="50" idx="1"/>
          </p:cNvCxnSpPr>
          <p:nvPr/>
        </p:nvCxnSpPr>
        <p:spPr>
          <a:xfrm>
            <a:off x="3351944" y="3373227"/>
            <a:ext cx="188895" cy="124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74AA3D67-D189-4565-A338-873FCC52AC2D}"/>
              </a:ext>
            </a:extLst>
          </p:cNvPr>
          <p:cNvCxnSpPr>
            <a:cxnSpLocks/>
            <a:stCxn id="106" idx="3"/>
            <a:endCxn id="53" idx="1"/>
          </p:cNvCxnSpPr>
          <p:nvPr/>
        </p:nvCxnSpPr>
        <p:spPr>
          <a:xfrm>
            <a:off x="3366604" y="4078963"/>
            <a:ext cx="176025" cy="3618"/>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EFF89ED-6897-44E4-BE9D-F931B21D95FB}"/>
              </a:ext>
            </a:extLst>
          </p:cNvPr>
          <p:cNvCxnSpPr>
            <a:cxnSpLocks/>
            <a:stCxn id="108" idx="3"/>
            <a:endCxn id="56" idx="1"/>
          </p:cNvCxnSpPr>
          <p:nvPr/>
        </p:nvCxnSpPr>
        <p:spPr>
          <a:xfrm flipV="1">
            <a:off x="3360020" y="4708323"/>
            <a:ext cx="184397" cy="3129"/>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22B234D-0495-4C56-9EF3-B9DFD5968797}"/>
              </a:ext>
            </a:extLst>
          </p:cNvPr>
          <p:cNvCxnSpPr>
            <a:cxnSpLocks/>
            <a:stCxn id="47" idx="3"/>
            <a:endCxn id="61" idx="1"/>
          </p:cNvCxnSpPr>
          <p:nvPr/>
        </p:nvCxnSpPr>
        <p:spPr>
          <a:xfrm>
            <a:off x="5349735" y="2659140"/>
            <a:ext cx="276586" cy="10000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5F270A-A245-4A48-9671-B432ED19BEAF}"/>
              </a:ext>
            </a:extLst>
          </p:cNvPr>
          <p:cNvCxnSpPr>
            <a:cxnSpLocks/>
            <a:stCxn id="50" idx="3"/>
            <a:endCxn id="61" idx="1"/>
          </p:cNvCxnSpPr>
          <p:nvPr/>
        </p:nvCxnSpPr>
        <p:spPr>
          <a:xfrm>
            <a:off x="5373039" y="3374473"/>
            <a:ext cx="253282" cy="2846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41498B3-F94C-441D-BB1C-07EC6602227A}"/>
              </a:ext>
            </a:extLst>
          </p:cNvPr>
          <p:cNvCxnSpPr>
            <a:cxnSpLocks/>
            <a:stCxn id="53" idx="3"/>
            <a:endCxn id="61" idx="1"/>
          </p:cNvCxnSpPr>
          <p:nvPr/>
        </p:nvCxnSpPr>
        <p:spPr>
          <a:xfrm flipV="1">
            <a:off x="5374829" y="3659165"/>
            <a:ext cx="251492" cy="4234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C8E6E301-3623-4780-98FC-1BF9EA23F443}"/>
              </a:ext>
            </a:extLst>
          </p:cNvPr>
          <p:cNvCxnSpPr>
            <a:cxnSpLocks/>
            <a:stCxn id="56" idx="3"/>
            <a:endCxn id="61" idx="1"/>
          </p:cNvCxnSpPr>
          <p:nvPr/>
        </p:nvCxnSpPr>
        <p:spPr>
          <a:xfrm flipV="1">
            <a:off x="5376617" y="3659165"/>
            <a:ext cx="249704" cy="10491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8A994F7-249B-4051-95DD-06849D3A53AC}"/>
              </a:ext>
            </a:extLst>
          </p:cNvPr>
          <p:cNvCxnSpPr>
            <a:cxnSpLocks/>
            <a:stCxn id="61" idx="3"/>
            <a:endCxn id="58" idx="1"/>
          </p:cNvCxnSpPr>
          <p:nvPr/>
        </p:nvCxnSpPr>
        <p:spPr>
          <a:xfrm>
            <a:off x="6261022" y="3659165"/>
            <a:ext cx="209460" cy="8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3B54A5CC-C4B1-4FBA-86BF-2D1E3E0C6B3E}"/>
              </a:ext>
            </a:extLst>
          </p:cNvPr>
          <p:cNvCxnSpPr>
            <a:cxnSpLocks/>
            <a:stCxn id="58" idx="3"/>
            <a:endCxn id="73" idx="1"/>
          </p:cNvCxnSpPr>
          <p:nvPr/>
        </p:nvCxnSpPr>
        <p:spPr>
          <a:xfrm flipV="1">
            <a:off x="7105183" y="3664834"/>
            <a:ext cx="244325" cy="28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519471F-E1F2-4D10-B7AB-060419635215}"/>
              </a:ext>
            </a:extLst>
          </p:cNvPr>
          <p:cNvCxnSpPr>
            <a:cxnSpLocks/>
            <a:stCxn id="73" idx="3"/>
            <a:endCxn id="76" idx="1"/>
          </p:cNvCxnSpPr>
          <p:nvPr/>
        </p:nvCxnSpPr>
        <p:spPr>
          <a:xfrm>
            <a:off x="7984209" y="3664834"/>
            <a:ext cx="210263" cy="1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5794732-2195-4692-A145-3BC065E99A71}"/>
              </a:ext>
            </a:extLst>
          </p:cNvPr>
          <p:cNvCxnSpPr>
            <a:cxnSpLocks/>
            <a:stCxn id="76" idx="3"/>
            <a:endCxn id="79" idx="1"/>
          </p:cNvCxnSpPr>
          <p:nvPr/>
        </p:nvCxnSpPr>
        <p:spPr>
          <a:xfrm flipV="1">
            <a:off x="8829173" y="3649776"/>
            <a:ext cx="175188" cy="16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514D1A5-EA87-4035-A57A-44F1432E9E3A}"/>
              </a:ext>
            </a:extLst>
          </p:cNvPr>
          <p:cNvCxnSpPr>
            <a:cxnSpLocks/>
            <a:stCxn id="79" idx="3"/>
            <a:endCxn id="82" idx="1"/>
          </p:cNvCxnSpPr>
          <p:nvPr/>
        </p:nvCxnSpPr>
        <p:spPr>
          <a:xfrm>
            <a:off x="9639062" y="3649776"/>
            <a:ext cx="196593" cy="1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BED2C91-85A8-447E-86A5-974FF24812BB}"/>
              </a:ext>
            </a:extLst>
          </p:cNvPr>
          <p:cNvCxnSpPr>
            <a:cxnSpLocks/>
            <a:stCxn id="82" idx="3"/>
            <a:endCxn id="85" idx="1"/>
          </p:cNvCxnSpPr>
          <p:nvPr/>
        </p:nvCxnSpPr>
        <p:spPr>
          <a:xfrm flipV="1">
            <a:off x="10470356" y="3650616"/>
            <a:ext cx="197752" cy="8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876877A7-49D7-4D53-9EDD-4EB366681EBB}"/>
              </a:ext>
            </a:extLst>
          </p:cNvPr>
          <p:cNvCxnSpPr>
            <a:cxnSpLocks/>
            <a:stCxn id="85" idx="3"/>
          </p:cNvCxnSpPr>
          <p:nvPr/>
        </p:nvCxnSpPr>
        <p:spPr>
          <a:xfrm flipV="1">
            <a:off x="11302809" y="3647072"/>
            <a:ext cx="188440" cy="35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A3A038D0-6FCA-4B42-AF08-FA4BBB369DB6}"/>
              </a:ext>
            </a:extLst>
          </p:cNvPr>
          <p:cNvSpPr txBox="1"/>
          <p:nvPr/>
        </p:nvSpPr>
        <p:spPr>
          <a:xfrm>
            <a:off x="401052" y="1493702"/>
            <a:ext cx="3092261" cy="523220"/>
          </a:xfrm>
          <a:prstGeom prst="rect">
            <a:avLst/>
          </a:prstGeom>
          <a:noFill/>
        </p:spPr>
        <p:txBody>
          <a:bodyPr wrap="square" rtlCol="0">
            <a:spAutoFit/>
          </a:bodyPr>
          <a:lstStyle/>
          <a:p>
            <a:pPr algn="ctr"/>
            <a:r>
              <a:rPr lang="en-US" sz="2800" b="1" i="1" dirty="0"/>
              <a:t>Feature Extraction</a:t>
            </a:r>
          </a:p>
        </p:txBody>
      </p:sp>
      <p:sp>
        <p:nvSpPr>
          <p:cNvPr id="199" name="TextBox 198">
            <a:extLst>
              <a:ext uri="{FF2B5EF4-FFF2-40B4-BE49-F238E27FC236}">
                <a16:creationId xmlns:a16="http://schemas.microsoft.com/office/drawing/2014/main" id="{8C3EFED9-D798-4353-8E8E-4BC3F484D49E}"/>
              </a:ext>
            </a:extLst>
          </p:cNvPr>
          <p:cNvSpPr txBox="1"/>
          <p:nvPr/>
        </p:nvSpPr>
        <p:spPr>
          <a:xfrm>
            <a:off x="5616329" y="1445785"/>
            <a:ext cx="3092261" cy="523220"/>
          </a:xfrm>
          <a:prstGeom prst="rect">
            <a:avLst/>
          </a:prstGeom>
          <a:noFill/>
        </p:spPr>
        <p:txBody>
          <a:bodyPr wrap="square" rtlCol="0">
            <a:spAutoFit/>
          </a:bodyPr>
          <a:lstStyle/>
          <a:p>
            <a:pPr algn="ctr"/>
            <a:r>
              <a:rPr lang="en-US" sz="2800" b="1" i="1" dirty="0">
                <a:effectLst>
                  <a:outerShdw blurRad="38100" dist="38100" dir="2700000" algn="tl">
                    <a:srgbClr val="000000">
                      <a:alpha val="43137"/>
                    </a:srgbClr>
                  </a:outerShdw>
                </a:effectLst>
              </a:rPr>
              <a:t>CNN Model</a:t>
            </a:r>
          </a:p>
        </p:txBody>
      </p:sp>
      <p:grpSp>
        <p:nvGrpSpPr>
          <p:cNvPr id="212" name="Group 211">
            <a:extLst>
              <a:ext uri="{FF2B5EF4-FFF2-40B4-BE49-F238E27FC236}">
                <a16:creationId xmlns:a16="http://schemas.microsoft.com/office/drawing/2014/main" id="{3A762DC4-B560-4D82-9A4E-3C57ABD4D627}"/>
              </a:ext>
            </a:extLst>
          </p:cNvPr>
          <p:cNvGrpSpPr/>
          <p:nvPr/>
        </p:nvGrpSpPr>
        <p:grpSpPr>
          <a:xfrm>
            <a:off x="5559436" y="5961917"/>
            <a:ext cx="1630389" cy="400113"/>
            <a:chOff x="7581277" y="6010294"/>
            <a:chExt cx="1630389" cy="400113"/>
          </a:xfrm>
        </p:grpSpPr>
        <p:sp>
          <p:nvSpPr>
            <p:cNvPr id="202" name="Rectangle 201">
              <a:extLst>
                <a:ext uri="{FF2B5EF4-FFF2-40B4-BE49-F238E27FC236}">
                  <a16:creationId xmlns:a16="http://schemas.microsoft.com/office/drawing/2014/main" id="{257EA3FB-3AC4-4D0C-B429-9FD14D3CE4DE}"/>
                </a:ext>
              </a:extLst>
            </p:cNvPr>
            <p:cNvSpPr/>
            <p:nvPr/>
          </p:nvSpPr>
          <p:spPr>
            <a:xfrm rot="5400000">
              <a:off x="8137487" y="5484863"/>
              <a:ext cx="369334" cy="1481754"/>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B16FBE13-9C56-4963-8D16-756EBAD11619}"/>
                </a:ext>
              </a:extLst>
            </p:cNvPr>
            <p:cNvSpPr txBox="1"/>
            <p:nvPr/>
          </p:nvSpPr>
          <p:spPr>
            <a:xfrm>
              <a:off x="7581278" y="6010294"/>
              <a:ext cx="1630388" cy="369332"/>
            </a:xfrm>
            <a:prstGeom prst="rect">
              <a:avLst/>
            </a:prstGeom>
            <a:noFill/>
          </p:spPr>
          <p:txBody>
            <a:bodyPr wrap="square" rtlCol="0">
              <a:spAutoFit/>
            </a:bodyPr>
            <a:lstStyle/>
            <a:p>
              <a:r>
                <a:rPr lang="en-US" dirty="0">
                  <a:solidFill>
                    <a:schemeClr val="bg1"/>
                  </a:solidFill>
                </a:rPr>
                <a:t>Conv/FC Layer</a:t>
              </a:r>
            </a:p>
          </p:txBody>
        </p:sp>
      </p:grpSp>
      <p:grpSp>
        <p:nvGrpSpPr>
          <p:cNvPr id="211" name="Group 210">
            <a:extLst>
              <a:ext uri="{FF2B5EF4-FFF2-40B4-BE49-F238E27FC236}">
                <a16:creationId xmlns:a16="http://schemas.microsoft.com/office/drawing/2014/main" id="{D41DEBA5-BCEE-4DE7-9A60-FA766654A9E4}"/>
              </a:ext>
            </a:extLst>
          </p:cNvPr>
          <p:cNvGrpSpPr/>
          <p:nvPr/>
        </p:nvGrpSpPr>
        <p:grpSpPr>
          <a:xfrm>
            <a:off x="3887468" y="5966968"/>
            <a:ext cx="1651077" cy="394205"/>
            <a:chOff x="5121412" y="6016202"/>
            <a:chExt cx="1651077" cy="394205"/>
          </a:xfrm>
        </p:grpSpPr>
        <p:sp>
          <p:nvSpPr>
            <p:cNvPr id="205" name="Rectangle 204">
              <a:extLst>
                <a:ext uri="{FF2B5EF4-FFF2-40B4-BE49-F238E27FC236}">
                  <a16:creationId xmlns:a16="http://schemas.microsoft.com/office/drawing/2014/main" id="{E7341265-3D40-4397-A126-7981EEE8B05A}"/>
                </a:ext>
              </a:extLst>
            </p:cNvPr>
            <p:cNvSpPr/>
            <p:nvPr/>
          </p:nvSpPr>
          <p:spPr>
            <a:xfrm rot="5400000">
              <a:off x="5677622" y="5484863"/>
              <a:ext cx="369334" cy="1481754"/>
            </a:xfrm>
            <a:prstGeom prst="rect">
              <a:avLst/>
            </a:prstGeom>
            <a:solidFill>
              <a:srgbClr val="92D050"/>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a:extLst>
                <a:ext uri="{FF2B5EF4-FFF2-40B4-BE49-F238E27FC236}">
                  <a16:creationId xmlns:a16="http://schemas.microsoft.com/office/drawing/2014/main" id="{826330D7-BA54-49F4-896B-999AEB30F5E1}"/>
                </a:ext>
              </a:extLst>
            </p:cNvPr>
            <p:cNvSpPr txBox="1"/>
            <p:nvPr/>
          </p:nvSpPr>
          <p:spPr>
            <a:xfrm>
              <a:off x="5290735" y="6016202"/>
              <a:ext cx="1481754" cy="369332"/>
            </a:xfrm>
            <a:prstGeom prst="rect">
              <a:avLst/>
            </a:prstGeom>
            <a:noFill/>
          </p:spPr>
          <p:txBody>
            <a:bodyPr wrap="square" rtlCol="0">
              <a:spAutoFit/>
            </a:bodyPr>
            <a:lstStyle/>
            <a:p>
              <a:r>
                <a:rPr lang="en-US" dirty="0">
                  <a:solidFill>
                    <a:schemeClr val="bg1"/>
                  </a:solidFill>
                </a:rPr>
                <a:t>Dropout</a:t>
              </a:r>
            </a:p>
          </p:txBody>
        </p:sp>
      </p:grpSp>
      <p:grpSp>
        <p:nvGrpSpPr>
          <p:cNvPr id="207" name="Group 206">
            <a:extLst>
              <a:ext uri="{FF2B5EF4-FFF2-40B4-BE49-F238E27FC236}">
                <a16:creationId xmlns:a16="http://schemas.microsoft.com/office/drawing/2014/main" id="{71AAAE8E-1AC5-4730-8634-C536BF35DF14}"/>
              </a:ext>
            </a:extLst>
          </p:cNvPr>
          <p:cNvGrpSpPr/>
          <p:nvPr/>
        </p:nvGrpSpPr>
        <p:grpSpPr>
          <a:xfrm>
            <a:off x="2190505" y="5959571"/>
            <a:ext cx="1481755" cy="400113"/>
            <a:chOff x="10190293" y="5378047"/>
            <a:chExt cx="1481755" cy="400113"/>
          </a:xfrm>
        </p:grpSpPr>
        <p:sp>
          <p:nvSpPr>
            <p:cNvPr id="208" name="Rectangle 207">
              <a:extLst>
                <a:ext uri="{FF2B5EF4-FFF2-40B4-BE49-F238E27FC236}">
                  <a16:creationId xmlns:a16="http://schemas.microsoft.com/office/drawing/2014/main" id="{494CC9EC-B16E-4363-A142-98FE24919677}"/>
                </a:ext>
              </a:extLst>
            </p:cNvPr>
            <p:cNvSpPr/>
            <p:nvPr/>
          </p:nvSpPr>
          <p:spPr>
            <a:xfrm rot="5400000">
              <a:off x="10746503" y="4852616"/>
              <a:ext cx="369334" cy="1481754"/>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a:extLst>
                <a:ext uri="{FF2B5EF4-FFF2-40B4-BE49-F238E27FC236}">
                  <a16:creationId xmlns:a16="http://schemas.microsoft.com/office/drawing/2014/main" id="{E538F2AD-6A4B-4738-B96D-2C8DDF151622}"/>
                </a:ext>
              </a:extLst>
            </p:cNvPr>
            <p:cNvSpPr txBox="1"/>
            <p:nvPr/>
          </p:nvSpPr>
          <p:spPr>
            <a:xfrm>
              <a:off x="10190294" y="5378047"/>
              <a:ext cx="1481754" cy="369332"/>
            </a:xfrm>
            <a:prstGeom prst="rect">
              <a:avLst/>
            </a:prstGeom>
            <a:noFill/>
          </p:spPr>
          <p:txBody>
            <a:bodyPr wrap="square" rtlCol="0">
              <a:spAutoFit/>
            </a:bodyPr>
            <a:lstStyle/>
            <a:p>
              <a:r>
                <a:rPr lang="en-US" dirty="0">
                  <a:solidFill>
                    <a:schemeClr val="bg1"/>
                  </a:solidFill>
                </a:rPr>
                <a:t>Input Feature</a:t>
              </a:r>
            </a:p>
          </p:txBody>
        </p:sp>
      </p:grpSp>
    </p:spTree>
    <p:extLst>
      <p:ext uri="{BB962C8B-B14F-4D97-AF65-F5344CB8AC3E}">
        <p14:creationId xmlns:p14="http://schemas.microsoft.com/office/powerpoint/2010/main" val="84986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Evaluation  </a:t>
            </a:r>
          </a:p>
        </p:txBody>
      </p:sp>
      <p:graphicFrame>
        <p:nvGraphicFramePr>
          <p:cNvPr id="4" name="Table 3">
            <a:extLst>
              <a:ext uri="{FF2B5EF4-FFF2-40B4-BE49-F238E27FC236}">
                <a16:creationId xmlns:a16="http://schemas.microsoft.com/office/drawing/2014/main" id="{2A338A30-4783-43F5-BAA2-A9F7AD1466C8}"/>
              </a:ext>
            </a:extLst>
          </p:cNvPr>
          <p:cNvGraphicFramePr>
            <a:graphicFrameLocks noGrp="1"/>
          </p:cNvGraphicFramePr>
          <p:nvPr>
            <p:extLst>
              <p:ext uri="{D42A27DB-BD31-4B8C-83A1-F6EECF244321}">
                <p14:modId xmlns:p14="http://schemas.microsoft.com/office/powerpoint/2010/main" val="844593382"/>
              </p:ext>
            </p:extLst>
          </p:nvPr>
        </p:nvGraphicFramePr>
        <p:xfrm>
          <a:off x="1853581" y="1243408"/>
          <a:ext cx="8127999" cy="3371586"/>
        </p:xfrm>
        <a:graphic>
          <a:graphicData uri="http://schemas.openxmlformats.org/drawingml/2006/table">
            <a:tbl>
              <a:tblPr firstRow="1" bandRow="1">
                <a:tableStyleId>{9D7B26C5-4107-4FEC-AEDC-1716B250A1EF}</a:tableStyleId>
              </a:tblPr>
              <a:tblGrid>
                <a:gridCol w="2709333">
                  <a:extLst>
                    <a:ext uri="{9D8B030D-6E8A-4147-A177-3AD203B41FA5}">
                      <a16:colId xmlns:a16="http://schemas.microsoft.com/office/drawing/2014/main" val="1980981447"/>
                    </a:ext>
                  </a:extLst>
                </a:gridCol>
                <a:gridCol w="2709333">
                  <a:extLst>
                    <a:ext uri="{9D8B030D-6E8A-4147-A177-3AD203B41FA5}">
                      <a16:colId xmlns:a16="http://schemas.microsoft.com/office/drawing/2014/main" val="1091153276"/>
                    </a:ext>
                  </a:extLst>
                </a:gridCol>
                <a:gridCol w="2709333">
                  <a:extLst>
                    <a:ext uri="{9D8B030D-6E8A-4147-A177-3AD203B41FA5}">
                      <a16:colId xmlns:a16="http://schemas.microsoft.com/office/drawing/2014/main" val="177955030"/>
                    </a:ext>
                  </a:extLst>
                </a:gridCol>
              </a:tblGrid>
              <a:tr h="370840">
                <a:tc>
                  <a:txBody>
                    <a:bodyPr/>
                    <a:lstStyle/>
                    <a:p>
                      <a:pPr algn="ctr"/>
                      <a:r>
                        <a:rPr lang="en-US" dirty="0"/>
                        <a:t>Algorithm</a:t>
                      </a:r>
                    </a:p>
                  </a:txBody>
                  <a:tcPr/>
                </a:tc>
                <a:tc>
                  <a:txBody>
                    <a:bodyPr/>
                    <a:lstStyle/>
                    <a:p>
                      <a:pPr algn="ctr"/>
                      <a:r>
                        <a:rPr lang="en-US" dirty="0"/>
                        <a:t>#Points</a:t>
                      </a:r>
                    </a:p>
                  </a:txBody>
                  <a:tcPr/>
                </a:tc>
                <a:tc>
                  <a:txBody>
                    <a:bodyPr/>
                    <a:lstStyle/>
                    <a:p>
                      <a:pPr algn="ctr"/>
                      <a:r>
                        <a:rPr lang="en-US" dirty="0"/>
                        <a:t>Accuracy </a:t>
                      </a:r>
                    </a:p>
                  </a:txBody>
                  <a:tcPr/>
                </a:tc>
                <a:extLst>
                  <a:ext uri="{0D108BD9-81ED-4DB2-BD59-A6C34878D82A}">
                    <a16:rowId xmlns:a16="http://schemas.microsoft.com/office/drawing/2014/main" val="3611830745"/>
                  </a:ext>
                </a:extLst>
              </a:tr>
              <a:tr h="370840">
                <a:tc>
                  <a:txBody>
                    <a:bodyPr/>
                    <a:lstStyle/>
                    <a:p>
                      <a:pPr algn="ctr"/>
                      <a:r>
                        <a:rPr lang="en-US" dirty="0" err="1"/>
                        <a:t>pointnet</a:t>
                      </a:r>
                      <a:endParaRPr lang="en-US" dirty="0"/>
                    </a:p>
                  </a:txBody>
                  <a:tcPr/>
                </a:tc>
                <a:tc>
                  <a:txBody>
                    <a:bodyPr/>
                    <a:lstStyle/>
                    <a:p>
                      <a:pPr algn="ctr"/>
                      <a:r>
                        <a:rPr lang="en-US" dirty="0"/>
                        <a:t>1024</a:t>
                      </a:r>
                    </a:p>
                  </a:txBody>
                  <a:tcPr/>
                </a:tc>
                <a:tc>
                  <a:txBody>
                    <a:bodyPr/>
                    <a:lstStyle/>
                    <a:p>
                      <a:pPr algn="ctr"/>
                      <a:r>
                        <a:rPr lang="en-US" dirty="0"/>
                        <a:t>89.2</a:t>
                      </a:r>
                    </a:p>
                  </a:txBody>
                  <a:tcPr/>
                </a:tc>
                <a:extLst>
                  <a:ext uri="{0D108BD9-81ED-4DB2-BD59-A6C34878D82A}">
                    <a16:rowId xmlns:a16="http://schemas.microsoft.com/office/drawing/2014/main" val="3794305731"/>
                  </a:ext>
                </a:extLst>
              </a:tr>
              <a:tr h="370840">
                <a:tc>
                  <a:txBody>
                    <a:bodyPr/>
                    <a:lstStyle/>
                    <a:p>
                      <a:pPr algn="ctr"/>
                      <a:r>
                        <a:rPr lang="en-US" dirty="0" err="1"/>
                        <a:t>pointnet</a:t>
                      </a:r>
                      <a:r>
                        <a:rPr lang="en-US" dirty="0"/>
                        <a:t>++</a:t>
                      </a:r>
                    </a:p>
                  </a:txBody>
                  <a:tcPr/>
                </a:tc>
                <a:tc>
                  <a:txBody>
                    <a:bodyPr/>
                    <a:lstStyle/>
                    <a:p>
                      <a:pPr algn="ctr"/>
                      <a:r>
                        <a:rPr lang="en-US" dirty="0"/>
                        <a:t>1024</a:t>
                      </a:r>
                    </a:p>
                  </a:txBody>
                  <a:tcPr/>
                </a:tc>
                <a:tc>
                  <a:txBody>
                    <a:bodyPr/>
                    <a:lstStyle/>
                    <a:p>
                      <a:pPr algn="ctr"/>
                      <a:r>
                        <a:rPr lang="en-US" dirty="0"/>
                        <a:t>90.7</a:t>
                      </a:r>
                    </a:p>
                  </a:txBody>
                  <a:tcPr/>
                </a:tc>
                <a:extLst>
                  <a:ext uri="{0D108BD9-81ED-4DB2-BD59-A6C34878D82A}">
                    <a16:rowId xmlns:a16="http://schemas.microsoft.com/office/drawing/2014/main" val="1846254192"/>
                  </a:ext>
                </a:extLst>
              </a:tr>
              <a:tr h="370840">
                <a:tc>
                  <a:txBody>
                    <a:bodyPr/>
                    <a:lstStyle/>
                    <a:p>
                      <a:pPr algn="ctr"/>
                      <a:r>
                        <a:rPr lang="en-US" dirty="0"/>
                        <a:t>deep sets</a:t>
                      </a:r>
                    </a:p>
                  </a:txBody>
                  <a:tcPr/>
                </a:tc>
                <a:tc>
                  <a:txBody>
                    <a:bodyPr/>
                    <a:lstStyle/>
                    <a:p>
                      <a:pPr algn="ctr"/>
                      <a:r>
                        <a:rPr lang="en-US" dirty="0"/>
                        <a:t>1000</a:t>
                      </a:r>
                    </a:p>
                  </a:txBody>
                  <a:tcPr/>
                </a:tc>
                <a:tc>
                  <a:txBody>
                    <a:bodyPr/>
                    <a:lstStyle/>
                    <a:p>
                      <a:pPr algn="ctr"/>
                      <a:r>
                        <a:rPr lang="en-US" dirty="0"/>
                        <a:t>87.1</a:t>
                      </a:r>
                    </a:p>
                  </a:txBody>
                  <a:tcPr/>
                </a:tc>
                <a:extLst>
                  <a:ext uri="{0D108BD9-81ED-4DB2-BD59-A6C34878D82A}">
                    <a16:rowId xmlns:a16="http://schemas.microsoft.com/office/drawing/2014/main" val="3724602469"/>
                  </a:ext>
                </a:extLst>
              </a:tr>
              <a:tr h="370840">
                <a:tc>
                  <a:txBody>
                    <a:bodyPr/>
                    <a:lstStyle/>
                    <a:p>
                      <a:pPr algn="ctr"/>
                      <a:r>
                        <a:rPr lang="en-US" dirty="0"/>
                        <a:t>ECC</a:t>
                      </a:r>
                    </a:p>
                  </a:txBody>
                  <a:tcPr/>
                </a:tc>
                <a:tc>
                  <a:txBody>
                    <a:bodyPr/>
                    <a:lstStyle/>
                    <a:p>
                      <a:pPr algn="ctr"/>
                      <a:r>
                        <a:rPr lang="en-US" dirty="0"/>
                        <a:t>1000</a:t>
                      </a:r>
                    </a:p>
                  </a:txBody>
                  <a:tcPr/>
                </a:tc>
                <a:tc>
                  <a:txBody>
                    <a:bodyPr/>
                    <a:lstStyle/>
                    <a:p>
                      <a:pPr algn="ctr"/>
                      <a:r>
                        <a:rPr lang="en-US" dirty="0"/>
                        <a:t>87.4</a:t>
                      </a:r>
                    </a:p>
                  </a:txBody>
                  <a:tcPr/>
                </a:tc>
                <a:extLst>
                  <a:ext uri="{0D108BD9-81ED-4DB2-BD59-A6C34878D82A}">
                    <a16:rowId xmlns:a16="http://schemas.microsoft.com/office/drawing/2014/main" val="1953058120"/>
                  </a:ext>
                </a:extLst>
              </a:tr>
              <a:tr h="415026">
                <a:tc>
                  <a:txBody>
                    <a:bodyPr/>
                    <a:lstStyle/>
                    <a:p>
                      <a:pPr algn="ctr"/>
                      <a:r>
                        <a:rPr lang="en-US" dirty="0" err="1"/>
                        <a:t>kd</a:t>
                      </a:r>
                      <a:r>
                        <a:rPr lang="en-US" dirty="0"/>
                        <a:t>-network</a:t>
                      </a:r>
                    </a:p>
                  </a:txBody>
                  <a:tcPr/>
                </a:tc>
                <a:tc>
                  <a:txBody>
                    <a:bodyPr/>
                    <a:lstStyle/>
                    <a:p>
                      <a:pPr algn="ctr"/>
                      <a:r>
                        <a:rPr lang="en-US" dirty="0"/>
                        <a:t>32K</a:t>
                      </a:r>
                    </a:p>
                  </a:txBody>
                  <a:tcPr/>
                </a:tc>
                <a:tc>
                  <a:txBody>
                    <a:bodyPr/>
                    <a:lstStyle/>
                    <a:p>
                      <a:pPr algn="ctr"/>
                      <a:r>
                        <a:rPr lang="en-US" dirty="0"/>
                        <a:t>91.8</a:t>
                      </a:r>
                    </a:p>
                  </a:txBody>
                  <a:tcPr/>
                </a:tc>
                <a:extLst>
                  <a:ext uri="{0D108BD9-81ED-4DB2-BD59-A6C34878D82A}">
                    <a16:rowId xmlns:a16="http://schemas.microsoft.com/office/drawing/2014/main" val="179534335"/>
                  </a:ext>
                </a:extLst>
              </a:tr>
              <a:tr h="370840">
                <a:tc>
                  <a:txBody>
                    <a:bodyPr/>
                    <a:lstStyle/>
                    <a:p>
                      <a:pPr algn="ctr"/>
                      <a:r>
                        <a:rPr lang="en-US" dirty="0"/>
                        <a:t>Point </a:t>
                      </a:r>
                      <a:r>
                        <a:rPr lang="en-US" dirty="0" err="1"/>
                        <a:t>cnn</a:t>
                      </a:r>
                      <a:r>
                        <a:rPr lang="en-US" dirty="0"/>
                        <a:t> by ext. op</a:t>
                      </a:r>
                    </a:p>
                  </a:txBody>
                  <a:tcPr/>
                </a:tc>
                <a:tc>
                  <a:txBody>
                    <a:bodyPr/>
                    <a:lstStyle/>
                    <a:p>
                      <a:pPr algn="ctr"/>
                      <a:r>
                        <a:rPr lang="en-US" dirty="0"/>
                        <a:t>1024</a:t>
                      </a:r>
                    </a:p>
                  </a:txBody>
                  <a:tcPr/>
                </a:tc>
                <a:tc>
                  <a:txBody>
                    <a:bodyPr/>
                    <a:lstStyle/>
                    <a:p>
                      <a:pPr algn="ctr"/>
                      <a:r>
                        <a:rPr lang="en-US" dirty="0"/>
                        <a:t>92.3</a:t>
                      </a:r>
                    </a:p>
                  </a:txBody>
                  <a:tcPr/>
                </a:tc>
                <a:extLst>
                  <a:ext uri="{0D108BD9-81ED-4DB2-BD59-A6C34878D82A}">
                    <a16:rowId xmlns:a16="http://schemas.microsoft.com/office/drawing/2014/main" val="504220658"/>
                  </a:ext>
                </a:extLst>
              </a:tr>
              <a:tr h="185420">
                <a:tc>
                  <a:txBody>
                    <a:bodyPr/>
                    <a:lstStyle/>
                    <a:p>
                      <a:pPr algn="ctr"/>
                      <a:r>
                        <a:rPr lang="en-US" dirty="0"/>
                        <a:t>DGCNN</a:t>
                      </a:r>
                    </a:p>
                  </a:txBody>
                  <a:tcPr/>
                </a:tc>
                <a:tc>
                  <a:txBody>
                    <a:bodyPr/>
                    <a:lstStyle/>
                    <a:p>
                      <a:pPr algn="ctr"/>
                      <a:r>
                        <a:rPr lang="en-US" dirty="0"/>
                        <a:t>1024</a:t>
                      </a:r>
                    </a:p>
                  </a:txBody>
                  <a:tcPr/>
                </a:tc>
                <a:tc>
                  <a:txBody>
                    <a:bodyPr/>
                    <a:lstStyle/>
                    <a:p>
                      <a:pPr algn="ctr"/>
                      <a:r>
                        <a:rPr lang="en-US"/>
                        <a:t>91.2</a:t>
                      </a:r>
                      <a:endParaRPr lang="en-US" dirty="0"/>
                    </a:p>
                  </a:txBody>
                  <a:tcPr/>
                </a:tc>
                <a:extLst>
                  <a:ext uri="{0D108BD9-81ED-4DB2-BD59-A6C34878D82A}">
                    <a16:rowId xmlns:a16="http://schemas.microsoft.com/office/drawing/2014/main" val="797219408"/>
                  </a:ext>
                </a:extLst>
              </a:tr>
              <a:tr h="120124">
                <a:tc>
                  <a:txBody>
                    <a:bodyPr/>
                    <a:lstStyle/>
                    <a:p>
                      <a:pPr algn="ctr"/>
                      <a:r>
                        <a:rPr lang="en-US" b="1" dirty="0">
                          <a:solidFill>
                            <a:srgbClr val="00B0F0"/>
                          </a:solidFill>
                          <a:effectLst>
                            <a:outerShdw blurRad="38100" dist="38100" dir="2700000" algn="tl">
                              <a:srgbClr val="000000">
                                <a:alpha val="43137"/>
                              </a:srgbClr>
                            </a:outerShdw>
                          </a:effectLst>
                        </a:rPr>
                        <a:t>Ours</a:t>
                      </a:r>
                    </a:p>
                  </a:txBody>
                  <a:tcPr/>
                </a:tc>
                <a:tc>
                  <a:txBody>
                    <a:bodyPr/>
                    <a:lstStyle/>
                    <a:p>
                      <a:pPr algn="ctr"/>
                      <a:r>
                        <a:rPr lang="en-US" b="1" dirty="0">
                          <a:solidFill>
                            <a:srgbClr val="00B0F0"/>
                          </a:solidFill>
                          <a:effectLst>
                            <a:outerShdw blurRad="38100" dist="38100" dir="2700000" algn="tl">
                              <a:srgbClr val="000000">
                                <a:alpha val="43137"/>
                              </a:srgbClr>
                            </a:outerShdw>
                          </a:effectLst>
                        </a:rPr>
                        <a:t>1024</a:t>
                      </a:r>
                    </a:p>
                  </a:txBody>
                  <a:tcPr/>
                </a:tc>
                <a:tc>
                  <a:txBody>
                    <a:bodyPr/>
                    <a:lstStyle/>
                    <a:p>
                      <a:pPr algn="ctr"/>
                      <a:r>
                        <a:rPr lang="en-US" b="1" dirty="0">
                          <a:solidFill>
                            <a:srgbClr val="00B0F0"/>
                          </a:solidFill>
                          <a:effectLst>
                            <a:outerShdw blurRad="38100" dist="38100" dir="2700000" algn="tl">
                              <a:srgbClr val="000000">
                                <a:alpha val="43137"/>
                              </a:srgbClr>
                            </a:outerShdw>
                          </a:effectLst>
                        </a:rPr>
                        <a:t>91.5</a:t>
                      </a:r>
                    </a:p>
                  </a:txBody>
                  <a:tcPr/>
                </a:tc>
                <a:extLst>
                  <a:ext uri="{0D108BD9-81ED-4DB2-BD59-A6C34878D82A}">
                    <a16:rowId xmlns:a16="http://schemas.microsoft.com/office/drawing/2014/main" val="4020226885"/>
                  </a:ext>
                </a:extLst>
              </a:tr>
            </a:tbl>
          </a:graphicData>
        </a:graphic>
      </p:graphicFrame>
      <p:sp>
        <p:nvSpPr>
          <p:cNvPr id="2" name="TextBox 1">
            <a:extLst>
              <a:ext uri="{FF2B5EF4-FFF2-40B4-BE49-F238E27FC236}">
                <a16:creationId xmlns:a16="http://schemas.microsoft.com/office/drawing/2014/main" id="{37DBED7C-B267-483E-8FA0-40C17EDAFF98}"/>
              </a:ext>
            </a:extLst>
          </p:cNvPr>
          <p:cNvSpPr txBox="1"/>
          <p:nvPr/>
        </p:nvSpPr>
        <p:spPr>
          <a:xfrm>
            <a:off x="1853581" y="5126423"/>
            <a:ext cx="9219580" cy="1631216"/>
          </a:xfrm>
          <a:prstGeom prst="rect">
            <a:avLst/>
          </a:prstGeom>
          <a:noFill/>
        </p:spPr>
        <p:txBody>
          <a:bodyPr wrap="square" rtlCol="0">
            <a:spAutoFit/>
          </a:bodyPr>
          <a:lstStyle/>
          <a:p>
            <a:pPr marL="342900" indent="-342900">
              <a:buFont typeface="Arial" panose="020B0604020202020204" pitchFamily="34" charset="0"/>
              <a:buChar char="•"/>
            </a:pPr>
            <a:r>
              <a:rPr lang="en-US" sz="2500" b="1" dirty="0"/>
              <a:t>Input:</a:t>
            </a:r>
          </a:p>
          <a:p>
            <a:pPr marL="800100" lvl="1" indent="-342900">
              <a:buFont typeface="Arial" panose="020B0604020202020204" pitchFamily="34" charset="0"/>
              <a:buChar char="•"/>
            </a:pPr>
            <a:r>
              <a:rPr lang="en-US" sz="2500" b="1" dirty="0"/>
              <a:t>ModelNet40 (Princeton </a:t>
            </a:r>
            <a:r>
              <a:rPr lang="en-US" sz="2500" b="1" dirty="0" err="1"/>
              <a:t>ModelNet</a:t>
            </a:r>
            <a:r>
              <a:rPr lang="en-US" sz="2500" b="1" dirty="0"/>
              <a:t> project)</a:t>
            </a:r>
          </a:p>
          <a:p>
            <a:pPr marL="800100" lvl="1" indent="-342900">
              <a:buFont typeface="Arial" panose="020B0604020202020204" pitchFamily="34" charset="0"/>
              <a:buChar char="•"/>
            </a:pPr>
            <a:r>
              <a:rPr lang="en-US" sz="2500" b="1" dirty="0"/>
              <a:t>40 categories</a:t>
            </a:r>
          </a:p>
          <a:p>
            <a:pPr marL="800100" lvl="1" indent="-342900">
              <a:buFont typeface="Arial" panose="020B0604020202020204" pitchFamily="34" charset="0"/>
              <a:buChar char="•"/>
            </a:pPr>
            <a:r>
              <a:rPr lang="en-US" sz="2500" b="1" dirty="0"/>
              <a:t>12,311 models (9,843 for training and 2,468 for testing)</a:t>
            </a:r>
          </a:p>
        </p:txBody>
      </p:sp>
      <p:sp>
        <p:nvSpPr>
          <p:cNvPr id="3" name="Rectangle 2">
            <a:extLst>
              <a:ext uri="{FF2B5EF4-FFF2-40B4-BE49-F238E27FC236}">
                <a16:creationId xmlns:a16="http://schemas.microsoft.com/office/drawing/2014/main" id="{ED43E847-7559-4CCA-86CB-E9E9FACC4BA5}"/>
              </a:ext>
            </a:extLst>
          </p:cNvPr>
          <p:cNvSpPr/>
          <p:nvPr/>
        </p:nvSpPr>
        <p:spPr>
          <a:xfrm>
            <a:off x="1853581" y="4237463"/>
            <a:ext cx="8127998" cy="3775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29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Next Step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9686926" cy="2369880"/>
          </a:xfrm>
          <a:prstGeom prst="rect">
            <a:avLst/>
          </a:prstGeom>
          <a:noFill/>
        </p:spPr>
        <p:txBody>
          <a:bodyPr wrap="square" rtlCol="0">
            <a:spAutoFit/>
          </a:bodyPr>
          <a:lstStyle/>
          <a:p>
            <a:pPr marL="571500" indent="-571500">
              <a:buFont typeface="Arial" panose="020B0604020202020204" pitchFamily="34" charset="0"/>
              <a:buChar char="•"/>
            </a:pPr>
            <a:r>
              <a:rPr lang="en-US" sz="4000" dirty="0"/>
              <a:t>Adding normal as raw input:</a:t>
            </a:r>
          </a:p>
          <a:p>
            <a:endParaRPr lang="en-US" sz="2000" dirty="0"/>
          </a:p>
          <a:p>
            <a:pPr marL="1028700" lvl="1" indent="-571500">
              <a:buFont typeface="Arial" panose="020B0604020202020204" pitchFamily="34" charset="0"/>
              <a:buChar char="•"/>
            </a:pPr>
            <a:r>
              <a:rPr lang="en-US" sz="2400" dirty="0">
                <a:solidFill>
                  <a:srgbClr val="00B0F0"/>
                </a:solidFill>
              </a:rPr>
              <a:t>Distance is not enough</a:t>
            </a:r>
          </a:p>
          <a:p>
            <a:pPr lvl="1"/>
            <a:endParaRPr lang="en-US" dirty="0">
              <a:solidFill>
                <a:srgbClr val="00B0F0"/>
              </a:solidFill>
            </a:endParaRPr>
          </a:p>
          <a:p>
            <a:pPr marL="1028700" lvl="1" indent="-571500">
              <a:buFont typeface="Arial" panose="020B0604020202020204" pitchFamily="34" charset="0"/>
              <a:buChar char="•"/>
            </a:pPr>
            <a:r>
              <a:rPr lang="en-US" sz="2400" dirty="0">
                <a:solidFill>
                  <a:srgbClr val="00B0F0"/>
                </a:solidFill>
              </a:rPr>
              <a:t>Two pairs of point might have same distance but different normal</a:t>
            </a:r>
            <a:r>
              <a:rPr lang="en-US" sz="4400" dirty="0">
                <a:solidFill>
                  <a:srgbClr val="00B0F0"/>
                </a:solidFill>
              </a:rPr>
              <a:t> </a:t>
            </a:r>
          </a:p>
        </p:txBody>
      </p:sp>
      <p:sp>
        <p:nvSpPr>
          <p:cNvPr id="3" name="Rectangle 2">
            <a:extLst>
              <a:ext uri="{FF2B5EF4-FFF2-40B4-BE49-F238E27FC236}">
                <a16:creationId xmlns:a16="http://schemas.microsoft.com/office/drawing/2014/main" id="{553126B8-0221-4185-B079-45E99E2FE766}"/>
              </a:ext>
            </a:extLst>
          </p:cNvPr>
          <p:cNvSpPr/>
          <p:nvPr/>
        </p:nvSpPr>
        <p:spPr>
          <a:xfrm>
            <a:off x="2849321" y="4614966"/>
            <a:ext cx="1602890" cy="157061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65C55CB-4B46-4983-BAB1-6AD08D3FD3BB}"/>
              </a:ext>
            </a:extLst>
          </p:cNvPr>
          <p:cNvSpPr/>
          <p:nvPr/>
        </p:nvSpPr>
        <p:spPr>
          <a:xfrm>
            <a:off x="7442163" y="4555797"/>
            <a:ext cx="1602890" cy="1688951"/>
          </a:xfrm>
          <a:prstGeom prst="ellipse">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FD0D883-DC0D-4ED8-B82D-6A13A1953A30}"/>
              </a:ext>
            </a:extLst>
          </p:cNvPr>
          <p:cNvCxnSpPr>
            <a:stCxn id="3" idx="0"/>
            <a:endCxn id="3" idx="1"/>
          </p:cNvCxnSpPr>
          <p:nvPr/>
        </p:nvCxnSpPr>
        <p:spPr>
          <a:xfrm flipH="1">
            <a:off x="2849321" y="4614966"/>
            <a:ext cx="801445" cy="78530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9275B8B-76C4-421C-BFF4-BE6C2FED0915}"/>
              </a:ext>
            </a:extLst>
          </p:cNvPr>
          <p:cNvCxnSpPr>
            <a:cxnSpLocks/>
            <a:stCxn id="4" idx="7"/>
            <a:endCxn id="4" idx="1"/>
          </p:cNvCxnSpPr>
          <p:nvPr/>
        </p:nvCxnSpPr>
        <p:spPr>
          <a:xfrm flipH="1">
            <a:off x="7676901" y="4803138"/>
            <a:ext cx="1133414"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1A421-1638-4620-AE65-116B2852E0B5}"/>
              </a:ext>
            </a:extLst>
          </p:cNvPr>
          <p:cNvCxnSpPr/>
          <p:nvPr/>
        </p:nvCxnSpPr>
        <p:spPr>
          <a:xfrm flipV="1">
            <a:off x="7665495" y="4009515"/>
            <a:ext cx="0" cy="793623"/>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4A929C-BF1E-4D59-93A5-7398B1D16BA5}"/>
              </a:ext>
            </a:extLst>
          </p:cNvPr>
          <p:cNvCxnSpPr/>
          <p:nvPr/>
        </p:nvCxnSpPr>
        <p:spPr>
          <a:xfrm flipV="1">
            <a:off x="8810315" y="4009514"/>
            <a:ext cx="0" cy="793623"/>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419BB6C-53FB-4D8F-9C69-F6CE9180A9E4}"/>
              </a:ext>
            </a:extLst>
          </p:cNvPr>
          <p:cNvCxnSpPr/>
          <p:nvPr/>
        </p:nvCxnSpPr>
        <p:spPr>
          <a:xfrm flipV="1">
            <a:off x="3650766" y="3821343"/>
            <a:ext cx="0" cy="793623"/>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C3D168-E70E-43CE-8295-59696DE4BA79}"/>
              </a:ext>
            </a:extLst>
          </p:cNvPr>
          <p:cNvCxnSpPr>
            <a:cxnSpLocks/>
          </p:cNvCxnSpPr>
          <p:nvPr/>
        </p:nvCxnSpPr>
        <p:spPr>
          <a:xfrm flipH="1" flipV="1">
            <a:off x="1906235" y="5400273"/>
            <a:ext cx="943086" cy="1"/>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A72CA3A-1A0A-4020-8133-474C436D9D00}"/>
              </a:ext>
            </a:extLst>
          </p:cNvPr>
          <p:cNvSpPr txBox="1"/>
          <p:nvPr/>
        </p:nvSpPr>
        <p:spPr>
          <a:xfrm>
            <a:off x="8546501" y="4762322"/>
            <a:ext cx="469415" cy="369332"/>
          </a:xfrm>
          <a:prstGeom prst="rect">
            <a:avLst/>
          </a:prstGeom>
          <a:noFill/>
        </p:spPr>
        <p:txBody>
          <a:bodyPr wrap="square" rtlCol="0">
            <a:spAutoFit/>
          </a:bodyPr>
          <a:lstStyle/>
          <a:p>
            <a:r>
              <a:rPr lang="en-US" b="1" dirty="0"/>
              <a:t>p1</a:t>
            </a:r>
          </a:p>
        </p:txBody>
      </p:sp>
      <p:sp>
        <p:nvSpPr>
          <p:cNvPr id="23" name="TextBox 22">
            <a:extLst>
              <a:ext uri="{FF2B5EF4-FFF2-40B4-BE49-F238E27FC236}">
                <a16:creationId xmlns:a16="http://schemas.microsoft.com/office/drawing/2014/main" id="{25261B1A-4BF0-4AB1-AEE0-40CCD98C28D0}"/>
              </a:ext>
            </a:extLst>
          </p:cNvPr>
          <p:cNvSpPr txBox="1"/>
          <p:nvPr/>
        </p:nvSpPr>
        <p:spPr>
          <a:xfrm>
            <a:off x="7469896" y="4803137"/>
            <a:ext cx="469415" cy="369332"/>
          </a:xfrm>
          <a:prstGeom prst="rect">
            <a:avLst/>
          </a:prstGeom>
          <a:noFill/>
        </p:spPr>
        <p:txBody>
          <a:bodyPr wrap="square" rtlCol="0">
            <a:spAutoFit/>
          </a:bodyPr>
          <a:lstStyle/>
          <a:p>
            <a:r>
              <a:rPr lang="en-US" b="1" dirty="0"/>
              <a:t>p2</a:t>
            </a:r>
          </a:p>
        </p:txBody>
      </p:sp>
      <p:sp>
        <p:nvSpPr>
          <p:cNvPr id="24" name="Oval 23">
            <a:extLst>
              <a:ext uri="{FF2B5EF4-FFF2-40B4-BE49-F238E27FC236}">
                <a16:creationId xmlns:a16="http://schemas.microsoft.com/office/drawing/2014/main" id="{9D07D0DB-E950-4F65-9944-DD0E7DE7CF05}"/>
              </a:ext>
            </a:extLst>
          </p:cNvPr>
          <p:cNvSpPr/>
          <p:nvPr/>
        </p:nvSpPr>
        <p:spPr>
          <a:xfrm>
            <a:off x="8706717" y="4728928"/>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672F3F9-076A-4E59-AFEB-DACCDC705C67}"/>
              </a:ext>
            </a:extLst>
          </p:cNvPr>
          <p:cNvSpPr/>
          <p:nvPr/>
        </p:nvSpPr>
        <p:spPr>
          <a:xfrm>
            <a:off x="7608377" y="4719480"/>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FC609ED-180B-4749-94B6-61DE87ABF35A}"/>
              </a:ext>
            </a:extLst>
          </p:cNvPr>
          <p:cNvSpPr/>
          <p:nvPr/>
        </p:nvSpPr>
        <p:spPr>
          <a:xfrm>
            <a:off x="3550587" y="4540756"/>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DFEB2E0-D50F-42F2-83EE-88C6419C9FA2}"/>
              </a:ext>
            </a:extLst>
          </p:cNvPr>
          <p:cNvSpPr/>
          <p:nvPr/>
        </p:nvSpPr>
        <p:spPr>
          <a:xfrm>
            <a:off x="2763259" y="5326063"/>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FEF5E8D-5411-4086-9063-52A59A987B71}"/>
              </a:ext>
            </a:extLst>
          </p:cNvPr>
          <p:cNvSpPr txBox="1"/>
          <p:nvPr/>
        </p:nvSpPr>
        <p:spPr>
          <a:xfrm>
            <a:off x="3673894" y="4290404"/>
            <a:ext cx="469415" cy="369332"/>
          </a:xfrm>
          <a:prstGeom prst="rect">
            <a:avLst/>
          </a:prstGeom>
          <a:noFill/>
        </p:spPr>
        <p:txBody>
          <a:bodyPr wrap="square" rtlCol="0">
            <a:spAutoFit/>
          </a:bodyPr>
          <a:lstStyle/>
          <a:p>
            <a:r>
              <a:rPr lang="en-US" b="1" dirty="0"/>
              <a:t>p1</a:t>
            </a:r>
          </a:p>
        </p:txBody>
      </p:sp>
      <p:sp>
        <p:nvSpPr>
          <p:cNvPr id="29" name="TextBox 28">
            <a:extLst>
              <a:ext uri="{FF2B5EF4-FFF2-40B4-BE49-F238E27FC236}">
                <a16:creationId xmlns:a16="http://schemas.microsoft.com/office/drawing/2014/main" id="{30DBC43F-0DD3-4EBB-8D4F-45AB4D261D60}"/>
              </a:ext>
            </a:extLst>
          </p:cNvPr>
          <p:cNvSpPr txBox="1"/>
          <p:nvPr/>
        </p:nvSpPr>
        <p:spPr>
          <a:xfrm>
            <a:off x="2866688" y="5252713"/>
            <a:ext cx="469415" cy="369332"/>
          </a:xfrm>
          <a:prstGeom prst="rect">
            <a:avLst/>
          </a:prstGeom>
          <a:noFill/>
        </p:spPr>
        <p:txBody>
          <a:bodyPr wrap="square" rtlCol="0">
            <a:spAutoFit/>
          </a:bodyPr>
          <a:lstStyle/>
          <a:p>
            <a:r>
              <a:rPr lang="en-US" b="1" dirty="0"/>
              <a:t>p2</a:t>
            </a:r>
          </a:p>
        </p:txBody>
      </p:sp>
      <p:cxnSp>
        <p:nvCxnSpPr>
          <p:cNvPr id="39" name="Straight Arrow Connector 38">
            <a:extLst>
              <a:ext uri="{FF2B5EF4-FFF2-40B4-BE49-F238E27FC236}">
                <a16:creationId xmlns:a16="http://schemas.microsoft.com/office/drawing/2014/main" id="{01115880-CFFA-463A-A66E-5A400F308473}"/>
              </a:ext>
            </a:extLst>
          </p:cNvPr>
          <p:cNvCxnSpPr/>
          <p:nvPr/>
        </p:nvCxnSpPr>
        <p:spPr>
          <a:xfrm flipH="1" flipV="1">
            <a:off x="3508454" y="4921908"/>
            <a:ext cx="2059638" cy="13082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FC2ADCF-EF78-4614-8B9F-C20B0B27627E}"/>
              </a:ext>
            </a:extLst>
          </p:cNvPr>
          <p:cNvCxnSpPr>
            <a:cxnSpLocks/>
          </p:cNvCxnSpPr>
          <p:nvPr/>
        </p:nvCxnSpPr>
        <p:spPr>
          <a:xfrm flipV="1">
            <a:off x="6515100" y="4892468"/>
            <a:ext cx="1728508" cy="1293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B2D3647-964E-443F-A050-E68024DB56E5}"/>
              </a:ext>
            </a:extLst>
          </p:cNvPr>
          <p:cNvSpPr txBox="1"/>
          <p:nvPr/>
        </p:nvSpPr>
        <p:spPr>
          <a:xfrm>
            <a:off x="5331999" y="6210151"/>
            <a:ext cx="1790451" cy="369332"/>
          </a:xfrm>
          <a:prstGeom prst="rect">
            <a:avLst/>
          </a:prstGeom>
          <a:noFill/>
        </p:spPr>
        <p:txBody>
          <a:bodyPr wrap="square" rtlCol="0">
            <a:spAutoFit/>
          </a:bodyPr>
          <a:lstStyle/>
          <a:p>
            <a:r>
              <a:rPr lang="en-US" dirty="0"/>
              <a:t>Same distance</a:t>
            </a:r>
          </a:p>
        </p:txBody>
      </p:sp>
    </p:spTree>
    <p:extLst>
      <p:ext uri="{BB962C8B-B14F-4D97-AF65-F5344CB8AC3E}">
        <p14:creationId xmlns:p14="http://schemas.microsoft.com/office/powerpoint/2010/main" val="3335061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18629</TotalTime>
  <Words>747</Words>
  <Application>Microsoft Office PowerPoint</Application>
  <PresentationFormat>Widescreen</PresentationFormat>
  <Paragraphs>110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Hassan Mahmoud</dc:creator>
  <cp:lastModifiedBy>Muhammad Awad</cp:lastModifiedBy>
  <cp:revision>578</cp:revision>
  <cp:lastPrinted>2017-07-03T22:10:22Z</cp:lastPrinted>
  <dcterms:created xsi:type="dcterms:W3CDTF">2017-05-18T15:26:51Z</dcterms:created>
  <dcterms:modified xsi:type="dcterms:W3CDTF">2018-06-04T20:28:54Z</dcterms:modified>
</cp:coreProperties>
</file>