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668" autoAdjust="0"/>
    <p:restoredTop sz="94660"/>
  </p:normalViewPr>
  <p:slideViewPr>
    <p:cSldViewPr snapToGrid="0">
      <p:cViewPr varScale="1">
        <p:scale>
          <a:sx n="106" d="100"/>
          <a:sy n="106" d="100"/>
        </p:scale>
        <p:origin x="145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5CD4-EA5B-49CE-9540-490C2FE43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F7378-550D-4AF4-97B5-36B1A71DF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F55181-C52E-47BE-A0F1-6441EAE49D55}"/>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5" name="Footer Placeholder 4">
            <a:extLst>
              <a:ext uri="{FF2B5EF4-FFF2-40B4-BE49-F238E27FC236}">
                <a16:creationId xmlns:a16="http://schemas.microsoft.com/office/drawing/2014/main" id="{60C07194-A275-4E11-8B1E-8C2B72074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9E143-C535-4C26-8785-8B095172F904}"/>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285576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6C69-F3CF-4352-8CAF-EA01190CF1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C97D2D-AA9B-400B-AA66-B3460F6F87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E77DC-7279-4814-A4F1-91FC6915F414}"/>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5" name="Footer Placeholder 4">
            <a:extLst>
              <a:ext uri="{FF2B5EF4-FFF2-40B4-BE49-F238E27FC236}">
                <a16:creationId xmlns:a16="http://schemas.microsoft.com/office/drawing/2014/main" id="{67B68F08-6FDC-40EB-A7F8-396F8F7E2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004EF-C517-499D-ADCB-DE87BF79B57D}"/>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86537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2CD75-D692-440B-A5B4-D0A104BD7F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379DE7-6CF2-42CE-B531-E6C1BEDF83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95913-874F-480D-A76E-CAB70E809393}"/>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5" name="Footer Placeholder 4">
            <a:extLst>
              <a:ext uri="{FF2B5EF4-FFF2-40B4-BE49-F238E27FC236}">
                <a16:creationId xmlns:a16="http://schemas.microsoft.com/office/drawing/2014/main" id="{DC2B5B73-73E1-4CFD-82CD-8190AB13A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EF07B-A0AF-432A-AD07-D9B423D34662}"/>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363964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F98B-A402-4257-B833-3684755AD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DC3AD-2954-4DC0-8F64-AFD260D568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C7F9-08EF-4495-AE44-00CA75049EBF}"/>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5" name="Footer Placeholder 4">
            <a:extLst>
              <a:ext uri="{FF2B5EF4-FFF2-40B4-BE49-F238E27FC236}">
                <a16:creationId xmlns:a16="http://schemas.microsoft.com/office/drawing/2014/main" id="{624C1C1C-D51F-4950-A553-0D61DC48E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3B34B-EF71-4A38-9437-777B270658EA}"/>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398027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FE74-DE03-4CF0-99B6-24C03966E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AE23DB-26E7-45E9-A73B-ECB0AF3CB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0F38B7-D808-4F26-B298-1AB5A5C10A50}"/>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5" name="Footer Placeholder 4">
            <a:extLst>
              <a:ext uri="{FF2B5EF4-FFF2-40B4-BE49-F238E27FC236}">
                <a16:creationId xmlns:a16="http://schemas.microsoft.com/office/drawing/2014/main" id="{786E183A-718F-42C5-8C95-EA45C592D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F4018-1EA1-424A-82E0-9BB6098F1B89}"/>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149641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E7F7-B7C7-4DC5-B7AF-8F6E64D3FE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ABCFB-B511-4B66-9CD5-41577E9BBF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E824A4-AF53-4F22-B3EB-95DDD6BAAF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4FC613-00F6-4FDB-AA6B-72FBBFB2302A}"/>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6" name="Footer Placeholder 5">
            <a:extLst>
              <a:ext uri="{FF2B5EF4-FFF2-40B4-BE49-F238E27FC236}">
                <a16:creationId xmlns:a16="http://schemas.microsoft.com/office/drawing/2014/main" id="{E3DBC356-BF10-4918-B18D-E5B3F3865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EFD67-188B-4D52-A0BC-565A64002E63}"/>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217307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3568-DBF0-4C02-B277-FCDAB7A23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E2755-67A3-4A53-9515-581F2D2D9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ADFE7C-9E55-454A-A064-6184628BC6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4B994-9251-426B-9616-B202B53CF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C25D05-2FD9-487A-9543-136F80EA90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BC2FEA-A173-4B8B-8776-BD942A3BF912}"/>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8" name="Footer Placeholder 7">
            <a:extLst>
              <a:ext uri="{FF2B5EF4-FFF2-40B4-BE49-F238E27FC236}">
                <a16:creationId xmlns:a16="http://schemas.microsoft.com/office/drawing/2014/main" id="{ACCF0E0C-1628-45E0-A057-3DE3223D67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CE0792-082F-43C9-A0C3-51660ACCBE4E}"/>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83379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2FF1-6B22-4596-A9F2-DEA469CC9E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9EF335-A958-487B-B986-A6EFD11991EF}"/>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4" name="Footer Placeholder 3">
            <a:extLst>
              <a:ext uri="{FF2B5EF4-FFF2-40B4-BE49-F238E27FC236}">
                <a16:creationId xmlns:a16="http://schemas.microsoft.com/office/drawing/2014/main" id="{7E1B3861-1AB3-49C3-8399-76679F6D9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A318C9-6A17-4F22-80D4-6A158F983F29}"/>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384068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1401F-1763-4532-8BFF-54B47979ACCE}"/>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3" name="Footer Placeholder 2">
            <a:extLst>
              <a:ext uri="{FF2B5EF4-FFF2-40B4-BE49-F238E27FC236}">
                <a16:creationId xmlns:a16="http://schemas.microsoft.com/office/drawing/2014/main" id="{0F4312F2-C2F0-4169-989C-DE5C5E2F8C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891614-5AFE-4BCB-AF5E-976D6A6DC471}"/>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169400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41FE-E67A-490E-A63D-F0895EB8B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8F785C-2ACF-403B-9651-A83D2367D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33BCB4-2916-4D62-8BA8-3AD641E7C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FC9F3-EE64-49FA-BC43-91D291F34C94}"/>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6" name="Footer Placeholder 5">
            <a:extLst>
              <a:ext uri="{FF2B5EF4-FFF2-40B4-BE49-F238E27FC236}">
                <a16:creationId xmlns:a16="http://schemas.microsoft.com/office/drawing/2014/main" id="{C7B03881-0440-4880-BFFD-06FBAFAFA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46CD9-E435-4F62-8C95-3F14B57409C9}"/>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89314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B2DB-51A1-49CF-B5BE-366CA6BD8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57132-6B7F-42DE-BE3F-D3E259E38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E67280-30CF-4996-AE73-CE23F5D97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77B5D9-2109-4D0D-A989-C8DAE414958C}"/>
              </a:ext>
            </a:extLst>
          </p:cNvPr>
          <p:cNvSpPr>
            <a:spLocks noGrp="1"/>
          </p:cNvSpPr>
          <p:nvPr>
            <p:ph type="dt" sz="half" idx="10"/>
          </p:nvPr>
        </p:nvSpPr>
        <p:spPr/>
        <p:txBody>
          <a:bodyPr/>
          <a:lstStyle/>
          <a:p>
            <a:fld id="{50F81E6A-B3AE-42BD-AED8-88A4D2A8E406}" type="datetimeFigureOut">
              <a:rPr lang="en-US" smtClean="0"/>
              <a:t>4/23/2018</a:t>
            </a:fld>
            <a:endParaRPr lang="en-US"/>
          </a:p>
        </p:txBody>
      </p:sp>
      <p:sp>
        <p:nvSpPr>
          <p:cNvPr id="6" name="Footer Placeholder 5">
            <a:extLst>
              <a:ext uri="{FF2B5EF4-FFF2-40B4-BE49-F238E27FC236}">
                <a16:creationId xmlns:a16="http://schemas.microsoft.com/office/drawing/2014/main" id="{4504A037-F75C-4AFD-9697-A44B93A27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D0981-0F87-425D-9873-8D33913074A0}"/>
              </a:ext>
            </a:extLst>
          </p:cNvPr>
          <p:cNvSpPr>
            <a:spLocks noGrp="1"/>
          </p:cNvSpPr>
          <p:nvPr>
            <p:ph type="sldNum" sz="quarter" idx="12"/>
          </p:nvPr>
        </p:nvSpPr>
        <p:spPr/>
        <p:txBody>
          <a:bodyPr/>
          <a:lstStyle/>
          <a:p>
            <a:fld id="{A72449C2-139B-4D31-A1C2-54DC7BA65B0D}" type="slidenum">
              <a:rPr lang="en-US" smtClean="0"/>
              <a:t>‹#›</a:t>
            </a:fld>
            <a:endParaRPr lang="en-US"/>
          </a:p>
        </p:txBody>
      </p:sp>
    </p:spTree>
    <p:extLst>
      <p:ext uri="{BB962C8B-B14F-4D97-AF65-F5344CB8AC3E}">
        <p14:creationId xmlns:p14="http://schemas.microsoft.com/office/powerpoint/2010/main" val="369519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13353-A823-4D68-9C38-0D229DC04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276940-010D-4885-88A7-5E3160136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055D4-BB61-4939-A806-F16BED18A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81E6A-B3AE-42BD-AED8-88A4D2A8E406}" type="datetimeFigureOut">
              <a:rPr lang="en-US" smtClean="0"/>
              <a:t>4/23/2018</a:t>
            </a:fld>
            <a:endParaRPr lang="en-US"/>
          </a:p>
        </p:txBody>
      </p:sp>
      <p:sp>
        <p:nvSpPr>
          <p:cNvPr id="5" name="Footer Placeholder 4">
            <a:extLst>
              <a:ext uri="{FF2B5EF4-FFF2-40B4-BE49-F238E27FC236}">
                <a16:creationId xmlns:a16="http://schemas.microsoft.com/office/drawing/2014/main" id="{75422039-4DF1-496C-B16C-4186847B8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E89EA5-8342-43E4-B260-14F0E077B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449C2-139B-4D31-A1C2-54DC7BA65B0D}" type="slidenum">
              <a:rPr lang="en-US" smtClean="0"/>
              <a:t>‹#›</a:t>
            </a:fld>
            <a:endParaRPr lang="en-US"/>
          </a:p>
        </p:txBody>
      </p:sp>
    </p:spTree>
    <p:extLst>
      <p:ext uri="{BB962C8B-B14F-4D97-AF65-F5344CB8AC3E}">
        <p14:creationId xmlns:p14="http://schemas.microsoft.com/office/powerpoint/2010/main" val="1107644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0869A8-E1FE-4D84-B751-4C621D4CAF14}"/>
              </a:ext>
            </a:extLst>
          </p:cNvPr>
          <p:cNvSpPr>
            <a:spLocks noGrp="1"/>
          </p:cNvSpPr>
          <p:nvPr>
            <p:ph type="subTitle" idx="1"/>
          </p:nvPr>
        </p:nvSpPr>
        <p:spPr>
          <a:xfrm>
            <a:off x="332508" y="216131"/>
            <a:ext cx="11671069" cy="6301047"/>
          </a:xfrm>
        </p:spPr>
        <p:txBody>
          <a:bodyPr>
            <a:normAutofit/>
          </a:bodyPr>
          <a:lstStyle/>
          <a:p>
            <a:r>
              <a:rPr lang="en-US" b="1"/>
              <a:t>3D space points </a:t>
            </a:r>
            <a:r>
              <a:rPr lang="en-US" b="1" dirty="0"/>
              <a:t>classifier </a:t>
            </a:r>
          </a:p>
          <a:p>
            <a:r>
              <a:rPr lang="en-US" sz="1800" b="1" dirty="0"/>
              <a:t>Ahmed Mahmoud and Muhammad </a:t>
            </a:r>
            <a:r>
              <a:rPr lang="en-US" sz="1800" b="1" dirty="0" err="1"/>
              <a:t>Awad</a:t>
            </a:r>
            <a:endParaRPr lang="en-US" sz="1800" b="1" dirty="0"/>
          </a:p>
          <a:p>
            <a:endParaRPr lang="en-US" sz="100" b="1" dirty="0"/>
          </a:p>
          <a:p>
            <a:pPr algn="l"/>
            <a:r>
              <a:rPr lang="en-US" sz="1600" dirty="0"/>
              <a:t>While viewing the world in terms of 2D images and applying data analytics techniques on it for analysis has been fruitful and widely used for many applications , applying the same techniques on 3D geometries is, so far, relatively unexplored. Various applications could benefit from leveraging data analytics algorithms and applying it on 3D geometries such as robots navigation, content creation for computer graphics, computer vision, and augment reality applications. In this project, we pick the simplest type of geometry to study i.e., points. While classifying space points can be done by extracting and aggregation of hand-crafted features and fed it into off-the-shelf classifier such as SVMs [1], we choose to follow the same route of deep learning on images where the features and classifiers are jointly learned from the data. </a:t>
            </a:r>
          </a:p>
          <a:p>
            <a:pPr algn="l"/>
            <a:r>
              <a:rPr lang="en-US" sz="1600" dirty="0"/>
              <a:t>One of the challenges of designing a model of space points processing is that the model should not be sensitive to point permutation or rotation [2].  Another challenge is concerned with the architecture and data representation that would yield good performance while keeping the computation tractable as volumetric representations could be expensive [1]. </a:t>
            </a:r>
          </a:p>
          <a:p>
            <a:pPr algn="l"/>
            <a:r>
              <a:rPr lang="en-US" sz="1600" dirty="0"/>
              <a:t>In this project, we plan to create a model that feed into 3D space points directly for classification by tackling the above challenges. For training and testing, we are going to use available datasets in [3], [4] and others.</a:t>
            </a:r>
          </a:p>
          <a:p>
            <a:pPr algn="l"/>
            <a:endParaRPr lang="en-US" sz="800" dirty="0"/>
          </a:p>
          <a:p>
            <a:pPr algn="l"/>
            <a:endParaRPr lang="en-US" sz="1200" dirty="0"/>
          </a:p>
          <a:p>
            <a:pPr algn="l"/>
            <a:r>
              <a:rPr lang="en-US" sz="1200" dirty="0"/>
              <a:t>[1]</a:t>
            </a:r>
            <a:r>
              <a:rPr lang="en-US" sz="1200" i="1" dirty="0"/>
              <a:t> </a:t>
            </a:r>
            <a:r>
              <a:rPr lang="en-US" sz="1200" i="1" dirty="0" err="1"/>
              <a:t>Maturana</a:t>
            </a:r>
            <a:r>
              <a:rPr lang="en-US" sz="1200" i="1" dirty="0"/>
              <a:t>, Daniel, and Sebastian Scherer. "</a:t>
            </a:r>
            <a:r>
              <a:rPr lang="en-US" sz="1200" i="1" dirty="0" err="1"/>
              <a:t>Voxnet</a:t>
            </a:r>
            <a:r>
              <a:rPr lang="en-US" sz="1200" i="1" dirty="0"/>
              <a:t>: A 3d convolutional neural network for real-time object recognition." In Intelligent Robots and Systems (IROS), 2015 IEEE/RSJ International Conference on, pp. 922-928. IEEE, 2015.</a:t>
            </a:r>
          </a:p>
          <a:p>
            <a:pPr algn="l"/>
            <a:r>
              <a:rPr lang="en-US" sz="1200" dirty="0"/>
              <a:t>[2]</a:t>
            </a:r>
            <a:r>
              <a:rPr lang="en-US" sz="1200" i="1" dirty="0"/>
              <a:t> Qi, Charles R., Hao Su, </a:t>
            </a:r>
            <a:r>
              <a:rPr lang="en-US" sz="1200" i="1" dirty="0" err="1"/>
              <a:t>Kaichun</a:t>
            </a:r>
            <a:r>
              <a:rPr lang="en-US" sz="1200" i="1" dirty="0"/>
              <a:t> Mo, and Leonidas J. </a:t>
            </a:r>
            <a:r>
              <a:rPr lang="en-US" sz="1200" i="1" dirty="0" err="1"/>
              <a:t>Guibas</a:t>
            </a:r>
            <a:r>
              <a:rPr lang="en-US" sz="1200" i="1" dirty="0"/>
              <a:t>. "</a:t>
            </a:r>
            <a:r>
              <a:rPr lang="en-US" sz="1200" i="1" dirty="0" err="1"/>
              <a:t>Pointnet</a:t>
            </a:r>
            <a:r>
              <a:rPr lang="en-US" sz="1200" i="1" dirty="0"/>
              <a:t>: Deep learning on point sets for 3d classification and segmentation." Proc. Computer Vision and Pattern Recognition (CVPR), IEEE 1, no. 2 (2017): 4.</a:t>
            </a:r>
          </a:p>
          <a:p>
            <a:pPr algn="l"/>
            <a:r>
              <a:rPr lang="en-US" sz="1200" dirty="0"/>
              <a:t>[3] </a:t>
            </a:r>
            <a:r>
              <a:rPr lang="en-US" sz="1200" i="1" dirty="0" err="1"/>
              <a:t>Sungjoon</a:t>
            </a:r>
            <a:r>
              <a:rPr lang="en-US" sz="1200" i="1" dirty="0"/>
              <a:t> Choi and Qian-Yi Zhou and Stephen Miller and </a:t>
            </a:r>
            <a:r>
              <a:rPr lang="en-US" sz="1200" i="1" dirty="0" err="1"/>
              <a:t>Vladlen</a:t>
            </a:r>
            <a:r>
              <a:rPr lang="en-US" sz="1200" i="1" dirty="0"/>
              <a:t> </a:t>
            </a:r>
            <a:r>
              <a:rPr lang="en-US" sz="1200" i="1" dirty="0" err="1"/>
              <a:t>Koltun</a:t>
            </a:r>
            <a:r>
              <a:rPr lang="en-US" sz="1200" i="1" dirty="0"/>
              <a:t>. “A Large Dataset of Object Scans”. arXiv:1602.02481, 2016. </a:t>
            </a:r>
          </a:p>
          <a:p>
            <a:pPr algn="l"/>
            <a:r>
              <a:rPr lang="en-US" sz="1200" dirty="0"/>
              <a:t>[4]</a:t>
            </a:r>
            <a:r>
              <a:rPr lang="en-US" sz="1200" i="1" dirty="0"/>
              <a:t> Yu Xiang, </a:t>
            </a:r>
            <a:r>
              <a:rPr lang="en-US" sz="1200" i="1" dirty="0" err="1"/>
              <a:t>Wonhui</a:t>
            </a:r>
            <a:r>
              <a:rPr lang="en-US" sz="1200" i="1" dirty="0"/>
              <a:t> Kim, Wei Chen, </a:t>
            </a:r>
            <a:r>
              <a:rPr lang="en-US" sz="1200" i="1" dirty="0" err="1"/>
              <a:t>Jingwei</a:t>
            </a:r>
            <a:r>
              <a:rPr lang="en-US" sz="1200" i="1" dirty="0"/>
              <a:t> Ji, Christopher Choy, Hao Su, </a:t>
            </a:r>
            <a:r>
              <a:rPr lang="en-US" sz="1200" i="1" dirty="0" err="1"/>
              <a:t>Roozbeh</a:t>
            </a:r>
            <a:r>
              <a:rPr lang="en-US" sz="1200" i="1" dirty="0"/>
              <a:t> </a:t>
            </a:r>
            <a:r>
              <a:rPr lang="en-US" sz="1200" i="1" dirty="0" err="1"/>
              <a:t>Mottaghi</a:t>
            </a:r>
            <a:r>
              <a:rPr lang="en-US" sz="1200" i="1" dirty="0"/>
              <a:t>, Leonidas </a:t>
            </a:r>
            <a:r>
              <a:rPr lang="en-US" sz="1200" i="1" dirty="0" err="1"/>
              <a:t>Guibas</a:t>
            </a:r>
            <a:r>
              <a:rPr lang="en-US" sz="1200" i="1" dirty="0"/>
              <a:t> and Silvio Savarese. “ObjectNet3D: A Large Scala Database for 3D Object Recognition”. In European Conference on Computer Vision (ECCV), 2016.</a:t>
            </a:r>
            <a:endParaRPr lang="en-US" sz="1200" dirty="0"/>
          </a:p>
        </p:txBody>
      </p:sp>
    </p:spTree>
    <p:extLst>
      <p:ext uri="{BB962C8B-B14F-4D97-AF65-F5344CB8AC3E}">
        <p14:creationId xmlns:p14="http://schemas.microsoft.com/office/powerpoint/2010/main" val="2238330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444</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Ahmed Hassan Mahmoud</cp:lastModifiedBy>
  <cp:revision>37</cp:revision>
  <dcterms:created xsi:type="dcterms:W3CDTF">2018-04-23T23:58:45Z</dcterms:created>
  <dcterms:modified xsi:type="dcterms:W3CDTF">2018-04-24T02:04:06Z</dcterms:modified>
</cp:coreProperties>
</file>