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5"/>
  </p:notesMasterIdLst>
  <p:sldIdLst>
    <p:sldId id="257" r:id="rId2"/>
    <p:sldId id="402" r:id="rId3"/>
    <p:sldId id="403" r:id="rId4"/>
    <p:sldId id="398" r:id="rId5"/>
    <p:sldId id="397" r:id="rId6"/>
    <p:sldId id="404" r:id="rId7"/>
    <p:sldId id="405" r:id="rId8"/>
    <p:sldId id="406" r:id="rId9"/>
    <p:sldId id="396" r:id="rId10"/>
    <p:sldId id="351"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6" r:id="rId24"/>
    <p:sldId id="387" r:id="rId25"/>
    <p:sldId id="388" r:id="rId26"/>
    <p:sldId id="389" r:id="rId27"/>
    <p:sldId id="390" r:id="rId28"/>
    <p:sldId id="391" r:id="rId29"/>
    <p:sldId id="392" r:id="rId30"/>
    <p:sldId id="393" r:id="rId31"/>
    <p:sldId id="399" r:id="rId32"/>
    <p:sldId id="371" r:id="rId33"/>
    <p:sldId id="407" r:id="rId34"/>
    <p:sldId id="408" r:id="rId35"/>
    <p:sldId id="409" r:id="rId36"/>
    <p:sldId id="410" r:id="rId37"/>
    <p:sldId id="411" r:id="rId38"/>
    <p:sldId id="301" r:id="rId39"/>
    <p:sldId id="370" r:id="rId40"/>
    <p:sldId id="366" r:id="rId41"/>
    <p:sldId id="367" r:id="rId42"/>
    <p:sldId id="368" r:id="rId43"/>
    <p:sldId id="369" r:id="rId44"/>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414D9"/>
    <a:srgbClr val="669900"/>
    <a:srgbClr val="FFFF00"/>
    <a:srgbClr val="000000"/>
    <a:srgbClr val="003300"/>
    <a:srgbClr val="800000"/>
    <a:srgbClr val="A50021"/>
    <a:srgbClr val="C7E6A4"/>
    <a:srgbClr val="A4A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92" autoAdjust="0"/>
    <p:restoredTop sz="80809" autoAdjust="0"/>
  </p:normalViewPr>
  <p:slideViewPr>
    <p:cSldViewPr snapToGrid="0">
      <p:cViewPr varScale="1">
        <p:scale>
          <a:sx n="90" d="100"/>
          <a:sy n="90" d="100"/>
        </p:scale>
        <p:origin x="16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1"/>
            <a:ext cx="2982119" cy="466434"/>
          </a:xfrm>
          <a:prstGeom prst="rect">
            <a:avLst/>
          </a:prstGeom>
        </p:spPr>
        <p:txBody>
          <a:bodyPr vert="horz" lIns="92446" tIns="46223" rIns="92446" bIns="46223" rtlCol="0"/>
          <a:lstStyle>
            <a:lvl1pPr algn="r">
              <a:defRPr sz="1200"/>
            </a:lvl1pPr>
          </a:lstStyle>
          <a:p>
            <a:fld id="{A8AD9518-848B-4D4B-B844-C9A140F2B20A}" type="datetimeFigureOut">
              <a:rPr lang="en-US" smtClean="0"/>
              <a:t>5/20/2018</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9"/>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37625FAB-936A-44E0-8525-18DD41E40A4C}" type="slidenum">
              <a:rPr lang="en-US" smtClean="0"/>
              <a:t>‹#›</a:t>
            </a:fld>
            <a:endParaRPr lang="en-US"/>
          </a:p>
        </p:txBody>
      </p:sp>
    </p:spTree>
    <p:extLst>
      <p:ext uri="{BB962C8B-B14F-4D97-AF65-F5344CB8AC3E}">
        <p14:creationId xmlns:p14="http://schemas.microsoft.com/office/powerpoint/2010/main" val="73349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625FAB-936A-44E0-8525-18DD41E40A4C}" type="slidenum">
              <a:rPr lang="en-US" smtClean="0"/>
              <a:t>1</a:t>
            </a:fld>
            <a:endParaRPr lang="en-US"/>
          </a:p>
        </p:txBody>
      </p:sp>
    </p:spTree>
    <p:extLst>
      <p:ext uri="{BB962C8B-B14F-4D97-AF65-F5344CB8AC3E}">
        <p14:creationId xmlns:p14="http://schemas.microsoft.com/office/powerpoint/2010/main" val="3069764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10</a:t>
            </a:fld>
            <a:endParaRPr lang="en-US"/>
          </a:p>
        </p:txBody>
      </p:sp>
    </p:spTree>
    <p:extLst>
      <p:ext uri="{BB962C8B-B14F-4D97-AF65-F5344CB8AC3E}">
        <p14:creationId xmlns:p14="http://schemas.microsoft.com/office/powerpoint/2010/main" val="2720101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11</a:t>
            </a:fld>
            <a:endParaRPr lang="en-US"/>
          </a:p>
        </p:txBody>
      </p:sp>
    </p:spTree>
    <p:extLst>
      <p:ext uri="{BB962C8B-B14F-4D97-AF65-F5344CB8AC3E}">
        <p14:creationId xmlns:p14="http://schemas.microsoft.com/office/powerpoint/2010/main" val="2901216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12</a:t>
            </a:fld>
            <a:endParaRPr lang="en-US"/>
          </a:p>
        </p:txBody>
      </p:sp>
    </p:spTree>
    <p:extLst>
      <p:ext uri="{BB962C8B-B14F-4D97-AF65-F5344CB8AC3E}">
        <p14:creationId xmlns:p14="http://schemas.microsoft.com/office/powerpoint/2010/main" val="3893791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13</a:t>
            </a:fld>
            <a:endParaRPr lang="en-US"/>
          </a:p>
        </p:txBody>
      </p:sp>
    </p:spTree>
    <p:extLst>
      <p:ext uri="{BB962C8B-B14F-4D97-AF65-F5344CB8AC3E}">
        <p14:creationId xmlns:p14="http://schemas.microsoft.com/office/powerpoint/2010/main" val="640802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14</a:t>
            </a:fld>
            <a:endParaRPr lang="en-US"/>
          </a:p>
        </p:txBody>
      </p:sp>
    </p:spTree>
    <p:extLst>
      <p:ext uri="{BB962C8B-B14F-4D97-AF65-F5344CB8AC3E}">
        <p14:creationId xmlns:p14="http://schemas.microsoft.com/office/powerpoint/2010/main" val="3795505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15</a:t>
            </a:fld>
            <a:endParaRPr lang="en-US"/>
          </a:p>
        </p:txBody>
      </p:sp>
    </p:spTree>
    <p:extLst>
      <p:ext uri="{BB962C8B-B14F-4D97-AF65-F5344CB8AC3E}">
        <p14:creationId xmlns:p14="http://schemas.microsoft.com/office/powerpoint/2010/main" val="1579046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16</a:t>
            </a:fld>
            <a:endParaRPr lang="en-US"/>
          </a:p>
        </p:txBody>
      </p:sp>
    </p:spTree>
    <p:extLst>
      <p:ext uri="{BB962C8B-B14F-4D97-AF65-F5344CB8AC3E}">
        <p14:creationId xmlns:p14="http://schemas.microsoft.com/office/powerpoint/2010/main" val="2670206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17</a:t>
            </a:fld>
            <a:endParaRPr lang="en-US"/>
          </a:p>
        </p:txBody>
      </p:sp>
    </p:spTree>
    <p:extLst>
      <p:ext uri="{BB962C8B-B14F-4D97-AF65-F5344CB8AC3E}">
        <p14:creationId xmlns:p14="http://schemas.microsoft.com/office/powerpoint/2010/main" val="1943604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18</a:t>
            </a:fld>
            <a:endParaRPr lang="en-US"/>
          </a:p>
        </p:txBody>
      </p:sp>
    </p:spTree>
    <p:extLst>
      <p:ext uri="{BB962C8B-B14F-4D97-AF65-F5344CB8AC3E}">
        <p14:creationId xmlns:p14="http://schemas.microsoft.com/office/powerpoint/2010/main" val="2177084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19</a:t>
            </a:fld>
            <a:endParaRPr lang="en-US"/>
          </a:p>
        </p:txBody>
      </p:sp>
    </p:spTree>
    <p:extLst>
      <p:ext uri="{BB962C8B-B14F-4D97-AF65-F5344CB8AC3E}">
        <p14:creationId xmlns:p14="http://schemas.microsoft.com/office/powerpoint/2010/main" val="88174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a:t>
            </a:fld>
            <a:endParaRPr lang="en-US"/>
          </a:p>
        </p:txBody>
      </p:sp>
    </p:spTree>
    <p:extLst>
      <p:ext uri="{BB962C8B-B14F-4D97-AF65-F5344CB8AC3E}">
        <p14:creationId xmlns:p14="http://schemas.microsoft.com/office/powerpoint/2010/main" val="2684623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20</a:t>
            </a:fld>
            <a:endParaRPr lang="en-US"/>
          </a:p>
        </p:txBody>
      </p:sp>
    </p:spTree>
    <p:extLst>
      <p:ext uri="{BB962C8B-B14F-4D97-AF65-F5344CB8AC3E}">
        <p14:creationId xmlns:p14="http://schemas.microsoft.com/office/powerpoint/2010/main" val="296327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21</a:t>
            </a:fld>
            <a:endParaRPr lang="en-US"/>
          </a:p>
        </p:txBody>
      </p:sp>
    </p:spTree>
    <p:extLst>
      <p:ext uri="{BB962C8B-B14F-4D97-AF65-F5344CB8AC3E}">
        <p14:creationId xmlns:p14="http://schemas.microsoft.com/office/powerpoint/2010/main" val="2234286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22</a:t>
            </a:fld>
            <a:endParaRPr lang="en-US"/>
          </a:p>
        </p:txBody>
      </p:sp>
    </p:spTree>
    <p:extLst>
      <p:ext uri="{BB962C8B-B14F-4D97-AF65-F5344CB8AC3E}">
        <p14:creationId xmlns:p14="http://schemas.microsoft.com/office/powerpoint/2010/main" val="1351371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23</a:t>
            </a:fld>
            <a:endParaRPr lang="en-US"/>
          </a:p>
        </p:txBody>
      </p:sp>
    </p:spTree>
    <p:extLst>
      <p:ext uri="{BB962C8B-B14F-4D97-AF65-F5344CB8AC3E}">
        <p14:creationId xmlns:p14="http://schemas.microsoft.com/office/powerpoint/2010/main" val="2475922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24</a:t>
            </a:fld>
            <a:endParaRPr lang="en-US"/>
          </a:p>
        </p:txBody>
      </p:sp>
    </p:spTree>
    <p:extLst>
      <p:ext uri="{BB962C8B-B14F-4D97-AF65-F5344CB8AC3E}">
        <p14:creationId xmlns:p14="http://schemas.microsoft.com/office/powerpoint/2010/main" val="1257626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25</a:t>
            </a:fld>
            <a:endParaRPr lang="en-US"/>
          </a:p>
        </p:txBody>
      </p:sp>
    </p:spTree>
    <p:extLst>
      <p:ext uri="{BB962C8B-B14F-4D97-AF65-F5344CB8AC3E}">
        <p14:creationId xmlns:p14="http://schemas.microsoft.com/office/powerpoint/2010/main" val="3736028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What is *</a:t>
            </a:r>
          </a:p>
        </p:txBody>
      </p:sp>
      <p:sp>
        <p:nvSpPr>
          <p:cNvPr id="4" name="Slide Number Placeholder 3"/>
          <p:cNvSpPr>
            <a:spLocks noGrp="1"/>
          </p:cNvSpPr>
          <p:nvPr>
            <p:ph type="sldNum" sz="quarter" idx="10"/>
          </p:nvPr>
        </p:nvSpPr>
        <p:spPr/>
        <p:txBody>
          <a:bodyPr/>
          <a:lstStyle/>
          <a:p>
            <a:fld id="{37625FAB-936A-44E0-8525-18DD41E40A4C}" type="slidenum">
              <a:rPr lang="en-US" smtClean="0"/>
              <a:t>26</a:t>
            </a:fld>
            <a:endParaRPr lang="en-US"/>
          </a:p>
        </p:txBody>
      </p:sp>
    </p:spTree>
    <p:extLst>
      <p:ext uri="{BB962C8B-B14F-4D97-AF65-F5344CB8AC3E}">
        <p14:creationId xmlns:p14="http://schemas.microsoft.com/office/powerpoint/2010/main" val="3616832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What is *</a:t>
            </a:r>
          </a:p>
        </p:txBody>
      </p:sp>
      <p:sp>
        <p:nvSpPr>
          <p:cNvPr id="4" name="Slide Number Placeholder 3"/>
          <p:cNvSpPr>
            <a:spLocks noGrp="1"/>
          </p:cNvSpPr>
          <p:nvPr>
            <p:ph type="sldNum" sz="quarter" idx="10"/>
          </p:nvPr>
        </p:nvSpPr>
        <p:spPr/>
        <p:txBody>
          <a:bodyPr/>
          <a:lstStyle/>
          <a:p>
            <a:fld id="{37625FAB-936A-44E0-8525-18DD41E40A4C}" type="slidenum">
              <a:rPr lang="en-US" smtClean="0"/>
              <a:t>27</a:t>
            </a:fld>
            <a:endParaRPr lang="en-US"/>
          </a:p>
        </p:txBody>
      </p:sp>
    </p:spTree>
    <p:extLst>
      <p:ext uri="{BB962C8B-B14F-4D97-AF65-F5344CB8AC3E}">
        <p14:creationId xmlns:p14="http://schemas.microsoft.com/office/powerpoint/2010/main" val="51020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What is *</a:t>
            </a:r>
          </a:p>
        </p:txBody>
      </p:sp>
      <p:sp>
        <p:nvSpPr>
          <p:cNvPr id="4" name="Slide Number Placeholder 3"/>
          <p:cNvSpPr>
            <a:spLocks noGrp="1"/>
          </p:cNvSpPr>
          <p:nvPr>
            <p:ph type="sldNum" sz="quarter" idx="10"/>
          </p:nvPr>
        </p:nvSpPr>
        <p:spPr/>
        <p:txBody>
          <a:bodyPr/>
          <a:lstStyle/>
          <a:p>
            <a:fld id="{37625FAB-936A-44E0-8525-18DD41E40A4C}" type="slidenum">
              <a:rPr lang="en-US" smtClean="0"/>
              <a:t>28</a:t>
            </a:fld>
            <a:endParaRPr lang="en-US"/>
          </a:p>
        </p:txBody>
      </p:sp>
    </p:spTree>
    <p:extLst>
      <p:ext uri="{BB962C8B-B14F-4D97-AF65-F5344CB8AC3E}">
        <p14:creationId xmlns:p14="http://schemas.microsoft.com/office/powerpoint/2010/main" val="3443292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What is *</a:t>
            </a:r>
          </a:p>
        </p:txBody>
      </p:sp>
      <p:sp>
        <p:nvSpPr>
          <p:cNvPr id="4" name="Slide Number Placeholder 3"/>
          <p:cNvSpPr>
            <a:spLocks noGrp="1"/>
          </p:cNvSpPr>
          <p:nvPr>
            <p:ph type="sldNum" sz="quarter" idx="10"/>
          </p:nvPr>
        </p:nvSpPr>
        <p:spPr/>
        <p:txBody>
          <a:bodyPr/>
          <a:lstStyle/>
          <a:p>
            <a:fld id="{37625FAB-936A-44E0-8525-18DD41E40A4C}" type="slidenum">
              <a:rPr lang="en-US" smtClean="0"/>
              <a:t>29</a:t>
            </a:fld>
            <a:endParaRPr lang="en-US"/>
          </a:p>
        </p:txBody>
      </p:sp>
    </p:spTree>
    <p:extLst>
      <p:ext uri="{BB962C8B-B14F-4D97-AF65-F5344CB8AC3E}">
        <p14:creationId xmlns:p14="http://schemas.microsoft.com/office/powerpoint/2010/main" val="44136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From software to hardware engineering, to mechanical engineering (for cooling system) to even marketing people  </a:t>
            </a:r>
          </a:p>
        </p:txBody>
      </p:sp>
      <p:sp>
        <p:nvSpPr>
          <p:cNvPr id="4" name="Slide Number Placeholder 3"/>
          <p:cNvSpPr>
            <a:spLocks noGrp="1"/>
          </p:cNvSpPr>
          <p:nvPr>
            <p:ph type="sldNum" sz="quarter" idx="10"/>
          </p:nvPr>
        </p:nvSpPr>
        <p:spPr/>
        <p:txBody>
          <a:bodyPr/>
          <a:lstStyle/>
          <a:p>
            <a:fld id="{37625FAB-936A-44E0-8525-18DD41E40A4C}" type="slidenum">
              <a:rPr lang="en-US" smtClean="0"/>
              <a:t>3</a:t>
            </a:fld>
            <a:endParaRPr lang="en-US"/>
          </a:p>
        </p:txBody>
      </p:sp>
    </p:spTree>
    <p:extLst>
      <p:ext uri="{BB962C8B-B14F-4D97-AF65-F5344CB8AC3E}">
        <p14:creationId xmlns:p14="http://schemas.microsoft.com/office/powerpoint/2010/main" val="194465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What is *</a:t>
            </a:r>
          </a:p>
        </p:txBody>
      </p:sp>
      <p:sp>
        <p:nvSpPr>
          <p:cNvPr id="4" name="Slide Number Placeholder 3"/>
          <p:cNvSpPr>
            <a:spLocks noGrp="1"/>
          </p:cNvSpPr>
          <p:nvPr>
            <p:ph type="sldNum" sz="quarter" idx="10"/>
          </p:nvPr>
        </p:nvSpPr>
        <p:spPr/>
        <p:txBody>
          <a:bodyPr/>
          <a:lstStyle/>
          <a:p>
            <a:fld id="{37625FAB-936A-44E0-8525-18DD41E40A4C}" type="slidenum">
              <a:rPr lang="en-US" smtClean="0"/>
              <a:t>30</a:t>
            </a:fld>
            <a:endParaRPr lang="en-US"/>
          </a:p>
        </p:txBody>
      </p:sp>
    </p:spTree>
    <p:extLst>
      <p:ext uri="{BB962C8B-B14F-4D97-AF65-F5344CB8AC3E}">
        <p14:creationId xmlns:p14="http://schemas.microsoft.com/office/powerpoint/2010/main" val="991332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31</a:t>
            </a:fld>
            <a:endParaRPr lang="en-US"/>
          </a:p>
        </p:txBody>
      </p:sp>
    </p:spTree>
    <p:extLst>
      <p:ext uri="{BB962C8B-B14F-4D97-AF65-F5344CB8AC3E}">
        <p14:creationId xmlns:p14="http://schemas.microsoft.com/office/powerpoint/2010/main" val="1483740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 the discussion, the paper David Patterson style in having a set of fallacy and pitfalls that it tries to correct. The first one is NN inference values throughput as much as response time. This is not true. Two years before thinking about TPU, the common belief was that large batches would allow peak performance and everything would work fine and nobody would complain about response time. But now (or at the time of they started thinking of the TPU and future projection of the application back then), the software writers of the applications changed their mind and they cared about the response time. Even the developers who cared about the response time in 2014, 10 </a:t>
            </a:r>
            <a:r>
              <a:rPr lang="en-US" i="0" dirty="0" err="1"/>
              <a:t>ms</a:t>
            </a:r>
            <a:r>
              <a:rPr lang="en-US" i="0" dirty="0"/>
              <a:t> was the limit and then it shrank to 7 </a:t>
            </a:r>
            <a:r>
              <a:rPr lang="en-US" i="0" dirty="0" err="1"/>
              <a:t>ms</a:t>
            </a:r>
            <a:r>
              <a:rPr lang="en-US" i="0" dirty="0"/>
              <a:t> when the application ported to the TPU. </a:t>
            </a:r>
          </a:p>
        </p:txBody>
      </p:sp>
      <p:sp>
        <p:nvSpPr>
          <p:cNvPr id="4" name="Slide Number Placeholder 3"/>
          <p:cNvSpPr>
            <a:spLocks noGrp="1"/>
          </p:cNvSpPr>
          <p:nvPr>
            <p:ph type="sldNum" sz="quarter" idx="10"/>
          </p:nvPr>
        </p:nvSpPr>
        <p:spPr/>
        <p:txBody>
          <a:bodyPr/>
          <a:lstStyle/>
          <a:p>
            <a:fld id="{37625FAB-936A-44E0-8525-18DD41E40A4C}" type="slidenum">
              <a:rPr lang="en-US" smtClean="0"/>
              <a:t>32</a:t>
            </a:fld>
            <a:endParaRPr lang="en-US"/>
          </a:p>
        </p:txBody>
      </p:sp>
    </p:spTree>
    <p:extLst>
      <p:ext uri="{BB962C8B-B14F-4D97-AF65-F5344CB8AC3E}">
        <p14:creationId xmlns:p14="http://schemas.microsoft.com/office/powerpoint/2010/main" val="1706074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It is a surprise that the GPU is not as good for inference as it is so important for training at least for the K80. However, the GPU is a high-throughput architecture, many threads running in parallel with high bandwidth DRAM. That is why it is faster but than Haswell architecture but still slower than the TPU. They expected  that the next generation for the GPU will try to improve the peak the performance but they were skeptical about this given their throughput-oriented architecture approach while there are plenty of chances for the TPU to improve. </a:t>
            </a:r>
          </a:p>
        </p:txBody>
      </p:sp>
      <p:sp>
        <p:nvSpPr>
          <p:cNvPr id="4" name="Slide Number Placeholder 3"/>
          <p:cNvSpPr>
            <a:spLocks noGrp="1"/>
          </p:cNvSpPr>
          <p:nvPr>
            <p:ph type="sldNum" sz="quarter" idx="10"/>
          </p:nvPr>
        </p:nvSpPr>
        <p:spPr/>
        <p:txBody>
          <a:bodyPr/>
          <a:lstStyle/>
          <a:p>
            <a:fld id="{37625FAB-936A-44E0-8525-18DD41E40A4C}" type="slidenum">
              <a:rPr lang="en-US" smtClean="0"/>
              <a:t>33</a:t>
            </a:fld>
            <a:endParaRPr lang="en-US"/>
          </a:p>
        </p:txBody>
      </p:sp>
    </p:spTree>
    <p:extLst>
      <p:ext uri="{BB962C8B-B14F-4D97-AF65-F5344CB8AC3E}">
        <p14:creationId xmlns:p14="http://schemas.microsoft.com/office/powerpoint/2010/main" val="332108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Only one 8-bit DNN application was available on CPU due to the significant work to use AVX2 integer support efficiently. The problem would be to have to present one integer results and the rest would be in floating points which will be confusing and take a lot of space. </a:t>
            </a:r>
          </a:p>
          <a:p>
            <a:r>
              <a:rPr lang="en-US" i="0" dirty="0"/>
              <a:t>But we can do projection using this one application, so the speed up was 3.5X. If we applied to all of the other applications, the perf/Watt will drop from 40-83X to 12-24X which is still a huge number</a:t>
            </a:r>
          </a:p>
        </p:txBody>
      </p:sp>
      <p:sp>
        <p:nvSpPr>
          <p:cNvPr id="4" name="Slide Number Placeholder 3"/>
          <p:cNvSpPr>
            <a:spLocks noGrp="1"/>
          </p:cNvSpPr>
          <p:nvPr>
            <p:ph type="sldNum" sz="quarter" idx="10"/>
          </p:nvPr>
        </p:nvSpPr>
        <p:spPr/>
        <p:txBody>
          <a:bodyPr/>
          <a:lstStyle/>
          <a:p>
            <a:fld id="{37625FAB-936A-44E0-8525-18DD41E40A4C}" type="slidenum">
              <a:rPr lang="en-US" smtClean="0"/>
              <a:t>34</a:t>
            </a:fld>
            <a:endParaRPr lang="en-US"/>
          </a:p>
        </p:txBody>
      </p:sp>
    </p:spTree>
    <p:extLst>
      <p:ext uri="{BB962C8B-B14F-4D97-AF65-F5344CB8AC3E}">
        <p14:creationId xmlns:p14="http://schemas.microsoft.com/office/powerpoint/2010/main" val="13311006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second part of this pitfall is that did they compare to the right GPU/CPU devices? So once device they should have compared against is the P40 with 47 Tera 8-bit ops/sec (which is half the peak performance of TPU). First  because it came out after the TPU (the paper published in 2017 but the story started in 2013 and announced in the first half of 2015). Second which is more important is that the P40 it does not have SECDED which is short for single-error correcting and double error detecting capability. The big picture here in order to put something in the datacenter what you will worry about is if you bought thousands of this devices that error might happened and you will have to debug them so you have to have error correction codes on the internal memory on the chip so you realize when something wrong. Google strictly does not deploy device that doe not have error correcting or detection and the P40 does not have it. Should be deployed in the datacenters in order to know that. </a:t>
            </a:r>
          </a:p>
          <a:p>
            <a:endParaRPr lang="en-US" i="0" dirty="0"/>
          </a:p>
          <a:p>
            <a:r>
              <a:rPr lang="en-US" i="0" dirty="0"/>
              <a:t>Even though, the P40 needs power at the half peak of TPU and also we do not know what fraction of its peak performance will be delivered in 7ms deadline. </a:t>
            </a:r>
          </a:p>
        </p:txBody>
      </p:sp>
      <p:sp>
        <p:nvSpPr>
          <p:cNvPr id="4" name="Slide Number Placeholder 3"/>
          <p:cNvSpPr>
            <a:spLocks noGrp="1"/>
          </p:cNvSpPr>
          <p:nvPr>
            <p:ph type="sldNum" sz="quarter" idx="10"/>
          </p:nvPr>
        </p:nvSpPr>
        <p:spPr/>
        <p:txBody>
          <a:bodyPr/>
          <a:lstStyle/>
          <a:p>
            <a:fld id="{37625FAB-936A-44E0-8525-18DD41E40A4C}" type="slidenum">
              <a:rPr lang="en-US" smtClean="0"/>
              <a:t>35</a:t>
            </a:fld>
            <a:endParaRPr lang="en-US"/>
          </a:p>
        </p:txBody>
      </p:sp>
    </p:spTree>
    <p:extLst>
      <p:ext uri="{BB962C8B-B14F-4D97-AF65-F5344CB8AC3E}">
        <p14:creationId xmlns:p14="http://schemas.microsoft.com/office/powerpoint/2010/main" val="20987524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Deeper batches increased the utilization of the matrix unit. </a:t>
            </a:r>
          </a:p>
        </p:txBody>
      </p:sp>
      <p:sp>
        <p:nvSpPr>
          <p:cNvPr id="4" name="Slide Number Placeholder 3"/>
          <p:cNvSpPr>
            <a:spLocks noGrp="1"/>
          </p:cNvSpPr>
          <p:nvPr>
            <p:ph type="sldNum" sz="quarter" idx="10"/>
          </p:nvPr>
        </p:nvSpPr>
        <p:spPr/>
        <p:txBody>
          <a:bodyPr/>
          <a:lstStyle/>
          <a:p>
            <a:fld id="{37625FAB-936A-44E0-8525-18DD41E40A4C}" type="slidenum">
              <a:rPr lang="en-US" smtClean="0"/>
              <a:t>36</a:t>
            </a:fld>
            <a:endParaRPr lang="en-US"/>
          </a:p>
        </p:txBody>
      </p:sp>
    </p:spTree>
    <p:extLst>
      <p:ext uri="{BB962C8B-B14F-4D97-AF65-F5344CB8AC3E}">
        <p14:creationId xmlns:p14="http://schemas.microsoft.com/office/powerpoint/2010/main" val="41406371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IPS is misleading performance metric for NN accelerators </a:t>
            </a:r>
          </a:p>
        </p:txBody>
      </p:sp>
      <p:sp>
        <p:nvSpPr>
          <p:cNvPr id="4" name="Slide Number Placeholder 3"/>
          <p:cNvSpPr>
            <a:spLocks noGrp="1"/>
          </p:cNvSpPr>
          <p:nvPr>
            <p:ph type="sldNum" sz="quarter" idx="10"/>
          </p:nvPr>
        </p:nvSpPr>
        <p:spPr/>
        <p:txBody>
          <a:bodyPr/>
          <a:lstStyle/>
          <a:p>
            <a:fld id="{37625FAB-936A-44E0-8525-18DD41E40A4C}" type="slidenum">
              <a:rPr lang="en-US" smtClean="0"/>
              <a:t>37</a:t>
            </a:fld>
            <a:endParaRPr lang="en-US"/>
          </a:p>
        </p:txBody>
      </p:sp>
    </p:spTree>
    <p:extLst>
      <p:ext uri="{BB962C8B-B14F-4D97-AF65-F5344CB8AC3E}">
        <p14:creationId xmlns:p14="http://schemas.microsoft.com/office/powerpoint/2010/main" val="11984186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add a closing slides, or talk about the second generation of TPU</a:t>
            </a:r>
          </a:p>
          <a:p>
            <a:endParaRPr lang="en-US" dirty="0"/>
          </a:p>
        </p:txBody>
      </p:sp>
      <p:sp>
        <p:nvSpPr>
          <p:cNvPr id="4" name="Slide Number Placeholder 3"/>
          <p:cNvSpPr>
            <a:spLocks noGrp="1"/>
          </p:cNvSpPr>
          <p:nvPr>
            <p:ph type="sldNum" sz="quarter" idx="10"/>
          </p:nvPr>
        </p:nvSpPr>
        <p:spPr/>
        <p:txBody>
          <a:bodyPr/>
          <a:lstStyle/>
          <a:p>
            <a:fld id="{37625FAB-936A-44E0-8525-18DD41E40A4C}" type="slidenum">
              <a:rPr lang="en-US" smtClean="0"/>
              <a:t>38</a:t>
            </a:fld>
            <a:endParaRPr lang="en-US"/>
          </a:p>
        </p:txBody>
      </p:sp>
    </p:spTree>
    <p:extLst>
      <p:ext uri="{BB962C8B-B14F-4D97-AF65-F5344CB8AC3E}">
        <p14:creationId xmlns:p14="http://schemas.microsoft.com/office/powerpoint/2010/main" val="1340450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39</a:t>
            </a:fld>
            <a:endParaRPr lang="en-US"/>
          </a:p>
        </p:txBody>
      </p:sp>
    </p:spTree>
    <p:extLst>
      <p:ext uri="{BB962C8B-B14F-4D97-AF65-F5344CB8AC3E}">
        <p14:creationId xmlns:p14="http://schemas.microsoft.com/office/powerpoint/2010/main" val="138563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It is CPU datacenters </a:t>
            </a:r>
          </a:p>
          <a:p>
            <a:r>
              <a:rPr lang="en-US" i="0" dirty="0"/>
              <a:t>The custom HW is for inference, while training is still done using off-the-shelf GPU</a:t>
            </a:r>
          </a:p>
        </p:txBody>
      </p:sp>
      <p:sp>
        <p:nvSpPr>
          <p:cNvPr id="4" name="Slide Number Placeholder 3"/>
          <p:cNvSpPr>
            <a:spLocks noGrp="1"/>
          </p:cNvSpPr>
          <p:nvPr>
            <p:ph type="sldNum" sz="quarter" idx="10"/>
          </p:nvPr>
        </p:nvSpPr>
        <p:spPr/>
        <p:txBody>
          <a:bodyPr/>
          <a:lstStyle/>
          <a:p>
            <a:fld id="{37625FAB-936A-44E0-8525-18DD41E40A4C}" type="slidenum">
              <a:rPr lang="en-US" smtClean="0"/>
              <a:t>4</a:t>
            </a:fld>
            <a:endParaRPr lang="en-US"/>
          </a:p>
        </p:txBody>
      </p:sp>
    </p:spTree>
    <p:extLst>
      <p:ext uri="{BB962C8B-B14F-4D97-AF65-F5344CB8AC3E}">
        <p14:creationId xmlns:p14="http://schemas.microsoft.com/office/powerpoint/2010/main" val="4075293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40</a:t>
            </a:fld>
            <a:endParaRPr lang="en-US"/>
          </a:p>
        </p:txBody>
      </p:sp>
    </p:spTree>
    <p:extLst>
      <p:ext uri="{BB962C8B-B14F-4D97-AF65-F5344CB8AC3E}">
        <p14:creationId xmlns:p14="http://schemas.microsoft.com/office/powerpoint/2010/main" val="1131633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41</a:t>
            </a:fld>
            <a:endParaRPr lang="en-US"/>
          </a:p>
        </p:txBody>
      </p:sp>
    </p:spTree>
    <p:extLst>
      <p:ext uri="{BB962C8B-B14F-4D97-AF65-F5344CB8AC3E}">
        <p14:creationId xmlns:p14="http://schemas.microsoft.com/office/powerpoint/2010/main" val="34500429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42</a:t>
            </a:fld>
            <a:endParaRPr lang="en-US"/>
          </a:p>
        </p:txBody>
      </p:sp>
    </p:spTree>
    <p:extLst>
      <p:ext uri="{BB962C8B-B14F-4D97-AF65-F5344CB8AC3E}">
        <p14:creationId xmlns:p14="http://schemas.microsoft.com/office/powerpoint/2010/main" val="18458810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43</a:t>
            </a:fld>
            <a:endParaRPr lang="en-US"/>
          </a:p>
        </p:txBody>
      </p:sp>
    </p:spTree>
    <p:extLst>
      <p:ext uri="{BB962C8B-B14F-4D97-AF65-F5344CB8AC3E}">
        <p14:creationId xmlns:p14="http://schemas.microsoft.com/office/powerpoint/2010/main" val="3164114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5</a:t>
            </a:fld>
            <a:endParaRPr lang="en-US"/>
          </a:p>
        </p:txBody>
      </p:sp>
    </p:spTree>
    <p:extLst>
      <p:ext uri="{BB962C8B-B14F-4D97-AF65-F5344CB8AC3E}">
        <p14:creationId xmlns:p14="http://schemas.microsoft.com/office/powerpoint/2010/main" val="2158926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6</a:t>
            </a:fld>
            <a:endParaRPr lang="en-US"/>
          </a:p>
        </p:txBody>
      </p:sp>
    </p:spTree>
    <p:extLst>
      <p:ext uri="{BB962C8B-B14F-4D97-AF65-F5344CB8AC3E}">
        <p14:creationId xmlns:p14="http://schemas.microsoft.com/office/powerpoint/2010/main" val="305946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7</a:t>
            </a:fld>
            <a:endParaRPr lang="en-US"/>
          </a:p>
        </p:txBody>
      </p:sp>
    </p:spTree>
    <p:extLst>
      <p:ext uri="{BB962C8B-B14F-4D97-AF65-F5344CB8AC3E}">
        <p14:creationId xmlns:p14="http://schemas.microsoft.com/office/powerpoint/2010/main" val="46845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8</a:t>
            </a:fld>
            <a:endParaRPr lang="en-US"/>
          </a:p>
        </p:txBody>
      </p:sp>
    </p:spTree>
    <p:extLst>
      <p:ext uri="{BB962C8B-B14F-4D97-AF65-F5344CB8AC3E}">
        <p14:creationId xmlns:p14="http://schemas.microsoft.com/office/powerpoint/2010/main" val="2615230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9</a:t>
            </a:fld>
            <a:endParaRPr lang="en-US"/>
          </a:p>
        </p:txBody>
      </p:sp>
    </p:spTree>
    <p:extLst>
      <p:ext uri="{BB962C8B-B14F-4D97-AF65-F5344CB8AC3E}">
        <p14:creationId xmlns:p14="http://schemas.microsoft.com/office/powerpoint/2010/main" val="1197699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316503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62015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866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44445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E839C-B40E-4402-AADE-25A97960D35E}" type="datetimeFigureOut">
              <a:rPr lang="en-US" smtClean="0"/>
              <a:t>5/20/2018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416919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E839C-B40E-4402-AADE-25A97960D35E}"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17216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E839C-B40E-4402-AADE-25A97960D35E}" type="datetimeFigureOut">
              <a:rPr lang="en-US" smtClean="0"/>
              <a:t>5/20/2018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442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E839C-B40E-4402-AADE-25A97960D35E}" type="datetimeFigureOut">
              <a:rPr lang="en-US" smtClean="0"/>
              <a:t>5/20/2018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51127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E839C-B40E-4402-AADE-25A97960D35E}" type="datetimeFigureOut">
              <a:rPr lang="en-US" smtClean="0"/>
              <a:t>5/20/2018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96105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35126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5/20/2018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23104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E839C-B40E-4402-AADE-25A97960D35E}" type="datetimeFigureOut">
              <a:rPr lang="en-US" smtClean="0"/>
              <a:t>5/20/2018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0A79F-5DA6-4209-B820-3651B6DE040D}" type="slidenum">
              <a:rPr lang="en-US" smtClean="0"/>
              <a:t>‹#›</a:t>
            </a:fld>
            <a:endParaRPr lang="en-US"/>
          </a:p>
        </p:txBody>
      </p:sp>
    </p:spTree>
    <p:extLst>
      <p:ext uri="{BB962C8B-B14F-4D97-AF65-F5344CB8AC3E}">
        <p14:creationId xmlns:p14="http://schemas.microsoft.com/office/powerpoint/2010/main" val="3854530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sign with white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2320" y="6121494"/>
            <a:ext cx="2869680" cy="722708"/>
          </a:xfrm>
          <a:prstGeom prst="rect">
            <a:avLst/>
          </a:prstGeom>
        </p:spPr>
      </p:pic>
      <p:sp>
        <p:nvSpPr>
          <p:cNvPr id="18" name="TextBox 17"/>
          <p:cNvSpPr txBox="1"/>
          <p:nvPr/>
        </p:nvSpPr>
        <p:spPr>
          <a:xfrm>
            <a:off x="125652" y="273668"/>
            <a:ext cx="11940696" cy="1569660"/>
          </a:xfrm>
          <a:prstGeom prst="rect">
            <a:avLst/>
          </a:prstGeom>
          <a:noFill/>
        </p:spPr>
        <p:txBody>
          <a:bodyPr wrap="square" rtlCol="0">
            <a:spAutoFit/>
          </a:bodyPr>
          <a:lstStyle/>
          <a:p>
            <a:pPr algn="ctr"/>
            <a:r>
              <a:rPr lang="en-US" sz="4800" b="1" i="1" dirty="0">
                <a:latin typeface="Arial" panose="020B0604020202020204" pitchFamily="34" charset="0"/>
                <a:cs typeface="Arial" panose="020B0604020202020204" pitchFamily="34" charset="0"/>
              </a:rPr>
              <a:t>In-Datacenter Performance Analysis of Tensor Processing Unit</a:t>
            </a:r>
            <a:endParaRPr lang="en-US" sz="4800" b="1" i="1" baseline="50000" dirty="0">
              <a:latin typeface="Arial" panose="020B0604020202020204" pitchFamily="34" charset="0"/>
              <a:cs typeface="Arial" panose="020B0604020202020204" pitchFamily="34" charset="0"/>
            </a:endParaRPr>
          </a:p>
        </p:txBody>
      </p:sp>
      <p:sp>
        <p:nvSpPr>
          <p:cNvPr id="19" name="TextBox 18"/>
          <p:cNvSpPr txBox="1"/>
          <p:nvPr/>
        </p:nvSpPr>
        <p:spPr>
          <a:xfrm>
            <a:off x="283922" y="1844512"/>
            <a:ext cx="11782426" cy="543739"/>
          </a:xfrm>
          <a:prstGeom prst="rect">
            <a:avLst/>
          </a:prstGeom>
          <a:noFill/>
        </p:spPr>
        <p:txBody>
          <a:bodyPr wrap="square" rtlCol="0">
            <a:spAutoFit/>
          </a:bodyPr>
          <a:lstStyle/>
          <a:p>
            <a:pPr algn="ctr"/>
            <a:r>
              <a:rPr lang="en-US" sz="4400" b="1" i="1" baseline="-25000" dirty="0">
                <a:solidFill>
                  <a:schemeClr val="tx1">
                    <a:lumMod val="50000"/>
                  </a:schemeClr>
                </a:solidFill>
                <a:latin typeface="Arial" panose="020B0604020202020204" pitchFamily="34" charset="0"/>
                <a:cs typeface="Arial" panose="020B0604020202020204" pitchFamily="34" charset="0"/>
              </a:rPr>
              <a:t>Paper Presentation for EEC 289Q (Spring 2018)</a:t>
            </a:r>
          </a:p>
        </p:txBody>
      </p:sp>
      <p:sp>
        <p:nvSpPr>
          <p:cNvPr id="24" name="TextBox 23"/>
          <p:cNvSpPr txBox="1"/>
          <p:nvPr/>
        </p:nvSpPr>
        <p:spPr>
          <a:xfrm>
            <a:off x="0" y="6020698"/>
            <a:ext cx="3105150" cy="913070"/>
          </a:xfrm>
          <a:prstGeom prst="rect">
            <a:avLst/>
          </a:prstGeom>
          <a:noFill/>
        </p:spPr>
        <p:txBody>
          <a:bodyPr wrap="square" rtlCol="0">
            <a:spAutoFit/>
          </a:bodyPr>
          <a:lstStyle/>
          <a:p>
            <a:r>
              <a:rPr lang="en-US" sz="3200" i="1" baseline="30000" dirty="0">
                <a:latin typeface="SansSerif" panose="00000400000000000000" pitchFamily="2" charset="2"/>
              </a:rPr>
              <a:t>By: Ahmed Mahmoud</a:t>
            </a:r>
          </a:p>
          <a:p>
            <a:r>
              <a:rPr lang="en-US" sz="3200" i="1" baseline="30000" dirty="0">
                <a:latin typeface="SansSerif" panose="00000400000000000000" pitchFamily="2" charset="2"/>
              </a:rPr>
              <a:t>	Muhammad </a:t>
            </a:r>
            <a:r>
              <a:rPr lang="en-US" sz="3200" i="1" baseline="30000" dirty="0" err="1">
                <a:latin typeface="SansSerif" panose="00000400000000000000" pitchFamily="2" charset="2"/>
              </a:rPr>
              <a:t>Awad</a:t>
            </a:r>
            <a:endParaRPr lang="en-US" sz="3200" i="1" dirty="0"/>
          </a:p>
        </p:txBody>
      </p:sp>
      <p:pic>
        <p:nvPicPr>
          <p:cNvPr id="6" name="Picture 2" descr="https://media.wired.com/photos/592d0340f0c6a87ab069e30d/master/w_532,c_limit/GoogleChipInline.jpg">
            <a:extLst>
              <a:ext uri="{FF2B5EF4-FFF2-40B4-BE49-F238E27FC236}">
                <a16:creationId xmlns:a16="http://schemas.microsoft.com/office/drawing/2014/main" id="{BCD8C3DB-B26B-4A64-ABB5-06A0EE46C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6696" y="2706554"/>
            <a:ext cx="4128848" cy="309663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2050" name="Picture 2" descr="https://media.wired.com/photos/592d033fda04757a4e410b51/master/w_582,c_limit/GoogleChipHP.jpg">
            <a:extLst>
              <a:ext uri="{FF2B5EF4-FFF2-40B4-BE49-F238E27FC236}">
                <a16:creationId xmlns:a16="http://schemas.microsoft.com/office/drawing/2014/main" id="{C0750730-FACA-474A-B70E-BC685A395F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0967" y="2706554"/>
            <a:ext cx="2768599" cy="42533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572346E-4A5B-44F9-90E6-44A3A4D5DA6D}"/>
              </a:ext>
            </a:extLst>
          </p:cNvPr>
          <p:cNvPicPr>
            <a:picLocks noChangeAspect="1"/>
          </p:cNvPicPr>
          <p:nvPr/>
        </p:nvPicPr>
        <p:blipFill>
          <a:blip r:embed="rId6"/>
          <a:stretch>
            <a:fillRect/>
          </a:stretch>
        </p:blipFill>
        <p:spPr>
          <a:xfrm>
            <a:off x="125652" y="2776667"/>
            <a:ext cx="4216400" cy="250613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8804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Design Key Ideas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4862870"/>
          </a:xfrm>
          <a:prstGeom prst="rect">
            <a:avLst/>
          </a:prstGeom>
          <a:noFill/>
        </p:spPr>
        <p:txBody>
          <a:bodyPr wrap="square" rtlCol="0">
            <a:spAutoFit/>
          </a:bodyPr>
          <a:lstStyle/>
          <a:p>
            <a:pPr marL="285750" indent="-285750">
              <a:buFont typeface="Arial" panose="020B0604020202020204" pitchFamily="34" charset="0"/>
              <a:buChar char="•"/>
            </a:pPr>
            <a:r>
              <a:rPr lang="en-US" sz="3200" dirty="0"/>
              <a:t>CISC (Complex Instruction Set Computer)</a:t>
            </a:r>
          </a:p>
          <a:p>
            <a:pPr marL="742950" lvl="1" indent="-285750">
              <a:buFont typeface="Arial" panose="020B0604020202020204" pitchFamily="34" charset="0"/>
              <a:buChar char="•"/>
            </a:pPr>
            <a:r>
              <a:rPr lang="en-US" sz="3200" dirty="0"/>
              <a:t>Instructions are sent over a slow PCIe bus</a:t>
            </a:r>
          </a:p>
          <a:p>
            <a:pPr marL="1200150" lvl="2" indent="-285750">
              <a:buFont typeface="Arial" panose="020B0604020202020204" pitchFamily="34" charset="0"/>
              <a:buChar char="•"/>
            </a:pPr>
            <a:r>
              <a:rPr lang="en-US" sz="2500" dirty="0" err="1"/>
              <a:t>Read_Host_Memory</a:t>
            </a:r>
            <a:endParaRPr lang="en-US" sz="2500" dirty="0"/>
          </a:p>
          <a:p>
            <a:pPr marL="1200150" lvl="2" indent="-285750">
              <a:buFont typeface="Arial" panose="020B0604020202020204" pitchFamily="34" charset="0"/>
              <a:buChar char="•"/>
            </a:pPr>
            <a:r>
              <a:rPr lang="en-US" sz="2500" dirty="0" err="1"/>
              <a:t>Read_Weights</a:t>
            </a:r>
            <a:endParaRPr lang="en-US" sz="2500" dirty="0"/>
          </a:p>
          <a:p>
            <a:pPr marL="1200150" lvl="2" indent="-285750">
              <a:buFont typeface="Arial" panose="020B0604020202020204" pitchFamily="34" charset="0"/>
              <a:buChar char="•"/>
            </a:pPr>
            <a:r>
              <a:rPr lang="en-US" sz="2500" dirty="0" err="1"/>
              <a:t>MatrixMultiply</a:t>
            </a:r>
            <a:r>
              <a:rPr lang="en-US" sz="2500" dirty="0"/>
              <a:t>/Convolve</a:t>
            </a:r>
          </a:p>
          <a:p>
            <a:pPr marL="1200150" lvl="2" indent="-285750">
              <a:buFont typeface="Arial" panose="020B0604020202020204" pitchFamily="34" charset="0"/>
              <a:buChar char="•"/>
            </a:pPr>
            <a:r>
              <a:rPr lang="en-US" sz="2500" dirty="0"/>
              <a:t>Activate</a:t>
            </a:r>
          </a:p>
          <a:p>
            <a:pPr marL="1200150" lvl="2" indent="-285750">
              <a:buFont typeface="Arial" panose="020B0604020202020204" pitchFamily="34" charset="0"/>
              <a:buChar char="•"/>
            </a:pPr>
            <a:r>
              <a:rPr lang="en-US" sz="2500" dirty="0" err="1"/>
              <a:t>Write_Host_Memory</a:t>
            </a:r>
            <a:endParaRPr lang="en-US" sz="2500" dirty="0"/>
          </a:p>
          <a:p>
            <a:pPr marL="1200150" lvl="2" indent="-285750">
              <a:buFont typeface="Arial" panose="020B0604020202020204" pitchFamily="34" charset="0"/>
              <a:buChar char="•"/>
            </a:pPr>
            <a:r>
              <a:rPr lang="en-US" sz="2500" dirty="0"/>
              <a:t>&gt;10 CPI</a:t>
            </a:r>
          </a:p>
          <a:p>
            <a:pPr marL="0" lvl="2" indent="231775">
              <a:buFont typeface="Arial" panose="020B0604020202020204" pitchFamily="34" charset="0"/>
              <a:buChar char="•"/>
            </a:pPr>
            <a:r>
              <a:rPr lang="en-US" sz="3200" dirty="0"/>
              <a:t>No Caches (Software controlled buffers)</a:t>
            </a:r>
          </a:p>
          <a:p>
            <a:pPr marL="0" lvl="2" indent="231775">
              <a:buFont typeface="Arial" panose="020B0604020202020204" pitchFamily="34" charset="0"/>
              <a:buChar char="•"/>
            </a:pPr>
            <a:r>
              <a:rPr lang="en-US" sz="3200" dirty="0"/>
              <a:t>Hide latency with a 4-stage pipeline</a:t>
            </a:r>
          </a:p>
          <a:p>
            <a:pPr marL="0" lvl="2" indent="231775">
              <a:buFont typeface="Arial" panose="020B0604020202020204" pitchFamily="34" charset="0"/>
              <a:buChar char="•"/>
            </a:pPr>
            <a:r>
              <a:rPr lang="en-US" sz="3200" dirty="0"/>
              <a:t>In order issuing </a:t>
            </a:r>
          </a:p>
        </p:txBody>
      </p:sp>
    </p:spTree>
    <p:extLst>
      <p:ext uri="{BB962C8B-B14F-4D97-AF65-F5344CB8AC3E}">
        <p14:creationId xmlns:p14="http://schemas.microsoft.com/office/powerpoint/2010/main" val="2450256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Design Key Ideas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1031051"/>
          </a:xfrm>
          <a:prstGeom prst="rect">
            <a:avLst/>
          </a:prstGeom>
          <a:noFill/>
        </p:spPr>
        <p:txBody>
          <a:bodyPr wrap="square" rtlCol="0">
            <a:spAutoFit/>
          </a:bodyPr>
          <a:lstStyle/>
          <a:p>
            <a:pPr marL="285750" indent="-285750">
              <a:buFont typeface="Arial" panose="020B0604020202020204" pitchFamily="34" charset="0"/>
              <a:buChar char="•"/>
            </a:pPr>
            <a:r>
              <a:rPr lang="en-US" sz="3600" dirty="0"/>
              <a:t>Decoupled-Access/Execute philosophy</a:t>
            </a:r>
          </a:p>
          <a:p>
            <a:pPr marL="742950" lvl="1" indent="-285750">
              <a:buFont typeface="Arial" panose="020B0604020202020204" pitchFamily="34" charset="0"/>
              <a:buChar char="•"/>
            </a:pPr>
            <a:r>
              <a:rPr lang="en-US" sz="2500" i="1" dirty="0" err="1"/>
              <a:t>Read_Weights</a:t>
            </a:r>
            <a:r>
              <a:rPr lang="en-US" sz="2500" dirty="0"/>
              <a:t> fetches data before weights are read from Weight Memory</a:t>
            </a:r>
          </a:p>
        </p:txBody>
      </p:sp>
      <p:sp>
        <p:nvSpPr>
          <p:cNvPr id="6" name="TextBox 5">
            <a:extLst>
              <a:ext uri="{FF2B5EF4-FFF2-40B4-BE49-F238E27FC236}">
                <a16:creationId xmlns:a16="http://schemas.microsoft.com/office/drawing/2014/main" id="{4F29BF23-D44B-469D-AC99-0CD8CA005D8A}"/>
              </a:ext>
            </a:extLst>
          </p:cNvPr>
          <p:cNvSpPr txBox="1"/>
          <p:nvPr/>
        </p:nvSpPr>
        <p:spPr>
          <a:xfrm>
            <a:off x="6245797" y="6492875"/>
            <a:ext cx="8069056" cy="323165"/>
          </a:xfrm>
          <a:prstGeom prst="rect">
            <a:avLst/>
          </a:prstGeom>
          <a:noFill/>
        </p:spPr>
        <p:txBody>
          <a:bodyPr wrap="square" rtlCol="0">
            <a:spAutoFit/>
          </a:bodyPr>
          <a:lstStyle/>
          <a:p>
            <a:r>
              <a:rPr lang="en-US" sz="1500" b="1" i="1" dirty="0">
                <a:solidFill>
                  <a:srgbClr val="FFFF00"/>
                </a:solidFill>
              </a:rPr>
              <a:t>Decoupled access/execute computer architectures, James E. Smith (1982)</a:t>
            </a:r>
            <a:endParaRPr lang="en-US" i="1" dirty="0">
              <a:solidFill>
                <a:srgbClr val="FFFF00"/>
              </a:solidFill>
            </a:endParaRPr>
          </a:p>
        </p:txBody>
      </p:sp>
      <p:pic>
        <p:nvPicPr>
          <p:cNvPr id="7" name="Picture 6">
            <a:extLst>
              <a:ext uri="{FF2B5EF4-FFF2-40B4-BE49-F238E27FC236}">
                <a16:creationId xmlns:a16="http://schemas.microsoft.com/office/drawing/2014/main" id="{C743DA4F-22C4-4653-9032-6B0C31DD6C76}"/>
              </a:ext>
            </a:extLst>
          </p:cNvPr>
          <p:cNvPicPr>
            <a:picLocks noChangeAspect="1"/>
          </p:cNvPicPr>
          <p:nvPr/>
        </p:nvPicPr>
        <p:blipFill>
          <a:blip r:embed="rId3"/>
          <a:stretch>
            <a:fillRect/>
          </a:stretch>
        </p:blipFill>
        <p:spPr>
          <a:xfrm>
            <a:off x="4064000" y="2164738"/>
            <a:ext cx="3957153" cy="4328137"/>
          </a:xfrm>
          <a:prstGeom prst="rect">
            <a:avLst/>
          </a:prstGeom>
        </p:spPr>
      </p:pic>
    </p:spTree>
    <p:extLst>
      <p:ext uri="{BB962C8B-B14F-4D97-AF65-F5344CB8AC3E}">
        <p14:creationId xmlns:p14="http://schemas.microsoft.com/office/powerpoint/2010/main" val="2036285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Design Key Ideas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2569934"/>
          </a:xfrm>
          <a:prstGeom prst="rect">
            <a:avLst/>
          </a:prstGeom>
          <a:noFill/>
        </p:spPr>
        <p:txBody>
          <a:bodyPr wrap="square" rtlCol="0">
            <a:spAutoFit/>
          </a:bodyPr>
          <a:lstStyle/>
          <a:p>
            <a:pPr marL="285750" indent="-285750">
              <a:buFont typeface="Arial" panose="020B0604020202020204" pitchFamily="34" charset="0"/>
              <a:buChar char="•"/>
            </a:pPr>
            <a:r>
              <a:rPr lang="en-US" sz="3600" dirty="0"/>
              <a:t>Systolic Execution</a:t>
            </a:r>
          </a:p>
          <a:p>
            <a:pPr marL="742950" lvl="1" indent="-285750">
              <a:buFont typeface="Arial" panose="020B0604020202020204" pitchFamily="34" charset="0"/>
              <a:buChar char="•"/>
            </a:pPr>
            <a:r>
              <a:rPr lang="en-US" sz="2500" dirty="0"/>
              <a:t>Memory transfer is expensive  </a:t>
            </a:r>
          </a:p>
          <a:p>
            <a:pPr marL="742950" lvl="1" indent="-285750">
              <a:buFont typeface="Arial" panose="020B0604020202020204" pitchFamily="34" charset="0"/>
              <a:buChar char="•"/>
            </a:pPr>
            <a:r>
              <a:rPr lang="en-US" sz="2500" dirty="0"/>
              <a:t>Reduce reads and writes (</a:t>
            </a:r>
            <a:r>
              <a:rPr lang="en-US" sz="2500" b="1" i="1" dirty="0"/>
              <a:t>reuse</a:t>
            </a:r>
            <a:r>
              <a:rPr lang="en-US" sz="2500" dirty="0"/>
              <a:t>)</a:t>
            </a:r>
          </a:p>
          <a:p>
            <a:pPr marL="742950" lvl="1" indent="-285750">
              <a:buFont typeface="Arial" panose="020B0604020202020204" pitchFamily="34" charset="0"/>
              <a:buChar char="•"/>
            </a:pPr>
            <a:r>
              <a:rPr lang="en-US" sz="2500" dirty="0"/>
              <a:t>Illusion that all inputs are read at once </a:t>
            </a:r>
          </a:p>
          <a:p>
            <a:pPr marL="742950" lvl="1" indent="-285750">
              <a:buFont typeface="Arial" panose="020B0604020202020204" pitchFamily="34" charset="0"/>
              <a:buChar char="•"/>
            </a:pPr>
            <a:r>
              <a:rPr lang="en-US" sz="2500" dirty="0"/>
              <a:t>Weights coming from top</a:t>
            </a:r>
          </a:p>
          <a:p>
            <a:pPr marL="742950" lvl="1" indent="-285750">
              <a:buFont typeface="Arial" panose="020B0604020202020204" pitchFamily="34" charset="0"/>
              <a:buChar char="•"/>
            </a:pPr>
            <a:r>
              <a:rPr lang="en-US" sz="2500" dirty="0"/>
              <a:t>Data loaded from the left</a:t>
            </a:r>
          </a:p>
        </p:txBody>
      </p:sp>
      <p:pic>
        <p:nvPicPr>
          <p:cNvPr id="8" name="Picture 7">
            <a:extLst>
              <a:ext uri="{FF2B5EF4-FFF2-40B4-BE49-F238E27FC236}">
                <a16:creationId xmlns:a16="http://schemas.microsoft.com/office/drawing/2014/main" id="{995F3CEB-8BFD-474A-A776-737E21DFD448}"/>
              </a:ext>
            </a:extLst>
          </p:cNvPr>
          <p:cNvPicPr>
            <a:picLocks noChangeAspect="1"/>
          </p:cNvPicPr>
          <p:nvPr/>
        </p:nvPicPr>
        <p:blipFill>
          <a:blip r:embed="rId3"/>
          <a:stretch>
            <a:fillRect/>
          </a:stretch>
        </p:blipFill>
        <p:spPr>
          <a:xfrm>
            <a:off x="7281679" y="1781976"/>
            <a:ext cx="4934761" cy="3559670"/>
          </a:xfrm>
          <a:prstGeom prst="rect">
            <a:avLst/>
          </a:prstGeom>
        </p:spPr>
      </p:pic>
      <p:pic>
        <p:nvPicPr>
          <p:cNvPr id="10" name="Picture 2" descr="Image result for Systolic Execution">
            <a:extLst>
              <a:ext uri="{FF2B5EF4-FFF2-40B4-BE49-F238E27FC236}">
                <a16:creationId xmlns:a16="http://schemas.microsoft.com/office/drawing/2014/main" id="{8EA1F01E-E786-4AEA-B45B-46072B280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065" y="4158812"/>
            <a:ext cx="3496062" cy="23656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FAD0F8F-C2D1-4449-9154-D2B85834A27A}"/>
              </a:ext>
            </a:extLst>
          </p:cNvPr>
          <p:cNvSpPr txBox="1"/>
          <p:nvPr/>
        </p:nvSpPr>
        <p:spPr>
          <a:xfrm>
            <a:off x="91631" y="6524480"/>
            <a:ext cx="8069056" cy="877163"/>
          </a:xfrm>
          <a:prstGeom prst="rect">
            <a:avLst/>
          </a:prstGeom>
          <a:noFill/>
        </p:spPr>
        <p:txBody>
          <a:bodyPr wrap="square" rtlCol="0">
            <a:spAutoFit/>
          </a:bodyPr>
          <a:lstStyle/>
          <a:p>
            <a:r>
              <a:rPr lang="en-US" sz="1500" b="1" i="1" dirty="0">
                <a:solidFill>
                  <a:srgbClr val="FFFF00"/>
                </a:solidFill>
              </a:rPr>
              <a:t>Why systolic architectures? H. T. Kung (1982)</a:t>
            </a:r>
          </a:p>
          <a:p>
            <a:br>
              <a:rPr lang="en-US" dirty="0">
                <a:solidFill>
                  <a:srgbClr val="FFFF00"/>
                </a:solidFill>
              </a:rPr>
            </a:br>
            <a:endParaRPr lang="en-US" dirty="0">
              <a:solidFill>
                <a:srgbClr val="FFFF00"/>
              </a:solidFill>
            </a:endParaRPr>
          </a:p>
        </p:txBody>
      </p:sp>
      <p:pic>
        <p:nvPicPr>
          <p:cNvPr id="12" name="Picture 11">
            <a:extLst>
              <a:ext uri="{FF2B5EF4-FFF2-40B4-BE49-F238E27FC236}">
                <a16:creationId xmlns:a16="http://schemas.microsoft.com/office/drawing/2014/main" id="{EEA6A550-0973-46F9-B455-03D2A781EBAF}"/>
              </a:ext>
            </a:extLst>
          </p:cNvPr>
          <p:cNvPicPr>
            <a:picLocks noChangeAspect="1"/>
          </p:cNvPicPr>
          <p:nvPr/>
        </p:nvPicPr>
        <p:blipFill>
          <a:blip r:embed="rId5"/>
          <a:stretch>
            <a:fillRect/>
          </a:stretch>
        </p:blipFill>
        <p:spPr>
          <a:xfrm>
            <a:off x="144622" y="4129666"/>
            <a:ext cx="3425891" cy="2365668"/>
          </a:xfrm>
          <a:prstGeom prst="rect">
            <a:avLst/>
          </a:prstGeom>
        </p:spPr>
      </p:pic>
    </p:spTree>
    <p:extLst>
      <p:ext uri="{BB962C8B-B14F-4D97-AF65-F5344CB8AC3E}">
        <p14:creationId xmlns:p14="http://schemas.microsoft.com/office/powerpoint/2010/main" val="406580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pic>
        <p:nvPicPr>
          <p:cNvPr id="13" name="Content Placeholder 3">
            <a:extLst>
              <a:ext uri="{FF2B5EF4-FFF2-40B4-BE49-F238E27FC236}">
                <a16:creationId xmlns:a16="http://schemas.microsoft.com/office/drawing/2014/main" id="{78F578E8-621A-429D-9877-8AA635846DF7}"/>
              </a:ext>
            </a:extLst>
          </p:cNvPr>
          <p:cNvPicPr>
            <a:picLocks noGrp="1" noChangeAspect="1"/>
          </p:cNvPicPr>
          <p:nvPr>
            <p:ph idx="1"/>
          </p:nvPr>
        </p:nvPicPr>
        <p:blipFill>
          <a:blip r:embed="rId3"/>
          <a:stretch>
            <a:fillRect/>
          </a:stretch>
        </p:blipFill>
        <p:spPr>
          <a:xfrm>
            <a:off x="1313674" y="893752"/>
            <a:ext cx="8686669" cy="5863939"/>
          </a:xfrm>
          <a:prstGeom prst="rect">
            <a:avLst/>
          </a:prstGeom>
        </p:spPr>
      </p:pic>
    </p:spTree>
    <p:extLst>
      <p:ext uri="{BB962C8B-B14F-4D97-AF65-F5344CB8AC3E}">
        <p14:creationId xmlns:p14="http://schemas.microsoft.com/office/powerpoint/2010/main" val="16976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pic>
        <p:nvPicPr>
          <p:cNvPr id="7" name="Content Placeholder 3">
            <a:extLst>
              <a:ext uri="{FF2B5EF4-FFF2-40B4-BE49-F238E27FC236}">
                <a16:creationId xmlns:a16="http://schemas.microsoft.com/office/drawing/2014/main" id="{4539E40D-FA26-4774-8B6F-506F2E25033A}"/>
              </a:ext>
            </a:extLst>
          </p:cNvPr>
          <p:cNvPicPr>
            <a:picLocks noChangeAspect="1"/>
          </p:cNvPicPr>
          <p:nvPr/>
        </p:nvPicPr>
        <p:blipFill>
          <a:blip r:embed="rId3"/>
          <a:stretch>
            <a:fillRect/>
          </a:stretch>
        </p:blipFill>
        <p:spPr>
          <a:xfrm>
            <a:off x="5494835" y="2018619"/>
            <a:ext cx="6445946" cy="4351338"/>
          </a:xfrm>
          <a:prstGeom prst="rect">
            <a:avLst/>
          </a:prstGeom>
        </p:spPr>
      </p:pic>
      <p:cxnSp>
        <p:nvCxnSpPr>
          <p:cNvPr id="8" name="Straight Arrow Connector 7">
            <a:extLst>
              <a:ext uri="{FF2B5EF4-FFF2-40B4-BE49-F238E27FC236}">
                <a16:creationId xmlns:a16="http://schemas.microsoft.com/office/drawing/2014/main" id="{ED6DC4BA-1500-4F90-BAEE-15E903225528}"/>
              </a:ext>
            </a:extLst>
          </p:cNvPr>
          <p:cNvCxnSpPr>
            <a:cxnSpLocks/>
          </p:cNvCxnSpPr>
          <p:nvPr/>
        </p:nvCxnSpPr>
        <p:spPr>
          <a:xfrm flipH="1">
            <a:off x="9604499" y="1883682"/>
            <a:ext cx="688769" cy="53325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0" name="Rectangle 9">
            <a:extLst>
              <a:ext uri="{FF2B5EF4-FFF2-40B4-BE49-F238E27FC236}">
                <a16:creationId xmlns:a16="http://schemas.microsoft.com/office/drawing/2014/main" id="{802778D9-59C0-48E2-968A-BC91B522CC04}"/>
              </a:ext>
            </a:extLst>
          </p:cNvPr>
          <p:cNvSpPr/>
          <p:nvPr/>
        </p:nvSpPr>
        <p:spPr>
          <a:xfrm>
            <a:off x="8523030" y="2551875"/>
            <a:ext cx="986465" cy="368135"/>
          </a:xfrm>
          <a:prstGeom prst="rect">
            <a:avLst/>
          </a:prstGeom>
          <a:noFill/>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50719FD8-3B9D-4D7E-A7AE-AC574D650080}"/>
              </a:ext>
            </a:extLst>
          </p:cNvPr>
          <p:cNvSpPr txBox="1"/>
          <p:nvPr/>
        </p:nvSpPr>
        <p:spPr>
          <a:xfrm>
            <a:off x="523874" y="1104740"/>
            <a:ext cx="11668126" cy="1415772"/>
          </a:xfrm>
          <a:prstGeom prst="rect">
            <a:avLst/>
          </a:prstGeom>
          <a:noFill/>
        </p:spPr>
        <p:txBody>
          <a:bodyPr wrap="square" rtlCol="0">
            <a:spAutoFit/>
          </a:bodyPr>
          <a:lstStyle/>
          <a:p>
            <a:pPr marL="285750" indent="-285750">
              <a:buFont typeface="Arial" panose="020B0604020202020204" pitchFamily="34" charset="0"/>
              <a:buChar char="•"/>
            </a:pPr>
            <a:r>
              <a:rPr lang="en-US" sz="3600" dirty="0"/>
              <a:t>Dram off-chip memory</a:t>
            </a:r>
          </a:p>
          <a:p>
            <a:pPr marL="742950" lvl="1" indent="-285750">
              <a:buFont typeface="Arial" panose="020B0604020202020204" pitchFamily="34" charset="0"/>
              <a:buChar char="•"/>
            </a:pPr>
            <a:r>
              <a:rPr lang="en-US" sz="2500" i="1" dirty="0"/>
              <a:t>8 </a:t>
            </a:r>
            <a:r>
              <a:rPr lang="en-US" sz="2500" i="1" dirty="0" err="1"/>
              <a:t>GiB</a:t>
            </a:r>
            <a:endParaRPr lang="en-US" sz="2500" i="1" dirty="0"/>
          </a:p>
          <a:p>
            <a:pPr lvl="1"/>
            <a:r>
              <a:rPr lang="en-US" sz="2500" i="1" dirty="0"/>
              <a:t>* Decoupled-Access/Execute </a:t>
            </a:r>
            <a:endParaRPr lang="en-US" sz="2500" dirty="0"/>
          </a:p>
        </p:txBody>
      </p:sp>
    </p:spTree>
    <p:extLst>
      <p:ext uri="{BB962C8B-B14F-4D97-AF65-F5344CB8AC3E}">
        <p14:creationId xmlns:p14="http://schemas.microsoft.com/office/powerpoint/2010/main" val="124638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sp>
        <p:nvSpPr>
          <p:cNvPr id="11" name="TextBox 10">
            <a:extLst>
              <a:ext uri="{FF2B5EF4-FFF2-40B4-BE49-F238E27FC236}">
                <a16:creationId xmlns:a16="http://schemas.microsoft.com/office/drawing/2014/main" id="{50719FD8-3B9D-4D7E-A7AE-AC574D650080}"/>
              </a:ext>
            </a:extLst>
          </p:cNvPr>
          <p:cNvSpPr txBox="1"/>
          <p:nvPr/>
        </p:nvSpPr>
        <p:spPr>
          <a:xfrm>
            <a:off x="523874" y="1104740"/>
            <a:ext cx="11668126" cy="1585049"/>
          </a:xfrm>
          <a:prstGeom prst="rect">
            <a:avLst/>
          </a:prstGeom>
          <a:noFill/>
        </p:spPr>
        <p:txBody>
          <a:bodyPr wrap="square" rtlCol="0">
            <a:spAutoFit/>
          </a:bodyPr>
          <a:lstStyle/>
          <a:p>
            <a:pPr marL="406400" indent="-406400">
              <a:buFont typeface="Arial" panose="020B0604020202020204" pitchFamily="34" charset="0"/>
              <a:buChar char="•"/>
            </a:pPr>
            <a:r>
              <a:rPr lang="en-US" sz="3600" dirty="0"/>
              <a:t>Matrix  Unit	</a:t>
            </a:r>
          </a:p>
          <a:p>
            <a:pPr marL="855663" lvl="1" indent="-231775">
              <a:buFont typeface="Arial" panose="020B0604020202020204" pitchFamily="34" charset="0"/>
              <a:buChar char="•"/>
            </a:pPr>
            <a:r>
              <a:rPr lang="en-US" sz="2500" dirty="0"/>
              <a:t>256 * 256 8-bit MAC</a:t>
            </a:r>
          </a:p>
          <a:p>
            <a:pPr marL="406400" indent="-406400">
              <a:buFont typeface="Arial" panose="020B0604020202020204" pitchFamily="34" charset="0"/>
              <a:buChar char="•"/>
            </a:pPr>
            <a:r>
              <a:rPr lang="en-US" sz="3600" dirty="0"/>
              <a:t>@700 MHZ clock </a:t>
            </a:r>
          </a:p>
        </p:txBody>
      </p:sp>
      <p:pic>
        <p:nvPicPr>
          <p:cNvPr id="12" name="Content Placeholder 3">
            <a:extLst>
              <a:ext uri="{FF2B5EF4-FFF2-40B4-BE49-F238E27FC236}">
                <a16:creationId xmlns:a16="http://schemas.microsoft.com/office/drawing/2014/main" id="{16653D76-736A-447E-A2D4-9EDCF30F91F1}"/>
              </a:ext>
            </a:extLst>
          </p:cNvPr>
          <p:cNvPicPr>
            <a:picLocks noChangeAspect="1"/>
          </p:cNvPicPr>
          <p:nvPr/>
        </p:nvPicPr>
        <p:blipFill>
          <a:blip r:embed="rId3"/>
          <a:stretch>
            <a:fillRect/>
          </a:stretch>
        </p:blipFill>
        <p:spPr>
          <a:xfrm>
            <a:off x="4594949" y="1960562"/>
            <a:ext cx="6445946" cy="4351338"/>
          </a:xfrm>
          <a:prstGeom prst="rect">
            <a:avLst/>
          </a:prstGeom>
        </p:spPr>
      </p:pic>
      <p:cxnSp>
        <p:nvCxnSpPr>
          <p:cNvPr id="13" name="Straight Arrow Connector 12">
            <a:extLst>
              <a:ext uri="{FF2B5EF4-FFF2-40B4-BE49-F238E27FC236}">
                <a16:creationId xmlns:a16="http://schemas.microsoft.com/office/drawing/2014/main" id="{683C3335-5102-4984-9BFB-AB24FCEDE8DC}"/>
              </a:ext>
            </a:extLst>
          </p:cNvPr>
          <p:cNvCxnSpPr>
            <a:cxnSpLocks/>
          </p:cNvCxnSpPr>
          <p:nvPr/>
        </p:nvCxnSpPr>
        <p:spPr>
          <a:xfrm flipH="1">
            <a:off x="10549555" y="3151807"/>
            <a:ext cx="960697" cy="55558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4" name="Rectangle 13">
            <a:extLst>
              <a:ext uri="{FF2B5EF4-FFF2-40B4-BE49-F238E27FC236}">
                <a16:creationId xmlns:a16="http://schemas.microsoft.com/office/drawing/2014/main" id="{43AEFD75-6B20-423E-B1BB-5D419A98D418}"/>
              </a:ext>
            </a:extLst>
          </p:cNvPr>
          <p:cNvSpPr/>
          <p:nvPr/>
        </p:nvSpPr>
        <p:spPr>
          <a:xfrm>
            <a:off x="9249224" y="3125502"/>
            <a:ext cx="1143879" cy="1163781"/>
          </a:xfrm>
          <a:prstGeom prst="rect">
            <a:avLst/>
          </a:prstGeom>
          <a:noFill/>
          <a:ln w="57150">
            <a:solidFill>
              <a:schemeClr val="bg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6678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sp>
        <p:nvSpPr>
          <p:cNvPr id="11" name="TextBox 10">
            <a:extLst>
              <a:ext uri="{FF2B5EF4-FFF2-40B4-BE49-F238E27FC236}">
                <a16:creationId xmlns:a16="http://schemas.microsoft.com/office/drawing/2014/main" id="{50719FD8-3B9D-4D7E-A7AE-AC574D650080}"/>
              </a:ext>
            </a:extLst>
          </p:cNvPr>
          <p:cNvSpPr txBox="1"/>
          <p:nvPr/>
        </p:nvSpPr>
        <p:spPr>
          <a:xfrm>
            <a:off x="523874" y="1104740"/>
            <a:ext cx="11668126" cy="1031051"/>
          </a:xfrm>
          <a:prstGeom prst="rect">
            <a:avLst/>
          </a:prstGeom>
          <a:noFill/>
        </p:spPr>
        <p:txBody>
          <a:bodyPr wrap="square" rtlCol="0">
            <a:spAutoFit/>
          </a:bodyPr>
          <a:lstStyle/>
          <a:p>
            <a:pPr marL="285750" indent="-285750">
              <a:buFont typeface="Arial" panose="020B0604020202020204" pitchFamily="34" charset="0"/>
              <a:buChar char="•"/>
            </a:pPr>
            <a:r>
              <a:rPr lang="en-US" sz="3600" dirty="0"/>
              <a:t>Accumulator Memory</a:t>
            </a:r>
          </a:p>
          <a:p>
            <a:pPr marL="742950" lvl="1" indent="-285750">
              <a:buFont typeface="Arial" panose="020B0604020202020204" pitchFamily="34" charset="0"/>
              <a:buChar char="•"/>
            </a:pPr>
            <a:r>
              <a:rPr lang="en-US" sz="2500" dirty="0"/>
              <a:t>4 </a:t>
            </a:r>
            <a:r>
              <a:rPr lang="en-US" sz="2500" dirty="0" err="1"/>
              <a:t>MiBs</a:t>
            </a:r>
            <a:endParaRPr lang="en-US" sz="2500" dirty="0"/>
          </a:p>
        </p:txBody>
      </p:sp>
      <p:pic>
        <p:nvPicPr>
          <p:cNvPr id="8" name="Content Placeholder 3">
            <a:extLst>
              <a:ext uri="{FF2B5EF4-FFF2-40B4-BE49-F238E27FC236}">
                <a16:creationId xmlns:a16="http://schemas.microsoft.com/office/drawing/2014/main" id="{F80B70EC-4E3A-42FF-BB55-4D811B44FCFA}"/>
              </a:ext>
            </a:extLst>
          </p:cNvPr>
          <p:cNvPicPr>
            <a:picLocks noChangeAspect="1"/>
          </p:cNvPicPr>
          <p:nvPr/>
        </p:nvPicPr>
        <p:blipFill>
          <a:blip r:embed="rId3"/>
          <a:stretch>
            <a:fillRect/>
          </a:stretch>
        </p:blipFill>
        <p:spPr>
          <a:xfrm>
            <a:off x="4594949" y="1960562"/>
            <a:ext cx="6445946" cy="4351338"/>
          </a:xfrm>
          <a:prstGeom prst="rect">
            <a:avLst/>
          </a:prstGeom>
        </p:spPr>
      </p:pic>
      <p:cxnSp>
        <p:nvCxnSpPr>
          <p:cNvPr id="10" name="Straight Arrow Connector 9">
            <a:extLst>
              <a:ext uri="{FF2B5EF4-FFF2-40B4-BE49-F238E27FC236}">
                <a16:creationId xmlns:a16="http://schemas.microsoft.com/office/drawing/2014/main" id="{08D101CD-5DA3-423B-997E-552C163B1527}"/>
              </a:ext>
            </a:extLst>
          </p:cNvPr>
          <p:cNvCxnSpPr>
            <a:cxnSpLocks/>
          </p:cNvCxnSpPr>
          <p:nvPr/>
        </p:nvCxnSpPr>
        <p:spPr>
          <a:xfrm flipH="1">
            <a:off x="10549555" y="3957038"/>
            <a:ext cx="960697" cy="55558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5" name="Rectangle 14">
            <a:extLst>
              <a:ext uri="{FF2B5EF4-FFF2-40B4-BE49-F238E27FC236}">
                <a16:creationId xmlns:a16="http://schemas.microsoft.com/office/drawing/2014/main" id="{5A9009B9-AD3C-49D2-A866-7ACBE85CB277}"/>
              </a:ext>
            </a:extLst>
          </p:cNvPr>
          <p:cNvSpPr/>
          <p:nvPr/>
        </p:nvSpPr>
        <p:spPr>
          <a:xfrm>
            <a:off x="9289879" y="4370120"/>
            <a:ext cx="1112906" cy="285007"/>
          </a:xfrm>
          <a:prstGeom prst="rect">
            <a:avLst/>
          </a:prstGeom>
          <a:noFill/>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1282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sp>
        <p:nvSpPr>
          <p:cNvPr id="11" name="TextBox 10">
            <a:extLst>
              <a:ext uri="{FF2B5EF4-FFF2-40B4-BE49-F238E27FC236}">
                <a16:creationId xmlns:a16="http://schemas.microsoft.com/office/drawing/2014/main" id="{50719FD8-3B9D-4D7E-A7AE-AC574D650080}"/>
              </a:ext>
            </a:extLst>
          </p:cNvPr>
          <p:cNvSpPr txBox="1"/>
          <p:nvPr/>
        </p:nvSpPr>
        <p:spPr>
          <a:xfrm>
            <a:off x="523874" y="1104740"/>
            <a:ext cx="11668126" cy="1031051"/>
          </a:xfrm>
          <a:prstGeom prst="rect">
            <a:avLst/>
          </a:prstGeom>
          <a:noFill/>
        </p:spPr>
        <p:txBody>
          <a:bodyPr wrap="square" rtlCol="0">
            <a:spAutoFit/>
          </a:bodyPr>
          <a:lstStyle/>
          <a:p>
            <a:pPr marL="285750" indent="-285750">
              <a:buFont typeface="Arial" panose="020B0604020202020204" pitchFamily="34" charset="0"/>
              <a:buChar char="•"/>
            </a:pPr>
            <a:r>
              <a:rPr lang="en-US" sz="3600" dirty="0"/>
              <a:t>Activation</a:t>
            </a:r>
          </a:p>
          <a:p>
            <a:pPr marL="742950" lvl="1" indent="-285750">
              <a:buFont typeface="Arial" panose="020B0604020202020204" pitchFamily="34" charset="0"/>
              <a:buChar char="•"/>
            </a:pPr>
            <a:r>
              <a:rPr lang="en-US" sz="2500" dirty="0"/>
              <a:t>nonlinear function</a:t>
            </a:r>
          </a:p>
        </p:txBody>
      </p:sp>
      <p:pic>
        <p:nvPicPr>
          <p:cNvPr id="12" name="Content Placeholder 3">
            <a:extLst>
              <a:ext uri="{FF2B5EF4-FFF2-40B4-BE49-F238E27FC236}">
                <a16:creationId xmlns:a16="http://schemas.microsoft.com/office/drawing/2014/main" id="{B44402EF-D7A7-4372-BD76-B9FA4ED9486D}"/>
              </a:ext>
            </a:extLst>
          </p:cNvPr>
          <p:cNvPicPr>
            <a:picLocks noChangeAspect="1"/>
          </p:cNvPicPr>
          <p:nvPr/>
        </p:nvPicPr>
        <p:blipFill>
          <a:blip r:embed="rId3"/>
          <a:stretch>
            <a:fillRect/>
          </a:stretch>
        </p:blipFill>
        <p:spPr>
          <a:xfrm>
            <a:off x="4594949" y="1960562"/>
            <a:ext cx="6445946" cy="4351338"/>
          </a:xfrm>
          <a:prstGeom prst="rect">
            <a:avLst/>
          </a:prstGeom>
        </p:spPr>
      </p:pic>
      <p:cxnSp>
        <p:nvCxnSpPr>
          <p:cNvPr id="13" name="Straight Arrow Connector 12">
            <a:extLst>
              <a:ext uri="{FF2B5EF4-FFF2-40B4-BE49-F238E27FC236}">
                <a16:creationId xmlns:a16="http://schemas.microsoft.com/office/drawing/2014/main" id="{80675128-9009-4970-A1ED-74AED6EA3454}"/>
              </a:ext>
            </a:extLst>
          </p:cNvPr>
          <p:cNvCxnSpPr>
            <a:cxnSpLocks/>
          </p:cNvCxnSpPr>
          <p:nvPr/>
        </p:nvCxnSpPr>
        <p:spPr>
          <a:xfrm flipH="1">
            <a:off x="10549555" y="4408301"/>
            <a:ext cx="960697" cy="55558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4" name="Rectangle 13">
            <a:extLst>
              <a:ext uri="{FF2B5EF4-FFF2-40B4-BE49-F238E27FC236}">
                <a16:creationId xmlns:a16="http://schemas.microsoft.com/office/drawing/2014/main" id="{DEEE3FA8-4E05-44C8-B259-CDBEDE3E7F5F}"/>
              </a:ext>
            </a:extLst>
          </p:cNvPr>
          <p:cNvSpPr/>
          <p:nvPr/>
        </p:nvSpPr>
        <p:spPr>
          <a:xfrm>
            <a:off x="9289879" y="4821383"/>
            <a:ext cx="1112906" cy="285007"/>
          </a:xfrm>
          <a:prstGeom prst="rect">
            <a:avLst/>
          </a:prstGeom>
          <a:noFill/>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292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sp>
        <p:nvSpPr>
          <p:cNvPr id="11" name="TextBox 10">
            <a:extLst>
              <a:ext uri="{FF2B5EF4-FFF2-40B4-BE49-F238E27FC236}">
                <a16:creationId xmlns:a16="http://schemas.microsoft.com/office/drawing/2014/main" id="{50719FD8-3B9D-4D7E-A7AE-AC574D650080}"/>
              </a:ext>
            </a:extLst>
          </p:cNvPr>
          <p:cNvSpPr txBox="1"/>
          <p:nvPr/>
        </p:nvSpPr>
        <p:spPr>
          <a:xfrm>
            <a:off x="523874" y="1104740"/>
            <a:ext cx="11668126"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Pooling</a:t>
            </a:r>
          </a:p>
        </p:txBody>
      </p:sp>
      <p:pic>
        <p:nvPicPr>
          <p:cNvPr id="8" name="Content Placeholder 3">
            <a:extLst>
              <a:ext uri="{FF2B5EF4-FFF2-40B4-BE49-F238E27FC236}">
                <a16:creationId xmlns:a16="http://schemas.microsoft.com/office/drawing/2014/main" id="{DEB4C3AE-585C-46C3-A3F4-E3E6B723BCF0}"/>
              </a:ext>
            </a:extLst>
          </p:cNvPr>
          <p:cNvPicPr>
            <a:picLocks noChangeAspect="1"/>
          </p:cNvPicPr>
          <p:nvPr/>
        </p:nvPicPr>
        <p:blipFill>
          <a:blip r:embed="rId3"/>
          <a:stretch>
            <a:fillRect/>
          </a:stretch>
        </p:blipFill>
        <p:spPr>
          <a:xfrm>
            <a:off x="4594949" y="1960562"/>
            <a:ext cx="6445946" cy="4351338"/>
          </a:xfrm>
          <a:prstGeom prst="rect">
            <a:avLst/>
          </a:prstGeom>
        </p:spPr>
      </p:pic>
      <p:cxnSp>
        <p:nvCxnSpPr>
          <p:cNvPr id="10" name="Straight Arrow Connector 9">
            <a:extLst>
              <a:ext uri="{FF2B5EF4-FFF2-40B4-BE49-F238E27FC236}">
                <a16:creationId xmlns:a16="http://schemas.microsoft.com/office/drawing/2014/main" id="{9CD105F3-3D10-473F-A86A-1D53000F9B4D}"/>
              </a:ext>
            </a:extLst>
          </p:cNvPr>
          <p:cNvCxnSpPr>
            <a:cxnSpLocks/>
          </p:cNvCxnSpPr>
          <p:nvPr/>
        </p:nvCxnSpPr>
        <p:spPr>
          <a:xfrm flipH="1">
            <a:off x="10436187" y="4776436"/>
            <a:ext cx="960697" cy="55558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5" name="Rectangle 14">
            <a:extLst>
              <a:ext uri="{FF2B5EF4-FFF2-40B4-BE49-F238E27FC236}">
                <a16:creationId xmlns:a16="http://schemas.microsoft.com/office/drawing/2014/main" id="{2418B1FF-A2EE-45FA-8C9E-0D989F8D6D34}"/>
              </a:ext>
            </a:extLst>
          </p:cNvPr>
          <p:cNvSpPr/>
          <p:nvPr/>
        </p:nvSpPr>
        <p:spPr>
          <a:xfrm>
            <a:off x="9266953" y="5202218"/>
            <a:ext cx="1112906" cy="285007"/>
          </a:xfrm>
          <a:prstGeom prst="rect">
            <a:avLst/>
          </a:prstGeom>
          <a:noFill/>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0176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sp>
        <p:nvSpPr>
          <p:cNvPr id="11" name="TextBox 10">
            <a:extLst>
              <a:ext uri="{FF2B5EF4-FFF2-40B4-BE49-F238E27FC236}">
                <a16:creationId xmlns:a16="http://schemas.microsoft.com/office/drawing/2014/main" id="{50719FD8-3B9D-4D7E-A7AE-AC574D650080}"/>
              </a:ext>
            </a:extLst>
          </p:cNvPr>
          <p:cNvSpPr txBox="1"/>
          <p:nvPr/>
        </p:nvSpPr>
        <p:spPr>
          <a:xfrm>
            <a:off x="523874" y="1104740"/>
            <a:ext cx="11668126" cy="1031051"/>
          </a:xfrm>
          <a:prstGeom prst="rect">
            <a:avLst/>
          </a:prstGeom>
          <a:noFill/>
        </p:spPr>
        <p:txBody>
          <a:bodyPr wrap="square" rtlCol="0">
            <a:spAutoFit/>
          </a:bodyPr>
          <a:lstStyle/>
          <a:p>
            <a:pPr marL="571500" indent="-571500">
              <a:buFont typeface="Arial" panose="020B0604020202020204" pitchFamily="34" charset="0"/>
              <a:buChar char="•"/>
            </a:pPr>
            <a:r>
              <a:rPr lang="en-US" sz="3600" dirty="0"/>
              <a:t>Unified Buffer (Activation Memory)</a:t>
            </a:r>
          </a:p>
          <a:p>
            <a:pPr marL="800100" lvl="1" indent="-342900">
              <a:buFont typeface="Arial" panose="020B0604020202020204" pitchFamily="34" charset="0"/>
              <a:buChar char="•"/>
            </a:pPr>
            <a:r>
              <a:rPr lang="en-US" sz="2500" dirty="0"/>
              <a:t>24 </a:t>
            </a:r>
            <a:r>
              <a:rPr lang="en-US" sz="2500" dirty="0" err="1"/>
              <a:t>MiB</a:t>
            </a:r>
            <a:r>
              <a:rPr lang="en-US" sz="2500" dirty="0"/>
              <a:t> (3.5X GPU’s)</a:t>
            </a:r>
          </a:p>
        </p:txBody>
      </p:sp>
      <p:pic>
        <p:nvPicPr>
          <p:cNvPr id="12" name="Content Placeholder 3">
            <a:extLst>
              <a:ext uri="{FF2B5EF4-FFF2-40B4-BE49-F238E27FC236}">
                <a16:creationId xmlns:a16="http://schemas.microsoft.com/office/drawing/2014/main" id="{4CD10A8A-E3E7-4494-90BD-E8B39DFF978B}"/>
              </a:ext>
            </a:extLst>
          </p:cNvPr>
          <p:cNvPicPr>
            <a:picLocks noChangeAspect="1"/>
          </p:cNvPicPr>
          <p:nvPr/>
        </p:nvPicPr>
        <p:blipFill>
          <a:blip r:embed="rId3"/>
          <a:stretch>
            <a:fillRect/>
          </a:stretch>
        </p:blipFill>
        <p:spPr>
          <a:xfrm>
            <a:off x="4594949" y="1960562"/>
            <a:ext cx="6445946" cy="4351338"/>
          </a:xfrm>
          <a:prstGeom prst="rect">
            <a:avLst/>
          </a:prstGeom>
        </p:spPr>
      </p:pic>
      <p:cxnSp>
        <p:nvCxnSpPr>
          <p:cNvPr id="13" name="Straight Arrow Connector 12">
            <a:extLst>
              <a:ext uri="{FF2B5EF4-FFF2-40B4-BE49-F238E27FC236}">
                <a16:creationId xmlns:a16="http://schemas.microsoft.com/office/drawing/2014/main" id="{0538D07F-F85F-4B51-A322-AF350FC38FDC}"/>
              </a:ext>
            </a:extLst>
          </p:cNvPr>
          <p:cNvCxnSpPr>
            <a:cxnSpLocks/>
          </p:cNvCxnSpPr>
          <p:nvPr/>
        </p:nvCxnSpPr>
        <p:spPr>
          <a:xfrm flipH="1" flipV="1">
            <a:off x="7956697" y="4538323"/>
            <a:ext cx="534160" cy="54160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4" name="Rectangle 13">
            <a:extLst>
              <a:ext uri="{FF2B5EF4-FFF2-40B4-BE49-F238E27FC236}">
                <a16:creationId xmlns:a16="http://schemas.microsoft.com/office/drawing/2014/main" id="{AF8C94F7-FB29-405B-9D04-C76B501C500C}"/>
              </a:ext>
            </a:extLst>
          </p:cNvPr>
          <p:cNvSpPr/>
          <p:nvPr/>
        </p:nvSpPr>
        <p:spPr>
          <a:xfrm>
            <a:off x="7213968" y="3238996"/>
            <a:ext cx="849378" cy="1285503"/>
          </a:xfrm>
          <a:prstGeom prst="rect">
            <a:avLst/>
          </a:prstGeom>
          <a:noFill/>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7960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Overview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6370975"/>
          </a:xfrm>
          <a:prstGeom prst="rect">
            <a:avLst/>
          </a:prstGeom>
          <a:noFill/>
        </p:spPr>
        <p:txBody>
          <a:bodyPr wrap="square" rtlCol="0">
            <a:spAutoFit/>
          </a:bodyPr>
          <a:lstStyle/>
          <a:p>
            <a:pPr marL="571500" indent="-571500">
              <a:buFont typeface="Arial" panose="020B0604020202020204" pitchFamily="34" charset="0"/>
              <a:buChar char="•"/>
            </a:pPr>
            <a:r>
              <a:rPr lang="en-US" sz="3600" dirty="0"/>
              <a:t>Introduces and evaluates Tensor Processing Unit (TPU)</a:t>
            </a:r>
          </a:p>
          <a:p>
            <a:pPr marL="1028700" lvl="1" indent="-571500">
              <a:buFont typeface="Arial" panose="020B0604020202020204" pitchFamily="34" charset="0"/>
              <a:buChar char="•"/>
            </a:pPr>
            <a:r>
              <a:rPr lang="en-US" sz="2500" dirty="0">
                <a:sym typeface="Wingdings" panose="05000000000000000000" pitchFamily="2" charset="2"/>
              </a:rPr>
              <a:t>Used for Neural Network (NN) </a:t>
            </a:r>
            <a:r>
              <a:rPr lang="en-US" sz="2500" b="1" i="1" dirty="0">
                <a:solidFill>
                  <a:srgbClr val="00B050"/>
                </a:solidFill>
                <a:sym typeface="Wingdings" panose="05000000000000000000" pitchFamily="2" charset="2"/>
              </a:rPr>
              <a:t>inference</a:t>
            </a:r>
            <a:r>
              <a:rPr lang="en-US" sz="2500" dirty="0">
                <a:sym typeface="Wingdings" panose="05000000000000000000" pitchFamily="2" charset="2"/>
              </a:rPr>
              <a:t> in Google datacenters since 2015</a:t>
            </a:r>
          </a:p>
          <a:p>
            <a:pPr lvl="1"/>
            <a:endParaRPr lang="en-US" sz="2500" dirty="0">
              <a:sym typeface="Wingdings" panose="05000000000000000000" pitchFamily="2" charset="2"/>
            </a:endParaRPr>
          </a:p>
          <a:p>
            <a:pPr marL="1028700" lvl="1" indent="-571500">
              <a:buFont typeface="Arial" panose="020B0604020202020204" pitchFamily="34" charset="0"/>
              <a:buChar char="•"/>
            </a:pPr>
            <a:r>
              <a:rPr lang="en-US" sz="2500" dirty="0">
                <a:sym typeface="Wingdings" panose="05000000000000000000" pitchFamily="2" charset="2"/>
              </a:rPr>
              <a:t>Focus on improving the response-time not (just) the throughput (like GPU)</a:t>
            </a:r>
          </a:p>
          <a:p>
            <a:pPr lvl="1"/>
            <a:endParaRPr lang="en-US" sz="2500" dirty="0">
              <a:sym typeface="Wingdings" panose="05000000000000000000" pitchFamily="2" charset="2"/>
            </a:endParaRPr>
          </a:p>
          <a:p>
            <a:pPr marL="1028700" lvl="1" indent="-571500">
              <a:buFont typeface="Arial" panose="020B0604020202020204" pitchFamily="34" charset="0"/>
              <a:buChar char="•"/>
            </a:pPr>
            <a:r>
              <a:rPr lang="en-US" sz="2500" dirty="0">
                <a:sym typeface="Wingdings" panose="05000000000000000000" pitchFamily="2" charset="2"/>
              </a:rPr>
              <a:t>The performance is compared to Intel Haswell CPU and Nvidia K80 GPU</a:t>
            </a:r>
          </a:p>
          <a:p>
            <a:pPr lvl="1"/>
            <a:endParaRPr lang="en-US" sz="2500" dirty="0">
              <a:sym typeface="Wingdings" panose="05000000000000000000" pitchFamily="2" charset="2"/>
            </a:endParaRPr>
          </a:p>
          <a:p>
            <a:pPr marL="1028700" lvl="1" indent="-571500">
              <a:buFont typeface="Arial" panose="020B0604020202020204" pitchFamily="34" charset="0"/>
              <a:buChar char="•"/>
            </a:pPr>
            <a:r>
              <a:rPr lang="en-US" sz="2500" dirty="0">
                <a:sym typeface="Wingdings" panose="05000000000000000000" pitchFamily="2" charset="2"/>
              </a:rPr>
              <a:t>Application written in TensorFlow </a:t>
            </a:r>
          </a:p>
          <a:p>
            <a:pPr lvl="1"/>
            <a:endParaRPr lang="en-US" sz="2500" dirty="0">
              <a:sym typeface="Wingdings" panose="05000000000000000000" pitchFamily="2" charset="2"/>
            </a:endParaRPr>
          </a:p>
          <a:p>
            <a:pPr marL="1028700" lvl="1" indent="-571500">
              <a:buFont typeface="Arial" panose="020B0604020202020204" pitchFamily="34" charset="0"/>
              <a:buChar char="•"/>
            </a:pPr>
            <a:r>
              <a:rPr lang="en-US" sz="2500" dirty="0">
                <a:sym typeface="Wingdings" panose="05000000000000000000" pitchFamily="2" charset="2"/>
              </a:rPr>
              <a:t>TPU is </a:t>
            </a:r>
            <a:r>
              <a:rPr lang="en-US" sz="2500" b="1" i="1" dirty="0">
                <a:solidFill>
                  <a:srgbClr val="FFFF00"/>
                </a:solidFill>
                <a:sym typeface="Wingdings" panose="05000000000000000000" pitchFamily="2" charset="2"/>
              </a:rPr>
              <a:t>15X-30X</a:t>
            </a:r>
            <a:r>
              <a:rPr lang="en-US" sz="2500" dirty="0">
                <a:sym typeface="Wingdings" panose="05000000000000000000" pitchFamily="2" charset="2"/>
              </a:rPr>
              <a:t> faster than GPU or CPU, with </a:t>
            </a:r>
            <a:r>
              <a:rPr lang="en-US" sz="2500" b="1" i="1" dirty="0">
                <a:solidFill>
                  <a:srgbClr val="FFFF00"/>
                </a:solidFill>
                <a:sym typeface="Wingdings" panose="05000000000000000000" pitchFamily="2" charset="2"/>
              </a:rPr>
              <a:t>30X-80X</a:t>
            </a:r>
            <a:r>
              <a:rPr lang="en-US" sz="2500" dirty="0">
                <a:sym typeface="Wingdings" panose="05000000000000000000" pitchFamily="2" charset="2"/>
              </a:rPr>
              <a:t> TOPS/Watt* higher</a:t>
            </a:r>
          </a:p>
          <a:p>
            <a:pPr lvl="1"/>
            <a:endParaRPr lang="en-US" sz="2500" dirty="0">
              <a:sym typeface="Wingdings" panose="05000000000000000000" pitchFamily="2" charset="2"/>
            </a:endParaRPr>
          </a:p>
          <a:p>
            <a:pPr marL="1028700" lvl="1" indent="-571500">
              <a:buFont typeface="Arial" panose="020B0604020202020204" pitchFamily="34" charset="0"/>
              <a:buChar char="•"/>
            </a:pPr>
            <a:endParaRPr lang="en-US" sz="2500" dirty="0">
              <a:sym typeface="Wingdings" panose="05000000000000000000" pitchFamily="2" charset="2"/>
            </a:endParaRPr>
          </a:p>
          <a:p>
            <a:pPr marL="1028700" lvl="1" indent="-571500">
              <a:buFont typeface="Arial" panose="020B0604020202020204" pitchFamily="34" charset="0"/>
              <a:buChar char="•"/>
            </a:pPr>
            <a:endParaRPr lang="en-US" sz="2500" dirty="0">
              <a:sym typeface="Wingdings" panose="05000000000000000000" pitchFamily="2" charset="2"/>
            </a:endParaRPr>
          </a:p>
          <a:p>
            <a:endParaRPr lang="en-US" sz="3600" dirty="0"/>
          </a:p>
          <a:p>
            <a:endParaRPr lang="en-US" sz="3600" dirty="0"/>
          </a:p>
        </p:txBody>
      </p:sp>
      <p:sp>
        <p:nvSpPr>
          <p:cNvPr id="6" name="TextBox 5">
            <a:extLst>
              <a:ext uri="{FF2B5EF4-FFF2-40B4-BE49-F238E27FC236}">
                <a16:creationId xmlns:a16="http://schemas.microsoft.com/office/drawing/2014/main" id="{FC9A7CD3-60C7-44F2-B1A1-AF2F2374D85F}"/>
              </a:ext>
            </a:extLst>
          </p:cNvPr>
          <p:cNvSpPr txBox="1"/>
          <p:nvPr/>
        </p:nvSpPr>
        <p:spPr>
          <a:xfrm>
            <a:off x="135037" y="6250661"/>
            <a:ext cx="8069056" cy="477054"/>
          </a:xfrm>
          <a:prstGeom prst="rect">
            <a:avLst/>
          </a:prstGeom>
          <a:noFill/>
        </p:spPr>
        <p:txBody>
          <a:bodyPr wrap="square" rtlCol="0">
            <a:spAutoFit/>
          </a:bodyPr>
          <a:lstStyle/>
          <a:p>
            <a:r>
              <a:rPr lang="en-US" sz="2500" b="1" i="1" dirty="0">
                <a:solidFill>
                  <a:srgbClr val="00B0F0"/>
                </a:solidFill>
              </a:rPr>
              <a:t>*TOPS = </a:t>
            </a:r>
            <a:r>
              <a:rPr lang="en-US" sz="2500" b="1" i="1" dirty="0" err="1">
                <a:solidFill>
                  <a:srgbClr val="00B0F0"/>
                </a:solidFill>
              </a:rPr>
              <a:t>TeraOps</a:t>
            </a:r>
            <a:r>
              <a:rPr lang="en-US" sz="2500" b="1" i="1" dirty="0">
                <a:solidFill>
                  <a:srgbClr val="00B0F0"/>
                </a:solidFill>
              </a:rPr>
              <a:t>/second </a:t>
            </a:r>
            <a:endParaRPr lang="en-US" sz="2500" i="1" dirty="0">
              <a:solidFill>
                <a:srgbClr val="00B0F0"/>
              </a:solidFill>
            </a:endParaRPr>
          </a:p>
        </p:txBody>
      </p:sp>
    </p:spTree>
    <p:extLst>
      <p:ext uri="{BB962C8B-B14F-4D97-AF65-F5344CB8AC3E}">
        <p14:creationId xmlns:p14="http://schemas.microsoft.com/office/powerpoint/2010/main" val="2044136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Die Floorplan</a:t>
            </a:r>
          </a:p>
        </p:txBody>
      </p:sp>
      <p:pic>
        <p:nvPicPr>
          <p:cNvPr id="8" name="Content Placeholder 3">
            <a:extLst>
              <a:ext uri="{FF2B5EF4-FFF2-40B4-BE49-F238E27FC236}">
                <a16:creationId xmlns:a16="http://schemas.microsoft.com/office/drawing/2014/main" id="{9B52F044-9049-4073-909E-2593882AC704}"/>
              </a:ext>
            </a:extLst>
          </p:cNvPr>
          <p:cNvPicPr>
            <a:picLocks noGrp="1" noChangeAspect="1"/>
          </p:cNvPicPr>
          <p:nvPr>
            <p:ph idx="1"/>
          </p:nvPr>
        </p:nvPicPr>
        <p:blipFill>
          <a:blip r:embed="rId3"/>
          <a:stretch>
            <a:fillRect/>
          </a:stretch>
        </p:blipFill>
        <p:spPr>
          <a:xfrm>
            <a:off x="2262753" y="1114700"/>
            <a:ext cx="6964747" cy="5554495"/>
          </a:xfrm>
          <a:prstGeom prst="rect">
            <a:avLst/>
          </a:prstGeom>
        </p:spPr>
      </p:pic>
    </p:spTree>
    <p:extLst>
      <p:ext uri="{BB962C8B-B14F-4D97-AF65-F5344CB8AC3E}">
        <p14:creationId xmlns:p14="http://schemas.microsoft.com/office/powerpoint/2010/main" val="576022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Benchmarking</a:t>
            </a:r>
          </a:p>
        </p:txBody>
      </p:sp>
      <p:pic>
        <p:nvPicPr>
          <p:cNvPr id="7" name="Picture 6">
            <a:extLst>
              <a:ext uri="{FF2B5EF4-FFF2-40B4-BE49-F238E27FC236}">
                <a16:creationId xmlns:a16="http://schemas.microsoft.com/office/drawing/2014/main" id="{C2D8DCAF-E29E-4E54-AE7C-79906671077B}"/>
              </a:ext>
            </a:extLst>
          </p:cNvPr>
          <p:cNvPicPr>
            <a:picLocks noChangeAspect="1"/>
          </p:cNvPicPr>
          <p:nvPr/>
        </p:nvPicPr>
        <p:blipFill>
          <a:blip r:embed="rId3"/>
          <a:stretch>
            <a:fillRect/>
          </a:stretch>
        </p:blipFill>
        <p:spPr>
          <a:xfrm>
            <a:off x="285750" y="2716078"/>
            <a:ext cx="11620500" cy="2133600"/>
          </a:xfrm>
          <a:prstGeom prst="rect">
            <a:avLst/>
          </a:prstGeom>
        </p:spPr>
      </p:pic>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i="1" dirty="0"/>
              <a:t>95%</a:t>
            </a:r>
            <a:r>
              <a:rPr lang="en-US" sz="3600" dirty="0"/>
              <a:t> of The Inference Data Center Workload</a:t>
            </a:r>
          </a:p>
        </p:txBody>
      </p:sp>
      <p:sp>
        <p:nvSpPr>
          <p:cNvPr id="4" name="TextBox 3">
            <a:extLst>
              <a:ext uri="{FF2B5EF4-FFF2-40B4-BE49-F238E27FC236}">
                <a16:creationId xmlns:a16="http://schemas.microsoft.com/office/drawing/2014/main" id="{D707C683-24C2-4AC9-BB05-4A1A9CD68BB2}"/>
              </a:ext>
            </a:extLst>
          </p:cNvPr>
          <p:cNvSpPr txBox="1"/>
          <p:nvPr/>
        </p:nvSpPr>
        <p:spPr>
          <a:xfrm>
            <a:off x="4731524" y="3973264"/>
            <a:ext cx="1364476" cy="2215991"/>
          </a:xfrm>
          <a:prstGeom prst="rect">
            <a:avLst/>
          </a:prstGeom>
          <a:noFill/>
        </p:spPr>
        <p:txBody>
          <a:bodyPr wrap="none" rtlCol="0">
            <a:spAutoFit/>
          </a:bodyPr>
          <a:lstStyle/>
          <a:p>
            <a:r>
              <a:rPr lang="en-US" sz="13800" b="1" dirty="0">
                <a:solidFill>
                  <a:srgbClr val="FFFF00"/>
                </a:solidFill>
                <a:highlight>
                  <a:srgbClr val="FF0000"/>
                </a:highlight>
                <a:latin typeface="Arial" panose="020B0604020202020204" pitchFamily="34" charset="0"/>
                <a:cs typeface="Arial" panose="020B0604020202020204" pitchFamily="34" charset="0"/>
              </a:rPr>
              <a:t>X</a:t>
            </a:r>
            <a:endParaRPr lang="en-US" sz="13800" dirty="0"/>
          </a:p>
        </p:txBody>
      </p:sp>
    </p:spTree>
    <p:extLst>
      <p:ext uri="{BB962C8B-B14F-4D97-AF65-F5344CB8AC3E}">
        <p14:creationId xmlns:p14="http://schemas.microsoft.com/office/powerpoint/2010/main" val="1269076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Roofline Model</a:t>
            </a:r>
          </a:p>
        </p:txBody>
      </p:sp>
      <p:pic>
        <p:nvPicPr>
          <p:cNvPr id="6" name="Content Placeholder 3">
            <a:extLst>
              <a:ext uri="{FF2B5EF4-FFF2-40B4-BE49-F238E27FC236}">
                <a16:creationId xmlns:a16="http://schemas.microsoft.com/office/drawing/2014/main" id="{462C8AF9-3385-4194-B60C-81A6B44750E4}"/>
              </a:ext>
            </a:extLst>
          </p:cNvPr>
          <p:cNvPicPr>
            <a:picLocks noGrp="1" noChangeAspect="1"/>
          </p:cNvPicPr>
          <p:nvPr>
            <p:ph idx="1"/>
          </p:nvPr>
        </p:nvPicPr>
        <p:blipFill>
          <a:blip r:embed="rId3"/>
          <a:stretch>
            <a:fillRect/>
          </a:stretch>
        </p:blipFill>
        <p:spPr>
          <a:xfrm>
            <a:off x="4836582" y="1344978"/>
            <a:ext cx="5961896" cy="5240887"/>
          </a:xfrm>
          <a:prstGeom prst="rect">
            <a:avLst/>
          </a:prstGeom>
        </p:spPr>
      </p:pic>
      <p:cxnSp>
        <p:nvCxnSpPr>
          <p:cNvPr id="8" name="Straight Arrow Connector 7">
            <a:extLst>
              <a:ext uri="{FF2B5EF4-FFF2-40B4-BE49-F238E27FC236}">
                <a16:creationId xmlns:a16="http://schemas.microsoft.com/office/drawing/2014/main" id="{4FA37304-5BB8-4DC6-9770-C9B650C10E64}"/>
              </a:ext>
            </a:extLst>
          </p:cNvPr>
          <p:cNvCxnSpPr>
            <a:cxnSpLocks/>
          </p:cNvCxnSpPr>
          <p:nvPr/>
        </p:nvCxnSpPr>
        <p:spPr>
          <a:xfrm>
            <a:off x="6114377" y="5460727"/>
            <a:ext cx="2973545" cy="0"/>
          </a:xfrm>
          <a:prstGeom prst="straightConnector1">
            <a:avLst/>
          </a:prstGeom>
          <a:ln w="571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392B586-FE41-4530-9366-FD2D6416C5F0}"/>
              </a:ext>
            </a:extLst>
          </p:cNvPr>
          <p:cNvSpPr txBox="1"/>
          <p:nvPr/>
        </p:nvSpPr>
        <p:spPr>
          <a:xfrm>
            <a:off x="6602987" y="5067274"/>
            <a:ext cx="2052165" cy="369332"/>
          </a:xfrm>
          <a:prstGeom prst="rect">
            <a:avLst/>
          </a:prstGeom>
          <a:noFill/>
        </p:spPr>
        <p:txBody>
          <a:bodyPr wrap="square" rtlCol="0">
            <a:spAutoFit/>
          </a:bodyPr>
          <a:lstStyle/>
          <a:p>
            <a:r>
              <a:rPr lang="en-US" b="1" dirty="0">
                <a:solidFill>
                  <a:schemeClr val="accent2">
                    <a:lumMod val="50000"/>
                  </a:schemeClr>
                </a:solidFill>
              </a:rPr>
              <a:t>Compute Bounded </a:t>
            </a:r>
          </a:p>
        </p:txBody>
      </p:sp>
      <p:cxnSp>
        <p:nvCxnSpPr>
          <p:cNvPr id="12" name="Straight Connector 11">
            <a:extLst>
              <a:ext uri="{FF2B5EF4-FFF2-40B4-BE49-F238E27FC236}">
                <a16:creationId xmlns:a16="http://schemas.microsoft.com/office/drawing/2014/main" id="{572FE2E1-7137-46BF-9274-6958A1A0917F}"/>
              </a:ext>
            </a:extLst>
          </p:cNvPr>
          <p:cNvCxnSpPr>
            <a:cxnSpLocks/>
          </p:cNvCxnSpPr>
          <p:nvPr/>
        </p:nvCxnSpPr>
        <p:spPr>
          <a:xfrm flipH="1">
            <a:off x="9077162" y="2247900"/>
            <a:ext cx="48860" cy="32255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8E191D2-61AA-4F8A-93A0-60D8B40C927E}"/>
              </a:ext>
            </a:extLst>
          </p:cNvPr>
          <p:cNvSpPr txBox="1"/>
          <p:nvPr/>
        </p:nvSpPr>
        <p:spPr>
          <a:xfrm>
            <a:off x="8999881" y="5067274"/>
            <a:ext cx="2052165" cy="369332"/>
          </a:xfrm>
          <a:prstGeom prst="rect">
            <a:avLst/>
          </a:prstGeom>
          <a:noFill/>
        </p:spPr>
        <p:txBody>
          <a:bodyPr wrap="square" rtlCol="0">
            <a:spAutoFit/>
          </a:bodyPr>
          <a:lstStyle/>
          <a:p>
            <a:r>
              <a:rPr lang="en-US" b="1" dirty="0">
                <a:solidFill>
                  <a:srgbClr val="00B050"/>
                </a:solidFill>
              </a:rPr>
              <a:t>Memory Bounded </a:t>
            </a:r>
          </a:p>
        </p:txBody>
      </p:sp>
      <p:cxnSp>
        <p:nvCxnSpPr>
          <p:cNvPr id="15" name="Straight Arrow Connector 14">
            <a:extLst>
              <a:ext uri="{FF2B5EF4-FFF2-40B4-BE49-F238E27FC236}">
                <a16:creationId xmlns:a16="http://schemas.microsoft.com/office/drawing/2014/main" id="{491B34B3-8463-4139-9151-1064CF0E5F1B}"/>
              </a:ext>
            </a:extLst>
          </p:cNvPr>
          <p:cNvCxnSpPr>
            <a:cxnSpLocks/>
          </p:cNvCxnSpPr>
          <p:nvPr/>
        </p:nvCxnSpPr>
        <p:spPr>
          <a:xfrm>
            <a:off x="9069542" y="5473427"/>
            <a:ext cx="1721316" cy="0"/>
          </a:xfrm>
          <a:prstGeom prst="straightConnector1">
            <a:avLst/>
          </a:prstGeom>
          <a:ln w="571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165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Roofline Model</a:t>
            </a:r>
          </a:p>
        </p:txBody>
      </p:sp>
      <p:pic>
        <p:nvPicPr>
          <p:cNvPr id="6" name="Content Placeholder 3">
            <a:extLst>
              <a:ext uri="{FF2B5EF4-FFF2-40B4-BE49-F238E27FC236}">
                <a16:creationId xmlns:a16="http://schemas.microsoft.com/office/drawing/2014/main" id="{462C8AF9-3385-4194-B60C-81A6B44750E4}"/>
              </a:ext>
            </a:extLst>
          </p:cNvPr>
          <p:cNvPicPr>
            <a:picLocks noGrp="1" noChangeAspect="1"/>
          </p:cNvPicPr>
          <p:nvPr>
            <p:ph idx="1"/>
          </p:nvPr>
        </p:nvPicPr>
        <p:blipFill>
          <a:blip r:embed="rId3"/>
          <a:stretch>
            <a:fillRect/>
          </a:stretch>
        </p:blipFill>
        <p:spPr>
          <a:xfrm>
            <a:off x="4836582" y="1344978"/>
            <a:ext cx="5961896" cy="5240887"/>
          </a:xfrm>
          <a:prstGeom prst="rect">
            <a:avLst/>
          </a:prstGeom>
        </p:spPr>
      </p:pic>
      <p:cxnSp>
        <p:nvCxnSpPr>
          <p:cNvPr id="8" name="Straight Arrow Connector 7">
            <a:extLst>
              <a:ext uri="{FF2B5EF4-FFF2-40B4-BE49-F238E27FC236}">
                <a16:creationId xmlns:a16="http://schemas.microsoft.com/office/drawing/2014/main" id="{4FA37304-5BB8-4DC6-9770-C9B650C10E64}"/>
              </a:ext>
            </a:extLst>
          </p:cNvPr>
          <p:cNvCxnSpPr>
            <a:cxnSpLocks/>
          </p:cNvCxnSpPr>
          <p:nvPr/>
        </p:nvCxnSpPr>
        <p:spPr>
          <a:xfrm>
            <a:off x="6114377" y="5460727"/>
            <a:ext cx="2973545" cy="0"/>
          </a:xfrm>
          <a:prstGeom prst="straightConnector1">
            <a:avLst/>
          </a:prstGeom>
          <a:ln w="571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392B586-FE41-4530-9366-FD2D6416C5F0}"/>
              </a:ext>
            </a:extLst>
          </p:cNvPr>
          <p:cNvSpPr txBox="1"/>
          <p:nvPr/>
        </p:nvSpPr>
        <p:spPr>
          <a:xfrm>
            <a:off x="6602987" y="5067274"/>
            <a:ext cx="2052165" cy="369332"/>
          </a:xfrm>
          <a:prstGeom prst="rect">
            <a:avLst/>
          </a:prstGeom>
          <a:noFill/>
        </p:spPr>
        <p:txBody>
          <a:bodyPr wrap="square" rtlCol="0">
            <a:spAutoFit/>
          </a:bodyPr>
          <a:lstStyle/>
          <a:p>
            <a:r>
              <a:rPr lang="en-US" b="1" dirty="0">
                <a:solidFill>
                  <a:schemeClr val="accent2">
                    <a:lumMod val="50000"/>
                  </a:schemeClr>
                </a:solidFill>
              </a:rPr>
              <a:t>Compute Bounded </a:t>
            </a:r>
          </a:p>
        </p:txBody>
      </p:sp>
      <p:cxnSp>
        <p:nvCxnSpPr>
          <p:cNvPr id="12" name="Straight Connector 11">
            <a:extLst>
              <a:ext uri="{FF2B5EF4-FFF2-40B4-BE49-F238E27FC236}">
                <a16:creationId xmlns:a16="http://schemas.microsoft.com/office/drawing/2014/main" id="{572FE2E1-7137-46BF-9274-6958A1A0917F}"/>
              </a:ext>
            </a:extLst>
          </p:cNvPr>
          <p:cNvCxnSpPr>
            <a:cxnSpLocks/>
          </p:cNvCxnSpPr>
          <p:nvPr/>
        </p:nvCxnSpPr>
        <p:spPr>
          <a:xfrm flipH="1">
            <a:off x="9077162" y="2247900"/>
            <a:ext cx="48860" cy="32255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8E191D2-61AA-4F8A-93A0-60D8B40C927E}"/>
              </a:ext>
            </a:extLst>
          </p:cNvPr>
          <p:cNvSpPr txBox="1"/>
          <p:nvPr/>
        </p:nvSpPr>
        <p:spPr>
          <a:xfrm>
            <a:off x="8999881" y="5067274"/>
            <a:ext cx="2052165" cy="369332"/>
          </a:xfrm>
          <a:prstGeom prst="rect">
            <a:avLst/>
          </a:prstGeom>
          <a:noFill/>
        </p:spPr>
        <p:txBody>
          <a:bodyPr wrap="square" rtlCol="0">
            <a:spAutoFit/>
          </a:bodyPr>
          <a:lstStyle/>
          <a:p>
            <a:r>
              <a:rPr lang="en-US" b="1" dirty="0">
                <a:solidFill>
                  <a:srgbClr val="00B050"/>
                </a:solidFill>
              </a:rPr>
              <a:t>Memory Bounded </a:t>
            </a:r>
          </a:p>
        </p:txBody>
      </p:sp>
      <p:cxnSp>
        <p:nvCxnSpPr>
          <p:cNvPr id="15" name="Straight Arrow Connector 14">
            <a:extLst>
              <a:ext uri="{FF2B5EF4-FFF2-40B4-BE49-F238E27FC236}">
                <a16:creationId xmlns:a16="http://schemas.microsoft.com/office/drawing/2014/main" id="{491B34B3-8463-4139-9151-1064CF0E5F1B}"/>
              </a:ext>
            </a:extLst>
          </p:cNvPr>
          <p:cNvCxnSpPr>
            <a:cxnSpLocks/>
          </p:cNvCxnSpPr>
          <p:nvPr/>
        </p:nvCxnSpPr>
        <p:spPr>
          <a:xfrm>
            <a:off x="9069542" y="5473427"/>
            <a:ext cx="1721316" cy="0"/>
          </a:xfrm>
          <a:prstGeom prst="straightConnector1">
            <a:avLst/>
          </a:prstGeom>
          <a:ln w="571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EE7DEA-0691-43D9-975E-F8973D901110}"/>
              </a:ext>
            </a:extLst>
          </p:cNvPr>
          <p:cNvCxnSpPr/>
          <p:nvPr/>
        </p:nvCxnSpPr>
        <p:spPr>
          <a:xfrm flipH="1">
            <a:off x="5798457" y="2241785"/>
            <a:ext cx="3322552" cy="0"/>
          </a:xfrm>
          <a:prstGeom prst="straightConnector1">
            <a:avLst/>
          </a:prstGeom>
          <a:ln w="571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EA9B9C-77B8-4FA2-807B-A894E7153A1A}"/>
              </a:ext>
            </a:extLst>
          </p:cNvPr>
          <p:cNvSpPr txBox="1"/>
          <p:nvPr/>
        </p:nvSpPr>
        <p:spPr>
          <a:xfrm>
            <a:off x="5407567" y="1983519"/>
            <a:ext cx="586334" cy="369332"/>
          </a:xfrm>
          <a:prstGeom prst="rect">
            <a:avLst/>
          </a:prstGeom>
          <a:noFill/>
        </p:spPr>
        <p:txBody>
          <a:bodyPr wrap="square" rtlCol="0">
            <a:spAutoFit/>
          </a:bodyPr>
          <a:lstStyle/>
          <a:p>
            <a:r>
              <a:rPr lang="en-US" b="1" dirty="0">
                <a:solidFill>
                  <a:srgbClr val="C00000"/>
                </a:solidFill>
              </a:rPr>
              <a:t>86</a:t>
            </a:r>
          </a:p>
        </p:txBody>
      </p:sp>
    </p:spTree>
    <p:extLst>
      <p:ext uri="{BB962C8B-B14F-4D97-AF65-F5344CB8AC3E}">
        <p14:creationId xmlns:p14="http://schemas.microsoft.com/office/powerpoint/2010/main" val="1740978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Roofline Model</a:t>
            </a:r>
          </a:p>
        </p:txBody>
      </p:sp>
      <p:pic>
        <p:nvPicPr>
          <p:cNvPr id="17" name="Content Placeholder 3">
            <a:extLst>
              <a:ext uri="{FF2B5EF4-FFF2-40B4-BE49-F238E27FC236}">
                <a16:creationId xmlns:a16="http://schemas.microsoft.com/office/drawing/2014/main" id="{D8838B86-0093-432E-B583-F92104021BF0}"/>
              </a:ext>
            </a:extLst>
          </p:cNvPr>
          <p:cNvPicPr>
            <a:picLocks noGrp="1" noChangeAspect="1"/>
          </p:cNvPicPr>
          <p:nvPr>
            <p:ph idx="1"/>
          </p:nvPr>
        </p:nvPicPr>
        <p:blipFill>
          <a:blip r:embed="rId3"/>
          <a:stretch>
            <a:fillRect/>
          </a:stretch>
        </p:blipFill>
        <p:spPr>
          <a:xfrm>
            <a:off x="1347947" y="1825625"/>
            <a:ext cx="9496106" cy="4351338"/>
          </a:xfrm>
          <a:prstGeom prst="rect">
            <a:avLst/>
          </a:prstGeom>
        </p:spPr>
      </p:pic>
      <p:cxnSp>
        <p:nvCxnSpPr>
          <p:cNvPr id="18" name="Straight Arrow Connector 17">
            <a:extLst>
              <a:ext uri="{FF2B5EF4-FFF2-40B4-BE49-F238E27FC236}">
                <a16:creationId xmlns:a16="http://schemas.microsoft.com/office/drawing/2014/main" id="{75E39D50-1628-4B0C-B571-FE495A7402E9}"/>
              </a:ext>
            </a:extLst>
          </p:cNvPr>
          <p:cNvCxnSpPr>
            <a:cxnSpLocks/>
          </p:cNvCxnSpPr>
          <p:nvPr/>
        </p:nvCxnSpPr>
        <p:spPr>
          <a:xfrm flipH="1">
            <a:off x="3230088" y="3326840"/>
            <a:ext cx="1980641" cy="0"/>
          </a:xfrm>
          <a:prstGeom prst="straightConnector1">
            <a:avLst/>
          </a:prstGeom>
          <a:ln w="571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FB037F8-B47F-40DC-AD1D-AF6D1881830E}"/>
              </a:ext>
            </a:extLst>
          </p:cNvPr>
          <p:cNvSpPr txBox="1"/>
          <p:nvPr/>
        </p:nvSpPr>
        <p:spPr>
          <a:xfrm>
            <a:off x="2839199" y="3142174"/>
            <a:ext cx="586334" cy="369332"/>
          </a:xfrm>
          <a:prstGeom prst="rect">
            <a:avLst/>
          </a:prstGeom>
          <a:noFill/>
        </p:spPr>
        <p:txBody>
          <a:bodyPr wrap="square" rtlCol="0">
            <a:spAutoFit/>
          </a:bodyPr>
          <a:lstStyle/>
          <a:p>
            <a:r>
              <a:rPr lang="en-US" b="1" dirty="0">
                <a:solidFill>
                  <a:srgbClr val="C00000"/>
                </a:solidFill>
              </a:rPr>
              <a:t>1.5</a:t>
            </a:r>
          </a:p>
        </p:txBody>
      </p:sp>
    </p:spTree>
    <p:extLst>
      <p:ext uri="{BB962C8B-B14F-4D97-AF65-F5344CB8AC3E}">
        <p14:creationId xmlns:p14="http://schemas.microsoft.com/office/powerpoint/2010/main" val="2411860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Roofline Model</a:t>
            </a:r>
          </a:p>
        </p:txBody>
      </p:sp>
      <p:pic>
        <p:nvPicPr>
          <p:cNvPr id="14" name="Picture 13">
            <a:extLst>
              <a:ext uri="{FF2B5EF4-FFF2-40B4-BE49-F238E27FC236}">
                <a16:creationId xmlns:a16="http://schemas.microsoft.com/office/drawing/2014/main" id="{844C33B4-32BE-4068-8FFD-26BB9554C915}"/>
              </a:ext>
            </a:extLst>
          </p:cNvPr>
          <p:cNvPicPr>
            <a:picLocks noChangeAspect="1"/>
          </p:cNvPicPr>
          <p:nvPr/>
        </p:nvPicPr>
        <p:blipFill>
          <a:blip r:embed="rId3"/>
          <a:stretch>
            <a:fillRect/>
          </a:stretch>
        </p:blipFill>
        <p:spPr>
          <a:xfrm>
            <a:off x="1365504" y="1876711"/>
            <a:ext cx="9204960" cy="4183326"/>
          </a:xfrm>
          <a:prstGeom prst="rect">
            <a:avLst/>
          </a:prstGeom>
        </p:spPr>
      </p:pic>
      <p:cxnSp>
        <p:nvCxnSpPr>
          <p:cNvPr id="15" name="Straight Arrow Connector 14">
            <a:extLst>
              <a:ext uri="{FF2B5EF4-FFF2-40B4-BE49-F238E27FC236}">
                <a16:creationId xmlns:a16="http://schemas.microsoft.com/office/drawing/2014/main" id="{DBFFC196-2712-45D6-B845-81F293CCBFD0}"/>
              </a:ext>
            </a:extLst>
          </p:cNvPr>
          <p:cNvCxnSpPr>
            <a:cxnSpLocks/>
          </p:cNvCxnSpPr>
          <p:nvPr/>
        </p:nvCxnSpPr>
        <p:spPr>
          <a:xfrm flipH="1">
            <a:off x="2839199" y="2566819"/>
            <a:ext cx="1576655" cy="0"/>
          </a:xfrm>
          <a:prstGeom prst="straightConnector1">
            <a:avLst/>
          </a:prstGeom>
          <a:ln w="571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36D606-11B1-4B74-8B46-BB0EC1A3073C}"/>
              </a:ext>
            </a:extLst>
          </p:cNvPr>
          <p:cNvSpPr txBox="1"/>
          <p:nvPr/>
        </p:nvSpPr>
        <p:spPr>
          <a:xfrm>
            <a:off x="2340436" y="2382153"/>
            <a:ext cx="586334" cy="369332"/>
          </a:xfrm>
          <a:prstGeom prst="rect">
            <a:avLst/>
          </a:prstGeom>
          <a:noFill/>
        </p:spPr>
        <p:txBody>
          <a:bodyPr wrap="square" rtlCol="0">
            <a:spAutoFit/>
          </a:bodyPr>
          <a:lstStyle/>
          <a:p>
            <a:r>
              <a:rPr lang="en-US" b="1" dirty="0">
                <a:solidFill>
                  <a:srgbClr val="C00000"/>
                </a:solidFill>
              </a:rPr>
              <a:t>2.5</a:t>
            </a:r>
          </a:p>
        </p:txBody>
      </p:sp>
    </p:spTree>
    <p:extLst>
      <p:ext uri="{BB962C8B-B14F-4D97-AF65-F5344CB8AC3E}">
        <p14:creationId xmlns:p14="http://schemas.microsoft.com/office/powerpoint/2010/main" val="1352013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Response Time </a:t>
            </a:r>
          </a:p>
        </p:txBody>
      </p:sp>
      <p:sp>
        <p:nvSpPr>
          <p:cNvPr id="11" name="TextBox 10">
            <a:extLst>
              <a:ext uri="{FF2B5EF4-FFF2-40B4-BE49-F238E27FC236}">
                <a16:creationId xmlns:a16="http://schemas.microsoft.com/office/drawing/2014/main" id="{F0669C1E-8EE3-4D21-B7C3-378C6E195E56}"/>
              </a:ext>
            </a:extLst>
          </p:cNvPr>
          <p:cNvSpPr txBox="1"/>
          <p:nvPr/>
        </p:nvSpPr>
        <p:spPr>
          <a:xfrm>
            <a:off x="1752515" y="5522427"/>
            <a:ext cx="4868884" cy="461665"/>
          </a:xfrm>
          <a:prstGeom prst="rect">
            <a:avLst/>
          </a:prstGeom>
          <a:noFill/>
        </p:spPr>
        <p:txBody>
          <a:bodyPr wrap="square" rtlCol="0">
            <a:spAutoFit/>
          </a:bodyPr>
          <a:lstStyle/>
          <a:p>
            <a:r>
              <a:rPr lang="en-US" sz="2400" b="1" i="1" dirty="0"/>
              <a:t>* Maximum Allowable is 7 </a:t>
            </a:r>
            <a:r>
              <a:rPr lang="en-US" sz="2400" b="1" i="1" dirty="0" err="1"/>
              <a:t>ms</a:t>
            </a:r>
            <a:endParaRPr lang="en-US" sz="2400" b="1" i="1" dirty="0"/>
          </a:p>
        </p:txBody>
      </p:sp>
      <p:pic>
        <p:nvPicPr>
          <p:cNvPr id="12" name="Content Placeholder 3">
            <a:extLst>
              <a:ext uri="{FF2B5EF4-FFF2-40B4-BE49-F238E27FC236}">
                <a16:creationId xmlns:a16="http://schemas.microsoft.com/office/drawing/2014/main" id="{0E35A49D-13A6-4698-9C1C-EAC41B4180FD}"/>
              </a:ext>
            </a:extLst>
          </p:cNvPr>
          <p:cNvPicPr>
            <a:picLocks noChangeAspect="1"/>
          </p:cNvPicPr>
          <p:nvPr/>
        </p:nvPicPr>
        <p:blipFill>
          <a:blip r:embed="rId3"/>
          <a:stretch>
            <a:fillRect/>
          </a:stretch>
        </p:blipFill>
        <p:spPr>
          <a:xfrm>
            <a:off x="1197292" y="2343721"/>
            <a:ext cx="9338098" cy="3197543"/>
          </a:xfrm>
          <a:prstGeom prst="rect">
            <a:avLst/>
          </a:prstGeom>
        </p:spPr>
      </p:pic>
    </p:spTree>
    <p:extLst>
      <p:ext uri="{BB962C8B-B14F-4D97-AF65-F5344CB8AC3E}">
        <p14:creationId xmlns:p14="http://schemas.microsoft.com/office/powerpoint/2010/main" val="1287267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Response Time </a:t>
            </a:r>
          </a:p>
        </p:txBody>
      </p:sp>
      <p:sp>
        <p:nvSpPr>
          <p:cNvPr id="11" name="TextBox 10">
            <a:extLst>
              <a:ext uri="{FF2B5EF4-FFF2-40B4-BE49-F238E27FC236}">
                <a16:creationId xmlns:a16="http://schemas.microsoft.com/office/drawing/2014/main" id="{F0669C1E-8EE3-4D21-B7C3-378C6E195E56}"/>
              </a:ext>
            </a:extLst>
          </p:cNvPr>
          <p:cNvSpPr txBox="1"/>
          <p:nvPr/>
        </p:nvSpPr>
        <p:spPr>
          <a:xfrm>
            <a:off x="1752515" y="5522427"/>
            <a:ext cx="4868884" cy="461665"/>
          </a:xfrm>
          <a:prstGeom prst="rect">
            <a:avLst/>
          </a:prstGeom>
          <a:noFill/>
        </p:spPr>
        <p:txBody>
          <a:bodyPr wrap="square" rtlCol="0">
            <a:spAutoFit/>
          </a:bodyPr>
          <a:lstStyle/>
          <a:p>
            <a:r>
              <a:rPr lang="en-US" sz="2400" b="1" i="1" dirty="0"/>
              <a:t>* Maximum Allowable is 7 </a:t>
            </a:r>
            <a:r>
              <a:rPr lang="en-US" sz="2400" b="1" i="1" dirty="0" err="1"/>
              <a:t>ms</a:t>
            </a:r>
            <a:endParaRPr lang="en-US" sz="2400" b="1" i="1" dirty="0"/>
          </a:p>
        </p:txBody>
      </p:sp>
      <p:pic>
        <p:nvPicPr>
          <p:cNvPr id="12" name="Content Placeholder 3">
            <a:extLst>
              <a:ext uri="{FF2B5EF4-FFF2-40B4-BE49-F238E27FC236}">
                <a16:creationId xmlns:a16="http://schemas.microsoft.com/office/drawing/2014/main" id="{05354395-4337-4E72-95D2-A024BE0F3748}"/>
              </a:ext>
            </a:extLst>
          </p:cNvPr>
          <p:cNvPicPr>
            <a:picLocks noChangeAspect="1"/>
          </p:cNvPicPr>
          <p:nvPr/>
        </p:nvPicPr>
        <p:blipFill>
          <a:blip r:embed="rId3"/>
          <a:stretch>
            <a:fillRect/>
          </a:stretch>
        </p:blipFill>
        <p:spPr>
          <a:xfrm>
            <a:off x="1197292" y="2343721"/>
            <a:ext cx="9338098" cy="3197543"/>
          </a:xfrm>
          <a:prstGeom prst="rect">
            <a:avLst/>
          </a:prstGeom>
        </p:spPr>
      </p:pic>
      <p:sp>
        <p:nvSpPr>
          <p:cNvPr id="13" name="Rectangle 12">
            <a:extLst>
              <a:ext uri="{FF2B5EF4-FFF2-40B4-BE49-F238E27FC236}">
                <a16:creationId xmlns:a16="http://schemas.microsoft.com/office/drawing/2014/main" id="{8DF61E9C-29B1-4ECA-9379-25A40B75CE29}"/>
              </a:ext>
            </a:extLst>
          </p:cNvPr>
          <p:cNvSpPr/>
          <p:nvPr/>
        </p:nvSpPr>
        <p:spPr>
          <a:xfrm>
            <a:off x="1377536" y="2921330"/>
            <a:ext cx="9072749" cy="380010"/>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14" name="Rectangle 13">
            <a:extLst>
              <a:ext uri="{FF2B5EF4-FFF2-40B4-BE49-F238E27FC236}">
                <a16:creationId xmlns:a16="http://schemas.microsoft.com/office/drawing/2014/main" id="{0CC821F3-787F-4178-BBE6-6DFB1C25FCE1}"/>
              </a:ext>
            </a:extLst>
          </p:cNvPr>
          <p:cNvSpPr/>
          <p:nvPr/>
        </p:nvSpPr>
        <p:spPr>
          <a:xfrm>
            <a:off x="1329966" y="3752487"/>
            <a:ext cx="9072749" cy="380010"/>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15" name="Rectangle 14">
            <a:extLst>
              <a:ext uri="{FF2B5EF4-FFF2-40B4-BE49-F238E27FC236}">
                <a16:creationId xmlns:a16="http://schemas.microsoft.com/office/drawing/2014/main" id="{B3CDCC0F-2B84-4B2D-9F45-A73A4BA5C52E}"/>
              </a:ext>
            </a:extLst>
          </p:cNvPr>
          <p:cNvSpPr/>
          <p:nvPr/>
        </p:nvSpPr>
        <p:spPr>
          <a:xfrm>
            <a:off x="1377535" y="4595525"/>
            <a:ext cx="9072749" cy="380010"/>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1378413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Power</a:t>
            </a:r>
          </a:p>
        </p:txBody>
      </p:sp>
      <p:pic>
        <p:nvPicPr>
          <p:cNvPr id="16" name="Content Placeholder 3">
            <a:extLst>
              <a:ext uri="{FF2B5EF4-FFF2-40B4-BE49-F238E27FC236}">
                <a16:creationId xmlns:a16="http://schemas.microsoft.com/office/drawing/2014/main" id="{990690D7-7D1A-4742-B305-ED2D89E8950B}"/>
              </a:ext>
            </a:extLst>
          </p:cNvPr>
          <p:cNvPicPr>
            <a:picLocks noGrp="1" noChangeAspect="1"/>
          </p:cNvPicPr>
          <p:nvPr>
            <p:ph idx="1"/>
          </p:nvPr>
        </p:nvPicPr>
        <p:blipFill>
          <a:blip r:embed="rId3"/>
          <a:stretch>
            <a:fillRect/>
          </a:stretch>
        </p:blipFill>
        <p:spPr>
          <a:xfrm>
            <a:off x="2418517" y="1562672"/>
            <a:ext cx="7354966" cy="4802187"/>
          </a:xfrm>
          <a:prstGeom prst="rect">
            <a:avLst/>
          </a:prstGeom>
        </p:spPr>
      </p:pic>
      <p:cxnSp>
        <p:nvCxnSpPr>
          <p:cNvPr id="17" name="Straight Arrow Connector 16">
            <a:extLst>
              <a:ext uri="{FF2B5EF4-FFF2-40B4-BE49-F238E27FC236}">
                <a16:creationId xmlns:a16="http://schemas.microsoft.com/office/drawing/2014/main" id="{C534516C-CB4F-419E-88C5-7CEAF8CAFE4C}"/>
              </a:ext>
            </a:extLst>
          </p:cNvPr>
          <p:cNvCxnSpPr>
            <a:cxnSpLocks/>
          </p:cNvCxnSpPr>
          <p:nvPr/>
        </p:nvCxnSpPr>
        <p:spPr>
          <a:xfrm flipH="1">
            <a:off x="8260080" y="4594860"/>
            <a:ext cx="1066800" cy="35052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7C4B719-78EB-46D9-97D0-399BBC2DC435}"/>
              </a:ext>
            </a:extLst>
          </p:cNvPr>
          <p:cNvSpPr txBox="1"/>
          <p:nvPr/>
        </p:nvSpPr>
        <p:spPr>
          <a:xfrm>
            <a:off x="8181373" y="4290571"/>
            <a:ext cx="1687928" cy="369332"/>
          </a:xfrm>
          <a:prstGeom prst="rect">
            <a:avLst/>
          </a:prstGeom>
          <a:noFill/>
        </p:spPr>
        <p:txBody>
          <a:bodyPr wrap="square" rtlCol="0">
            <a:spAutoFit/>
          </a:bodyPr>
          <a:lstStyle/>
          <a:p>
            <a:r>
              <a:rPr lang="en-US" b="1" dirty="0">
                <a:solidFill>
                  <a:schemeClr val="bg1"/>
                </a:solidFill>
              </a:rPr>
              <a:t>Not Optimized!</a:t>
            </a:r>
          </a:p>
        </p:txBody>
      </p:sp>
    </p:spTree>
    <p:extLst>
      <p:ext uri="{BB962C8B-B14F-4D97-AF65-F5344CB8AC3E}">
        <p14:creationId xmlns:p14="http://schemas.microsoft.com/office/powerpoint/2010/main" val="2204611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Scaling </a:t>
            </a:r>
          </a:p>
        </p:txBody>
      </p:sp>
      <p:pic>
        <p:nvPicPr>
          <p:cNvPr id="11" name="Content Placeholder 3">
            <a:extLst>
              <a:ext uri="{FF2B5EF4-FFF2-40B4-BE49-F238E27FC236}">
                <a16:creationId xmlns:a16="http://schemas.microsoft.com/office/drawing/2014/main" id="{FD10D282-1715-48C7-B51F-84D9063F2C75}"/>
              </a:ext>
            </a:extLst>
          </p:cNvPr>
          <p:cNvPicPr>
            <a:picLocks noGrp="1" noChangeAspect="1"/>
          </p:cNvPicPr>
          <p:nvPr>
            <p:ph idx="1"/>
          </p:nvPr>
        </p:nvPicPr>
        <p:blipFill>
          <a:blip r:embed="rId3"/>
          <a:stretch>
            <a:fillRect/>
          </a:stretch>
        </p:blipFill>
        <p:spPr>
          <a:xfrm>
            <a:off x="2230034" y="1825625"/>
            <a:ext cx="7219867" cy="4351338"/>
          </a:xfrm>
          <a:prstGeom prst="rect">
            <a:avLst/>
          </a:prstGeom>
        </p:spPr>
      </p:pic>
    </p:spTree>
    <p:extLst>
      <p:ext uri="{BB962C8B-B14F-4D97-AF65-F5344CB8AC3E}">
        <p14:creationId xmlns:p14="http://schemas.microsoft.com/office/powerpoint/2010/main" val="388588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Overview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Paper appeared at the 44</a:t>
            </a:r>
            <a:r>
              <a:rPr lang="en-US" sz="3600" baseline="30000" dirty="0"/>
              <a:t>th</a:t>
            </a:r>
            <a:r>
              <a:rPr lang="en-US" sz="3600" dirty="0"/>
              <a:t> International Symposium on Computer Architecture (ISCA) June 26, 2017</a:t>
            </a:r>
          </a:p>
          <a:p>
            <a:pPr marL="571500" indent="-571500">
              <a:buFont typeface="Arial" panose="020B0604020202020204" pitchFamily="34" charset="0"/>
              <a:buChar char="•"/>
            </a:pPr>
            <a:r>
              <a:rPr lang="en-US" sz="3600" dirty="0">
                <a:sym typeface="Wingdings" panose="05000000000000000000" pitchFamily="2" charset="2"/>
              </a:rPr>
              <a:t>More than </a:t>
            </a:r>
            <a:r>
              <a:rPr lang="en-US" sz="3600" b="1" dirty="0">
                <a:sym typeface="Wingdings" panose="05000000000000000000" pitchFamily="2" charset="2"/>
              </a:rPr>
              <a:t>60</a:t>
            </a:r>
            <a:r>
              <a:rPr lang="en-US" sz="3600" dirty="0">
                <a:sym typeface="Wingdings" panose="05000000000000000000" pitchFamily="2" charset="2"/>
              </a:rPr>
              <a:t> authors on the paper </a:t>
            </a:r>
            <a:endParaRPr lang="en-US" sz="3600" dirty="0"/>
          </a:p>
        </p:txBody>
      </p:sp>
      <p:pic>
        <p:nvPicPr>
          <p:cNvPr id="3" name="Picture 2">
            <a:extLst>
              <a:ext uri="{FF2B5EF4-FFF2-40B4-BE49-F238E27FC236}">
                <a16:creationId xmlns:a16="http://schemas.microsoft.com/office/drawing/2014/main" id="{5DFBA56E-C243-467A-92C3-DFB673D646B3}"/>
              </a:ext>
            </a:extLst>
          </p:cNvPr>
          <p:cNvPicPr>
            <a:picLocks noChangeAspect="1"/>
          </p:cNvPicPr>
          <p:nvPr/>
        </p:nvPicPr>
        <p:blipFill>
          <a:blip r:embed="rId3"/>
          <a:stretch>
            <a:fillRect/>
          </a:stretch>
        </p:blipFill>
        <p:spPr>
          <a:xfrm>
            <a:off x="702590" y="3112982"/>
            <a:ext cx="10786820" cy="3653377"/>
          </a:xfrm>
          <a:prstGeom prst="rect">
            <a:avLst/>
          </a:prstGeom>
        </p:spPr>
      </p:pic>
      <p:sp>
        <p:nvSpPr>
          <p:cNvPr id="4" name="Rectangle 3">
            <a:extLst>
              <a:ext uri="{FF2B5EF4-FFF2-40B4-BE49-F238E27FC236}">
                <a16:creationId xmlns:a16="http://schemas.microsoft.com/office/drawing/2014/main" id="{0826149A-068F-4E35-94F6-88C8DDA3E7E4}"/>
              </a:ext>
            </a:extLst>
          </p:cNvPr>
          <p:cNvSpPr/>
          <p:nvPr/>
        </p:nvSpPr>
        <p:spPr>
          <a:xfrm>
            <a:off x="4724400" y="3627120"/>
            <a:ext cx="1447800" cy="2895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F84E43F-3363-457C-B77D-873406D659D9}"/>
              </a:ext>
            </a:extLst>
          </p:cNvPr>
          <p:cNvSpPr/>
          <p:nvPr/>
        </p:nvSpPr>
        <p:spPr>
          <a:xfrm>
            <a:off x="2743200" y="4145280"/>
            <a:ext cx="1173480" cy="2895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34946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Scaling </a:t>
            </a:r>
          </a:p>
        </p:txBody>
      </p:sp>
      <p:pic>
        <p:nvPicPr>
          <p:cNvPr id="7" name="Content Placeholder 3">
            <a:extLst>
              <a:ext uri="{FF2B5EF4-FFF2-40B4-BE49-F238E27FC236}">
                <a16:creationId xmlns:a16="http://schemas.microsoft.com/office/drawing/2014/main" id="{4DAAF3B4-2BBA-4F32-A57A-89C93E351029}"/>
              </a:ext>
            </a:extLst>
          </p:cNvPr>
          <p:cNvPicPr>
            <a:picLocks noGrp="1" noChangeAspect="1"/>
          </p:cNvPicPr>
          <p:nvPr>
            <p:ph idx="1"/>
          </p:nvPr>
        </p:nvPicPr>
        <p:blipFill>
          <a:blip r:embed="rId3"/>
          <a:stretch>
            <a:fillRect/>
          </a:stretch>
        </p:blipFill>
        <p:spPr>
          <a:xfrm>
            <a:off x="2230034" y="1825625"/>
            <a:ext cx="7219867" cy="4351338"/>
          </a:xfrm>
          <a:prstGeom prst="rect">
            <a:avLst/>
          </a:prstGeom>
        </p:spPr>
      </p:pic>
      <p:sp>
        <p:nvSpPr>
          <p:cNvPr id="8" name="Rectangle: Rounded Corners 7">
            <a:extLst>
              <a:ext uri="{FF2B5EF4-FFF2-40B4-BE49-F238E27FC236}">
                <a16:creationId xmlns:a16="http://schemas.microsoft.com/office/drawing/2014/main" id="{294CD74F-D97E-415F-A1B5-D007DEEE53BF}"/>
              </a:ext>
            </a:extLst>
          </p:cNvPr>
          <p:cNvSpPr/>
          <p:nvPr/>
        </p:nvSpPr>
        <p:spPr>
          <a:xfrm>
            <a:off x="3170058" y="4327694"/>
            <a:ext cx="5339817" cy="593313"/>
          </a:xfrm>
          <a:prstGeom prst="roundRect">
            <a:avLst/>
          </a:prstGeom>
          <a:no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B1FBD5-87E0-43D7-BB67-4A1F4BDF1994}"/>
              </a:ext>
            </a:extLst>
          </p:cNvPr>
          <p:cNvSpPr/>
          <p:nvPr/>
        </p:nvSpPr>
        <p:spPr>
          <a:xfrm>
            <a:off x="8509875" y="2282511"/>
            <a:ext cx="1047637" cy="36296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264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5EC410-7D48-4F07-A531-48ABF9008BEF}"/>
              </a:ext>
            </a:extLst>
          </p:cNvPr>
          <p:cNvSpPr txBox="1"/>
          <p:nvPr/>
        </p:nvSpPr>
        <p:spPr>
          <a:xfrm>
            <a:off x="2613626" y="1785054"/>
            <a:ext cx="6964747" cy="3631763"/>
          </a:xfrm>
          <a:prstGeom prst="rect">
            <a:avLst/>
          </a:prstGeom>
          <a:noFill/>
        </p:spPr>
        <p:txBody>
          <a:bodyPr wrap="square" rtlCol="0">
            <a:spAutoFit/>
          </a:bodyPr>
          <a:lstStyle/>
          <a:p>
            <a:pPr algn="ctr"/>
            <a:r>
              <a:rPr lang="en-US" sz="11500" b="1" dirty="0">
                <a:solidFill>
                  <a:srgbClr val="F414D9"/>
                </a:solidFill>
                <a:latin typeface="Arial" panose="020B0604020202020204" pitchFamily="34" charset="0"/>
                <a:cs typeface="Arial" panose="020B0604020202020204" pitchFamily="34" charset="0"/>
              </a:rPr>
              <a:t>SWITCH BACK</a:t>
            </a:r>
          </a:p>
        </p:txBody>
      </p:sp>
      <p:sp>
        <p:nvSpPr>
          <p:cNvPr id="4" name="Explosion: 14 Points 3">
            <a:extLst>
              <a:ext uri="{FF2B5EF4-FFF2-40B4-BE49-F238E27FC236}">
                <a16:creationId xmlns:a16="http://schemas.microsoft.com/office/drawing/2014/main" id="{B019DF69-E91E-4EB7-B409-5276E2BDC748}"/>
              </a:ext>
            </a:extLst>
          </p:cNvPr>
          <p:cNvSpPr/>
          <p:nvPr/>
        </p:nvSpPr>
        <p:spPr>
          <a:xfrm>
            <a:off x="0" y="104775"/>
            <a:ext cx="12192000" cy="6857999"/>
          </a:xfrm>
          <a:prstGeom prst="irregularSeal2">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2928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EDFA6E9E-EBD9-47A4-B817-97EF86115B0F}"/>
              </a:ext>
            </a:extLst>
          </p:cNvPr>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Discussion</a:t>
            </a:r>
          </a:p>
        </p:txBody>
      </p:sp>
      <p:sp>
        <p:nvSpPr>
          <p:cNvPr id="7" name="TextBox 6">
            <a:extLst>
              <a:ext uri="{FF2B5EF4-FFF2-40B4-BE49-F238E27FC236}">
                <a16:creationId xmlns:a16="http://schemas.microsoft.com/office/drawing/2014/main" id="{53DC3FFF-98D0-48FF-94E0-9C3EA3829384}"/>
              </a:ext>
            </a:extLst>
          </p:cNvPr>
          <p:cNvSpPr txBox="1"/>
          <p:nvPr/>
        </p:nvSpPr>
        <p:spPr>
          <a:xfrm>
            <a:off x="0" y="1104740"/>
            <a:ext cx="12192000" cy="4785926"/>
          </a:xfrm>
          <a:prstGeom prst="rect">
            <a:avLst/>
          </a:prstGeom>
          <a:noFill/>
        </p:spPr>
        <p:txBody>
          <a:bodyPr wrap="square" rtlCol="0">
            <a:spAutoFit/>
          </a:bodyPr>
          <a:lstStyle/>
          <a:p>
            <a:r>
              <a:rPr lang="en-US" sz="3600" dirty="0">
                <a:solidFill>
                  <a:srgbClr val="FF99FF"/>
                </a:solidFill>
                <a:sym typeface="Wingdings" panose="05000000000000000000" pitchFamily="2" charset="2"/>
              </a:rPr>
              <a:t>	Fallacy: NN inference apps in datacenters value throughput as much as response time </a:t>
            </a:r>
          </a:p>
          <a:p>
            <a:endParaRPr lang="en-US" sz="3600" dirty="0">
              <a:sym typeface="Wingdings" panose="05000000000000000000" pitchFamily="2" charset="2"/>
            </a:endParaRPr>
          </a:p>
          <a:p>
            <a:r>
              <a:rPr lang="en-US" sz="3600" dirty="0">
                <a:sym typeface="Wingdings" panose="05000000000000000000" pitchFamily="2" charset="2"/>
              </a:rPr>
              <a:t>	</a:t>
            </a:r>
            <a:r>
              <a:rPr lang="en-US" sz="2500" dirty="0">
                <a:sym typeface="Wingdings" panose="05000000000000000000" pitchFamily="2" charset="2"/>
              </a:rPr>
              <a:t>- Beforehand, some said large batch size would allow peak TPU performance</a:t>
            </a:r>
          </a:p>
          <a:p>
            <a:endParaRPr lang="en-US" sz="2500" dirty="0">
              <a:sym typeface="Wingdings" panose="05000000000000000000" pitchFamily="2" charset="2"/>
            </a:endParaRPr>
          </a:p>
          <a:p>
            <a:r>
              <a:rPr lang="en-US" sz="2500" dirty="0">
                <a:sym typeface="Wingdings" panose="05000000000000000000" pitchFamily="2" charset="2"/>
              </a:rPr>
              <a:t>	- Cared more about response when ported to TPU (shrank from 10 </a:t>
            </a:r>
            <a:r>
              <a:rPr lang="en-US" sz="2500" dirty="0" err="1">
                <a:sym typeface="Wingdings" panose="05000000000000000000" pitchFamily="2" charset="2"/>
              </a:rPr>
              <a:t>ms</a:t>
            </a:r>
            <a:r>
              <a:rPr lang="en-US" sz="2500" dirty="0">
                <a:sym typeface="Wingdings" panose="05000000000000000000" pitchFamily="2" charset="2"/>
              </a:rPr>
              <a:t> to 7 </a:t>
            </a:r>
            <a:r>
              <a:rPr lang="en-US" sz="2500" dirty="0" err="1">
                <a:sym typeface="Wingdings" panose="05000000000000000000" pitchFamily="2" charset="2"/>
              </a:rPr>
              <a:t>ms</a:t>
            </a:r>
            <a:r>
              <a:rPr lang="en-US" sz="2500" dirty="0">
                <a:sym typeface="Wingdings" panose="05000000000000000000" pitchFamily="2" charset="2"/>
              </a:rPr>
              <a:t>) </a:t>
            </a:r>
          </a:p>
          <a:p>
            <a:endParaRPr lang="en-US" sz="2500" dirty="0">
              <a:sym typeface="Wingdings" panose="05000000000000000000" pitchFamily="2" charset="2"/>
            </a:endParaRPr>
          </a:p>
          <a:p>
            <a:r>
              <a:rPr lang="en-US" sz="2500" dirty="0">
                <a:sym typeface="Wingdings" panose="05000000000000000000" pitchFamily="2" charset="2"/>
              </a:rPr>
              <a:t>	- Simple, deterministic execution model of TPU helped match 99th% response time limits </a:t>
            </a:r>
          </a:p>
          <a:p>
            <a:endParaRPr lang="en-US" sz="2500" dirty="0"/>
          </a:p>
          <a:p>
            <a:endParaRPr lang="en-US" sz="3600" dirty="0"/>
          </a:p>
        </p:txBody>
      </p:sp>
    </p:spTree>
    <p:extLst>
      <p:ext uri="{BB962C8B-B14F-4D97-AF65-F5344CB8AC3E}">
        <p14:creationId xmlns:p14="http://schemas.microsoft.com/office/powerpoint/2010/main" val="2636897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EDFA6E9E-EBD9-47A4-B817-97EF86115B0F}"/>
              </a:ext>
            </a:extLst>
          </p:cNvPr>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Discussion</a:t>
            </a:r>
          </a:p>
        </p:txBody>
      </p:sp>
      <p:sp>
        <p:nvSpPr>
          <p:cNvPr id="7" name="TextBox 6">
            <a:extLst>
              <a:ext uri="{FF2B5EF4-FFF2-40B4-BE49-F238E27FC236}">
                <a16:creationId xmlns:a16="http://schemas.microsoft.com/office/drawing/2014/main" id="{53DC3FFF-98D0-48FF-94E0-9C3EA3829384}"/>
              </a:ext>
            </a:extLst>
          </p:cNvPr>
          <p:cNvSpPr txBox="1"/>
          <p:nvPr/>
        </p:nvSpPr>
        <p:spPr>
          <a:xfrm>
            <a:off x="0" y="1104740"/>
            <a:ext cx="12192000" cy="4401205"/>
          </a:xfrm>
          <a:prstGeom prst="rect">
            <a:avLst/>
          </a:prstGeom>
          <a:noFill/>
        </p:spPr>
        <p:txBody>
          <a:bodyPr wrap="square" rtlCol="0">
            <a:spAutoFit/>
          </a:bodyPr>
          <a:lstStyle/>
          <a:p>
            <a:r>
              <a:rPr lang="en-US" sz="3600" dirty="0">
                <a:solidFill>
                  <a:srgbClr val="FF99FF"/>
                </a:solidFill>
                <a:sym typeface="Wingdings" panose="05000000000000000000" pitchFamily="2" charset="2"/>
              </a:rPr>
              <a:t>	Fallacy: The K80 GPU architecture is a good match to NN inference </a:t>
            </a:r>
          </a:p>
          <a:p>
            <a:endParaRPr lang="en-US" sz="3600" dirty="0">
              <a:sym typeface="Wingdings" panose="05000000000000000000" pitchFamily="2" charset="2"/>
            </a:endParaRPr>
          </a:p>
          <a:p>
            <a:r>
              <a:rPr lang="en-US" sz="3600" dirty="0">
                <a:sym typeface="Wingdings" panose="05000000000000000000" pitchFamily="2" charset="2"/>
              </a:rPr>
              <a:t>	</a:t>
            </a:r>
            <a:r>
              <a:rPr lang="en-US" sz="2500" dirty="0">
                <a:sym typeface="Wingdings" panose="05000000000000000000" pitchFamily="2" charset="2"/>
              </a:rPr>
              <a:t>- GPU is high-throughput architecture, meant for training </a:t>
            </a:r>
          </a:p>
          <a:p>
            <a:endParaRPr lang="en-US" sz="2500" dirty="0">
              <a:sym typeface="Wingdings" panose="05000000000000000000" pitchFamily="2" charset="2"/>
            </a:endParaRPr>
          </a:p>
          <a:p>
            <a:r>
              <a:rPr lang="en-US" sz="2500" dirty="0"/>
              <a:t>	- The K80 is faster than Haswell but still slower then TPU</a:t>
            </a:r>
          </a:p>
          <a:p>
            <a:endParaRPr lang="en-US" sz="2500" dirty="0"/>
          </a:p>
          <a:p>
            <a:r>
              <a:rPr lang="en-US" sz="2500" dirty="0"/>
              <a:t>	- Future GPU should will improve this but it is hard </a:t>
            </a:r>
          </a:p>
          <a:p>
            <a:endParaRPr lang="en-US" sz="3600" dirty="0"/>
          </a:p>
        </p:txBody>
      </p:sp>
    </p:spTree>
    <p:extLst>
      <p:ext uri="{BB962C8B-B14F-4D97-AF65-F5344CB8AC3E}">
        <p14:creationId xmlns:p14="http://schemas.microsoft.com/office/powerpoint/2010/main" val="324493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EDFA6E9E-EBD9-47A4-B817-97EF86115B0F}"/>
              </a:ext>
            </a:extLst>
          </p:cNvPr>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Discussion</a:t>
            </a:r>
          </a:p>
        </p:txBody>
      </p:sp>
      <p:sp>
        <p:nvSpPr>
          <p:cNvPr id="7" name="TextBox 6">
            <a:extLst>
              <a:ext uri="{FF2B5EF4-FFF2-40B4-BE49-F238E27FC236}">
                <a16:creationId xmlns:a16="http://schemas.microsoft.com/office/drawing/2014/main" id="{53DC3FFF-98D0-48FF-94E0-9C3EA3829384}"/>
              </a:ext>
            </a:extLst>
          </p:cNvPr>
          <p:cNvSpPr txBox="1"/>
          <p:nvPr/>
        </p:nvSpPr>
        <p:spPr>
          <a:xfrm>
            <a:off x="0" y="1104740"/>
            <a:ext cx="12192000" cy="4724370"/>
          </a:xfrm>
          <a:prstGeom prst="rect">
            <a:avLst/>
          </a:prstGeom>
          <a:noFill/>
        </p:spPr>
        <p:txBody>
          <a:bodyPr wrap="square" rtlCol="0">
            <a:spAutoFit/>
          </a:bodyPr>
          <a:lstStyle/>
          <a:p>
            <a:r>
              <a:rPr lang="en-US" sz="3600" dirty="0">
                <a:solidFill>
                  <a:srgbClr val="FF99FF"/>
                </a:solidFill>
                <a:sym typeface="Wingdings" panose="05000000000000000000" pitchFamily="2" charset="2"/>
              </a:rPr>
              <a:t>	Pitfall: CPU/GPU results would be comparable to TPU if used more efficiently or compared to newer versions </a:t>
            </a:r>
          </a:p>
          <a:p>
            <a:endParaRPr lang="en-US" dirty="0">
              <a:sym typeface="Wingdings" panose="05000000000000000000" pitchFamily="2" charset="2"/>
            </a:endParaRPr>
          </a:p>
          <a:p>
            <a:r>
              <a:rPr lang="en-US" sz="3600" dirty="0">
                <a:sym typeface="Wingdings" panose="05000000000000000000" pitchFamily="2" charset="2"/>
              </a:rPr>
              <a:t>	</a:t>
            </a:r>
            <a:r>
              <a:rPr lang="en-US" sz="2500" dirty="0">
                <a:sym typeface="Wingdings" panose="05000000000000000000" pitchFamily="2" charset="2"/>
              </a:rPr>
              <a:t>- Had 8-bit results for one DNN on CPU, since AVX2* integer support was hard to do</a:t>
            </a:r>
          </a:p>
          <a:p>
            <a:endParaRPr lang="en-US" sz="2500" dirty="0">
              <a:sym typeface="Wingdings" panose="05000000000000000000" pitchFamily="2" charset="2"/>
            </a:endParaRPr>
          </a:p>
          <a:p>
            <a:r>
              <a:rPr lang="en-US" sz="2500" dirty="0">
                <a:sym typeface="Wingdings" panose="05000000000000000000" pitchFamily="2" charset="2"/>
              </a:rPr>
              <a:t>	- Less confusion to present all CPU results in floating point vs. one exception, with own roofline</a:t>
            </a:r>
          </a:p>
          <a:p>
            <a:endParaRPr lang="en-US" sz="2500" dirty="0">
              <a:sym typeface="Wingdings" panose="05000000000000000000" pitchFamily="2" charset="2"/>
            </a:endParaRPr>
          </a:p>
          <a:p>
            <a:r>
              <a:rPr lang="en-US" sz="2500" dirty="0">
                <a:sym typeface="Wingdings" panose="05000000000000000000" pitchFamily="2" charset="2"/>
              </a:rPr>
              <a:t>	- The speedup was ~3.5X</a:t>
            </a:r>
          </a:p>
          <a:p>
            <a:endParaRPr lang="en-US" sz="2500" dirty="0">
              <a:sym typeface="Wingdings" panose="05000000000000000000" pitchFamily="2" charset="2"/>
            </a:endParaRPr>
          </a:p>
          <a:p>
            <a:r>
              <a:rPr lang="en-US" sz="2500" dirty="0">
                <a:sym typeface="Wingdings" panose="05000000000000000000" pitchFamily="2" charset="2"/>
              </a:rPr>
              <a:t>	- If all DNNs had similar speedup, perf/Watt ratio would drop from </a:t>
            </a:r>
            <a:r>
              <a:rPr lang="en-US" sz="2500" b="1" i="1" dirty="0">
                <a:solidFill>
                  <a:srgbClr val="FFFF00"/>
                </a:solidFill>
                <a:sym typeface="Wingdings" panose="05000000000000000000" pitchFamily="2" charset="2"/>
              </a:rPr>
              <a:t>41-83X to 12-24X</a:t>
            </a:r>
            <a:endParaRPr lang="en-US" sz="3600" b="1" i="1" dirty="0">
              <a:solidFill>
                <a:srgbClr val="FFFF00"/>
              </a:solidFill>
            </a:endParaRPr>
          </a:p>
        </p:txBody>
      </p:sp>
      <p:sp>
        <p:nvSpPr>
          <p:cNvPr id="8" name="TextBox 7">
            <a:extLst>
              <a:ext uri="{FF2B5EF4-FFF2-40B4-BE49-F238E27FC236}">
                <a16:creationId xmlns:a16="http://schemas.microsoft.com/office/drawing/2014/main" id="{499C3E45-8E13-4647-9379-9DD8A3ABC179}"/>
              </a:ext>
            </a:extLst>
          </p:cNvPr>
          <p:cNvSpPr txBox="1"/>
          <p:nvPr/>
        </p:nvSpPr>
        <p:spPr>
          <a:xfrm>
            <a:off x="0" y="6358383"/>
            <a:ext cx="12192000" cy="400110"/>
          </a:xfrm>
          <a:prstGeom prst="rect">
            <a:avLst/>
          </a:prstGeom>
          <a:noFill/>
        </p:spPr>
        <p:txBody>
          <a:bodyPr wrap="square" rtlCol="0">
            <a:spAutoFit/>
          </a:bodyPr>
          <a:lstStyle/>
          <a:p>
            <a:r>
              <a:rPr lang="en-US" sz="2000" b="1" i="1" dirty="0">
                <a:solidFill>
                  <a:srgbClr val="00B0F0"/>
                </a:solidFill>
              </a:rPr>
              <a:t>*AVX2 = Advanced Vector Extensions (extensions to the x86 instruction set architecture for microprocessors. AVX2)</a:t>
            </a:r>
            <a:endParaRPr lang="en-US" sz="2000" i="1" dirty="0">
              <a:solidFill>
                <a:srgbClr val="00B0F0"/>
              </a:solidFill>
            </a:endParaRPr>
          </a:p>
        </p:txBody>
      </p:sp>
    </p:spTree>
    <p:extLst>
      <p:ext uri="{BB962C8B-B14F-4D97-AF65-F5344CB8AC3E}">
        <p14:creationId xmlns:p14="http://schemas.microsoft.com/office/powerpoint/2010/main" val="3024870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EDFA6E9E-EBD9-47A4-B817-97EF86115B0F}"/>
              </a:ext>
            </a:extLst>
          </p:cNvPr>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Discussion</a:t>
            </a:r>
          </a:p>
        </p:txBody>
      </p:sp>
      <p:sp>
        <p:nvSpPr>
          <p:cNvPr id="7" name="TextBox 6">
            <a:extLst>
              <a:ext uri="{FF2B5EF4-FFF2-40B4-BE49-F238E27FC236}">
                <a16:creationId xmlns:a16="http://schemas.microsoft.com/office/drawing/2014/main" id="{53DC3FFF-98D0-48FF-94E0-9C3EA3829384}"/>
              </a:ext>
            </a:extLst>
          </p:cNvPr>
          <p:cNvSpPr txBox="1"/>
          <p:nvPr/>
        </p:nvSpPr>
        <p:spPr>
          <a:xfrm>
            <a:off x="0" y="1104740"/>
            <a:ext cx="12192000" cy="3570208"/>
          </a:xfrm>
          <a:prstGeom prst="rect">
            <a:avLst/>
          </a:prstGeom>
          <a:noFill/>
        </p:spPr>
        <p:txBody>
          <a:bodyPr wrap="square" rtlCol="0">
            <a:spAutoFit/>
          </a:bodyPr>
          <a:lstStyle/>
          <a:p>
            <a:r>
              <a:rPr lang="en-US" sz="3600" dirty="0">
                <a:solidFill>
                  <a:srgbClr val="FF99FF"/>
                </a:solidFill>
                <a:sym typeface="Wingdings" panose="05000000000000000000" pitchFamily="2" charset="2"/>
              </a:rPr>
              <a:t>	Pitfall: CPU/GPU results would be comparable to TPU if used more efficiently or compared to newer versions </a:t>
            </a:r>
          </a:p>
          <a:p>
            <a:endParaRPr lang="en-US" dirty="0">
              <a:sym typeface="Wingdings" panose="05000000000000000000" pitchFamily="2" charset="2"/>
            </a:endParaRPr>
          </a:p>
          <a:p>
            <a:r>
              <a:rPr lang="en-US" sz="3600" dirty="0">
                <a:sym typeface="Wingdings" panose="05000000000000000000" pitchFamily="2" charset="2"/>
              </a:rPr>
              <a:t>	</a:t>
            </a:r>
            <a:r>
              <a:rPr lang="en-US" sz="2500" dirty="0">
                <a:sym typeface="Wingdings" panose="05000000000000000000" pitchFamily="2" charset="2"/>
              </a:rPr>
              <a:t>- New 16-nm, 1.5GHz, 250W </a:t>
            </a:r>
            <a:r>
              <a:rPr lang="en-US" sz="2500" i="1" dirty="0">
                <a:solidFill>
                  <a:srgbClr val="FFFF00"/>
                </a:solidFill>
                <a:sym typeface="Wingdings" panose="05000000000000000000" pitchFamily="2" charset="2"/>
              </a:rPr>
              <a:t>Pascal P40 GPU </a:t>
            </a:r>
            <a:r>
              <a:rPr lang="en-US" sz="2500" dirty="0">
                <a:sym typeface="Wingdings" panose="05000000000000000000" pitchFamily="2" charset="2"/>
              </a:rPr>
              <a:t>peak performance 47 Tera 8-bit ops/sec</a:t>
            </a:r>
          </a:p>
          <a:p>
            <a:r>
              <a:rPr lang="en-US" sz="2500" dirty="0">
                <a:sym typeface="Wingdings" panose="05000000000000000000" pitchFamily="2" charset="2"/>
              </a:rPr>
              <a:t>		1) Unavailable  in early 2015</a:t>
            </a:r>
          </a:p>
          <a:p>
            <a:r>
              <a:rPr lang="en-US" sz="2500" dirty="0">
                <a:sym typeface="Wingdings" panose="05000000000000000000" pitchFamily="2" charset="2"/>
              </a:rPr>
              <a:t>		2) No SECDED* for P40 memory  not for datacenters</a:t>
            </a:r>
          </a:p>
          <a:p>
            <a:r>
              <a:rPr lang="en-US" sz="2500" dirty="0">
                <a:sym typeface="Wingdings" panose="05000000000000000000" pitchFamily="2" charset="2"/>
              </a:rPr>
              <a:t>   		3) 0.5 peak of TPU and 3X-6X more power </a:t>
            </a:r>
          </a:p>
          <a:p>
            <a:r>
              <a:rPr lang="en-US" sz="2500" dirty="0">
                <a:sym typeface="Wingdings" panose="05000000000000000000" pitchFamily="2" charset="2"/>
              </a:rPr>
              <a:t>		4) Fraction of P40 peak delivered in 7ms deadline??!</a:t>
            </a:r>
            <a:endParaRPr lang="en-US" sz="3600" dirty="0"/>
          </a:p>
        </p:txBody>
      </p:sp>
      <p:sp>
        <p:nvSpPr>
          <p:cNvPr id="9" name="TextBox 8">
            <a:extLst>
              <a:ext uri="{FF2B5EF4-FFF2-40B4-BE49-F238E27FC236}">
                <a16:creationId xmlns:a16="http://schemas.microsoft.com/office/drawing/2014/main" id="{61977F30-7AAE-4DE9-901D-1F94FF3CCEB1}"/>
              </a:ext>
            </a:extLst>
          </p:cNvPr>
          <p:cNvSpPr txBox="1"/>
          <p:nvPr/>
        </p:nvSpPr>
        <p:spPr>
          <a:xfrm>
            <a:off x="123986" y="6265394"/>
            <a:ext cx="12192000" cy="461665"/>
          </a:xfrm>
          <a:prstGeom prst="rect">
            <a:avLst/>
          </a:prstGeom>
          <a:noFill/>
        </p:spPr>
        <p:txBody>
          <a:bodyPr wrap="square" rtlCol="0">
            <a:spAutoFit/>
          </a:bodyPr>
          <a:lstStyle/>
          <a:p>
            <a:r>
              <a:rPr lang="en-US" sz="2400" b="1" i="1" dirty="0">
                <a:solidFill>
                  <a:srgbClr val="00B0F0"/>
                </a:solidFill>
              </a:rPr>
              <a:t>*SECDED =Single-Error Correcting and Double-Error Detecting </a:t>
            </a:r>
            <a:endParaRPr lang="en-US" sz="2400" i="1" dirty="0">
              <a:solidFill>
                <a:srgbClr val="00B0F0"/>
              </a:solidFill>
            </a:endParaRPr>
          </a:p>
        </p:txBody>
      </p:sp>
    </p:spTree>
    <p:extLst>
      <p:ext uri="{BB962C8B-B14F-4D97-AF65-F5344CB8AC3E}">
        <p14:creationId xmlns:p14="http://schemas.microsoft.com/office/powerpoint/2010/main" val="1297726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EDFA6E9E-EBD9-47A4-B817-97EF86115B0F}"/>
              </a:ext>
            </a:extLst>
          </p:cNvPr>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Discussion</a:t>
            </a:r>
          </a:p>
        </p:txBody>
      </p:sp>
      <p:sp>
        <p:nvSpPr>
          <p:cNvPr id="7" name="TextBox 6">
            <a:extLst>
              <a:ext uri="{FF2B5EF4-FFF2-40B4-BE49-F238E27FC236}">
                <a16:creationId xmlns:a16="http://schemas.microsoft.com/office/drawing/2014/main" id="{53DC3FFF-98D0-48FF-94E0-9C3EA3829384}"/>
              </a:ext>
            </a:extLst>
          </p:cNvPr>
          <p:cNvSpPr txBox="1"/>
          <p:nvPr/>
        </p:nvSpPr>
        <p:spPr>
          <a:xfrm>
            <a:off x="0" y="1104740"/>
            <a:ext cx="12192000" cy="3185487"/>
          </a:xfrm>
          <a:prstGeom prst="rect">
            <a:avLst/>
          </a:prstGeom>
          <a:noFill/>
        </p:spPr>
        <p:txBody>
          <a:bodyPr wrap="square" rtlCol="0">
            <a:spAutoFit/>
          </a:bodyPr>
          <a:lstStyle/>
          <a:p>
            <a:r>
              <a:rPr lang="en-US" sz="3600" dirty="0">
                <a:solidFill>
                  <a:srgbClr val="FF99FF"/>
                </a:solidFill>
                <a:sym typeface="Wingdings" panose="05000000000000000000" pitchFamily="2" charset="2"/>
              </a:rPr>
              <a:t>	Fallacy: The only path left to increase TPU performance is hardware upgrade </a:t>
            </a:r>
          </a:p>
          <a:p>
            <a:endParaRPr lang="en-US" dirty="0">
              <a:sym typeface="Wingdings" panose="05000000000000000000" pitchFamily="2" charset="2"/>
            </a:endParaRPr>
          </a:p>
          <a:p>
            <a:r>
              <a:rPr lang="en-US" sz="3600" dirty="0">
                <a:sym typeface="Wingdings" panose="05000000000000000000" pitchFamily="2" charset="2"/>
              </a:rPr>
              <a:t>	</a:t>
            </a:r>
            <a:r>
              <a:rPr lang="en-US" sz="2500" dirty="0">
                <a:sym typeface="Wingdings" panose="05000000000000000000" pitchFamily="2" charset="2"/>
              </a:rPr>
              <a:t>- CNN application can be improved if compiler writers tried to match CNN to TPU hardware</a:t>
            </a:r>
          </a:p>
          <a:p>
            <a:r>
              <a:rPr lang="en-US" sz="2500" dirty="0">
                <a:sym typeface="Wingdings" panose="05000000000000000000" pitchFamily="2" charset="2"/>
              </a:rPr>
              <a:t>	- Reorganize the application too aggregate multiple short batches out of the convolution layers in to a single, deeper batch (from 32 to 128). </a:t>
            </a:r>
            <a:endParaRPr lang="en-US" sz="3600" dirty="0"/>
          </a:p>
        </p:txBody>
      </p:sp>
    </p:spTree>
    <p:extLst>
      <p:ext uri="{BB962C8B-B14F-4D97-AF65-F5344CB8AC3E}">
        <p14:creationId xmlns:p14="http://schemas.microsoft.com/office/powerpoint/2010/main" val="1985586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EDFA6E9E-EBD9-47A4-B817-97EF86115B0F}"/>
              </a:ext>
            </a:extLst>
          </p:cNvPr>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Discussion</a:t>
            </a:r>
          </a:p>
        </p:txBody>
      </p:sp>
      <p:sp>
        <p:nvSpPr>
          <p:cNvPr id="7" name="TextBox 6">
            <a:extLst>
              <a:ext uri="{FF2B5EF4-FFF2-40B4-BE49-F238E27FC236}">
                <a16:creationId xmlns:a16="http://schemas.microsoft.com/office/drawing/2014/main" id="{53DC3FFF-98D0-48FF-94E0-9C3EA3829384}"/>
              </a:ext>
            </a:extLst>
          </p:cNvPr>
          <p:cNvSpPr txBox="1"/>
          <p:nvPr/>
        </p:nvSpPr>
        <p:spPr>
          <a:xfrm>
            <a:off x="0" y="1104740"/>
            <a:ext cx="12192000" cy="4724370"/>
          </a:xfrm>
          <a:prstGeom prst="rect">
            <a:avLst/>
          </a:prstGeom>
          <a:noFill/>
        </p:spPr>
        <p:txBody>
          <a:bodyPr wrap="square" rtlCol="0">
            <a:spAutoFit/>
          </a:bodyPr>
          <a:lstStyle/>
          <a:p>
            <a:r>
              <a:rPr lang="en-US" sz="3600" dirty="0">
                <a:solidFill>
                  <a:srgbClr val="FF99FF"/>
                </a:solidFill>
                <a:sym typeface="Wingdings" panose="05000000000000000000" pitchFamily="2" charset="2"/>
              </a:rPr>
              <a:t>	Fallacy: For NN hardware, Inferences Per Seconds (IPS) is an inaccurate summary performance metric</a:t>
            </a:r>
          </a:p>
          <a:p>
            <a:endParaRPr lang="en-US" dirty="0">
              <a:sym typeface="Wingdings" panose="05000000000000000000" pitchFamily="2" charset="2"/>
            </a:endParaRPr>
          </a:p>
          <a:p>
            <a:r>
              <a:rPr lang="en-US" sz="3600" dirty="0">
                <a:sym typeface="Wingdings" panose="05000000000000000000" pitchFamily="2" charset="2"/>
              </a:rPr>
              <a:t>	</a:t>
            </a:r>
            <a:r>
              <a:rPr lang="en-US" sz="2500" dirty="0">
                <a:sym typeface="Wingdings" panose="05000000000000000000" pitchFamily="2" charset="2"/>
              </a:rPr>
              <a:t>- IPS is the inverse of the complexity of the typical of the typical inference in the application (e.g., number, size, and type of NN layers)</a:t>
            </a:r>
          </a:p>
          <a:p>
            <a:endParaRPr lang="en-US" sz="2500" dirty="0">
              <a:sym typeface="Wingdings" panose="05000000000000000000" pitchFamily="2" charset="2"/>
            </a:endParaRPr>
          </a:p>
          <a:p>
            <a:r>
              <a:rPr lang="en-US" sz="2500" dirty="0">
                <a:sym typeface="Wingdings" panose="05000000000000000000" pitchFamily="2" charset="2"/>
              </a:rPr>
              <a:t>	- Example: TPU runs the 4-layers MLP1 at </a:t>
            </a:r>
            <a:r>
              <a:rPr lang="en-US" sz="2500" b="1" i="1" dirty="0">
                <a:solidFill>
                  <a:srgbClr val="FFFF00"/>
                </a:solidFill>
                <a:sym typeface="Wingdings" panose="05000000000000000000" pitchFamily="2" charset="2"/>
              </a:rPr>
              <a:t>360K </a:t>
            </a:r>
            <a:r>
              <a:rPr lang="en-US" sz="2500" dirty="0">
                <a:sym typeface="Wingdings" panose="05000000000000000000" pitchFamily="2" charset="2"/>
              </a:rPr>
              <a:t>IPS but the 89-layer CNN1 at only </a:t>
            </a:r>
            <a:r>
              <a:rPr lang="en-US" sz="2500" b="1" i="1" dirty="0">
                <a:solidFill>
                  <a:srgbClr val="FFFF00"/>
                </a:solidFill>
                <a:sym typeface="Wingdings" panose="05000000000000000000" pitchFamily="2" charset="2"/>
              </a:rPr>
              <a:t>4K</a:t>
            </a:r>
            <a:r>
              <a:rPr lang="en-US" sz="2500" dirty="0">
                <a:sym typeface="Wingdings" panose="05000000000000000000" pitchFamily="2" charset="2"/>
              </a:rPr>
              <a:t>, so TPU IPS vary by </a:t>
            </a:r>
            <a:r>
              <a:rPr lang="en-US" sz="2500" b="1" i="1" dirty="0">
                <a:solidFill>
                  <a:srgbClr val="FFFF00"/>
                </a:solidFill>
                <a:sym typeface="Wingdings" panose="05000000000000000000" pitchFamily="2" charset="2"/>
              </a:rPr>
              <a:t>75X</a:t>
            </a:r>
          </a:p>
          <a:p>
            <a:endParaRPr lang="en-US" sz="2500" b="1" i="1" dirty="0">
              <a:solidFill>
                <a:srgbClr val="FFFF00"/>
              </a:solidFill>
              <a:sym typeface="Wingdings" panose="05000000000000000000" pitchFamily="2" charset="2"/>
            </a:endParaRPr>
          </a:p>
          <a:p>
            <a:r>
              <a:rPr lang="en-US" sz="2500" dirty="0">
                <a:sym typeface="Wingdings" panose="05000000000000000000" pitchFamily="2" charset="2"/>
              </a:rPr>
              <a:t>	- To compare NN machines, benchmark suite is needed on a high-level to port in a wide variety of NN architectures  </a:t>
            </a:r>
            <a:endParaRPr lang="en-US" sz="3600" dirty="0"/>
          </a:p>
        </p:txBody>
      </p:sp>
    </p:spTree>
    <p:extLst>
      <p:ext uri="{BB962C8B-B14F-4D97-AF65-F5344CB8AC3E}">
        <p14:creationId xmlns:p14="http://schemas.microsoft.com/office/powerpoint/2010/main" val="3314701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23874" y="159603"/>
            <a:ext cx="6219825" cy="861774"/>
          </a:xfrm>
          <a:prstGeom prst="rect">
            <a:avLst/>
          </a:prstGeom>
          <a:noFill/>
        </p:spPr>
        <p:txBody>
          <a:bodyPr wrap="square" rtlCol="0">
            <a:spAutoFit/>
          </a:bodyPr>
          <a:lstStyle/>
          <a:p>
            <a:endParaRPr lang="en-US" sz="5000" b="1" dirty="0">
              <a:solidFill>
                <a:srgbClr val="92D050"/>
              </a:solidFill>
              <a:latin typeface="SansSerif" panose="00000400000000000000" pitchFamily="2" charset="2"/>
            </a:endParaRPr>
          </a:p>
        </p:txBody>
      </p:sp>
      <p:sp>
        <p:nvSpPr>
          <p:cNvPr id="8" name="TextBox 7"/>
          <p:cNvSpPr txBox="1"/>
          <p:nvPr/>
        </p:nvSpPr>
        <p:spPr>
          <a:xfrm>
            <a:off x="-418454" y="90353"/>
            <a:ext cx="8634200" cy="1862048"/>
          </a:xfrm>
          <a:prstGeom prst="rect">
            <a:avLst/>
          </a:prstGeom>
          <a:noFill/>
        </p:spPr>
        <p:txBody>
          <a:bodyPr wrap="square" rtlCol="0">
            <a:spAutoFit/>
          </a:bodyPr>
          <a:lstStyle/>
          <a:p>
            <a:pPr algn="ctr"/>
            <a:r>
              <a:rPr lang="en-US" sz="11500" b="1" i="1" dirty="0">
                <a:solidFill>
                  <a:srgbClr val="92D050"/>
                </a:solidFill>
                <a:latin typeface="SansSerif" panose="00000400000000000000" pitchFamily="2" charset="2"/>
              </a:rPr>
              <a:t>Thank You!</a:t>
            </a:r>
          </a:p>
        </p:txBody>
      </p:sp>
      <p:sp>
        <p:nvSpPr>
          <p:cNvPr id="7" name="TextBox 6">
            <a:extLst>
              <a:ext uri="{FF2B5EF4-FFF2-40B4-BE49-F238E27FC236}">
                <a16:creationId xmlns:a16="http://schemas.microsoft.com/office/drawing/2014/main" id="{81303C51-2C88-4997-A1C6-3431A4A35349}"/>
              </a:ext>
            </a:extLst>
          </p:cNvPr>
          <p:cNvSpPr txBox="1"/>
          <p:nvPr/>
        </p:nvSpPr>
        <p:spPr>
          <a:xfrm>
            <a:off x="-1412615" y="3145034"/>
            <a:ext cx="10092802" cy="1200329"/>
          </a:xfrm>
          <a:prstGeom prst="rect">
            <a:avLst/>
          </a:prstGeom>
          <a:noFill/>
        </p:spPr>
        <p:txBody>
          <a:bodyPr wrap="square" rtlCol="0">
            <a:spAutoFit/>
          </a:bodyPr>
          <a:lstStyle/>
          <a:p>
            <a:pPr algn="ctr"/>
            <a:r>
              <a:rPr lang="en-US" sz="7200" b="1" dirty="0">
                <a:solidFill>
                  <a:srgbClr val="92D050"/>
                </a:solidFill>
                <a:latin typeface="SansSerif" panose="00000400000000000000" pitchFamily="2" charset="2"/>
              </a:rPr>
              <a:t>Questions?!</a:t>
            </a:r>
          </a:p>
        </p:txBody>
      </p:sp>
      <p:pic>
        <p:nvPicPr>
          <p:cNvPr id="1028" name="Picture 4" descr="Google TPU">
            <a:extLst>
              <a:ext uri="{FF2B5EF4-FFF2-40B4-BE49-F238E27FC236}">
                <a16:creationId xmlns:a16="http://schemas.microsoft.com/office/drawing/2014/main" id="{45F3ED64-9A90-4426-AF21-73967A70FE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t="351" r="16267"/>
          <a:stretch/>
        </p:blipFill>
        <p:spPr bwMode="auto">
          <a:xfrm>
            <a:off x="6462211" y="1825032"/>
            <a:ext cx="5729789" cy="48152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390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3139321"/>
          </a:xfrm>
          <a:prstGeom prst="rect">
            <a:avLst/>
          </a:prstGeom>
          <a:noFill/>
        </p:spPr>
        <p:txBody>
          <a:bodyPr wrap="square" rtlCol="0">
            <a:spAutoFit/>
          </a:bodyPr>
          <a:lstStyle/>
          <a:p>
            <a:r>
              <a:rPr lang="en-US" dirty="0"/>
              <a:t>Domain Specific Architecture </a:t>
            </a:r>
          </a:p>
          <a:p>
            <a:r>
              <a:rPr lang="en-US" dirty="0"/>
              <a:t>Key NN Concepts for Architects:</a:t>
            </a:r>
          </a:p>
          <a:p>
            <a:r>
              <a:rPr lang="en-US" dirty="0"/>
              <a:t>	- Training vs. inference </a:t>
            </a:r>
          </a:p>
          <a:p>
            <a:r>
              <a:rPr lang="en-US" dirty="0"/>
              <a:t>	- Batch size </a:t>
            </a:r>
          </a:p>
          <a:p>
            <a:r>
              <a:rPr lang="en-US" dirty="0"/>
              <a:t>		Problem: DNNs have millions of weights that take a long time to load from memory (DRAM)</a:t>
            </a:r>
          </a:p>
          <a:p>
            <a:r>
              <a:rPr lang="en-US" dirty="0"/>
              <a:t>		Solution: Large batch </a:t>
            </a:r>
            <a:r>
              <a:rPr lang="en-US" dirty="0">
                <a:sym typeface="Wingdings" panose="05000000000000000000" pitchFamily="2" charset="2"/>
              </a:rPr>
              <a:t> amortize weight-fetch time by inferring (or training) many input examples at a time</a:t>
            </a:r>
          </a:p>
          <a:p>
            <a:r>
              <a:rPr lang="en-US" dirty="0">
                <a:sym typeface="Wingdings" panose="05000000000000000000" pitchFamily="2" charset="2"/>
              </a:rPr>
              <a:t>	- Floating-point vs. Integer (“Quantization”)</a:t>
            </a:r>
          </a:p>
          <a:p>
            <a:r>
              <a:rPr lang="en-US" dirty="0">
                <a:sym typeface="Wingdings" panose="05000000000000000000" pitchFamily="2" charset="2"/>
              </a:rPr>
              <a:t>		Training in floating point on GPU </a:t>
            </a:r>
          </a:p>
          <a:p>
            <a:r>
              <a:rPr lang="en-US" dirty="0">
                <a:sym typeface="Wingdings" panose="05000000000000000000" pitchFamily="2" charset="2"/>
              </a:rPr>
              <a:t>		Inferring in Integers faster, lower energy, smaller </a:t>
            </a:r>
          </a:p>
          <a:p>
            <a:endParaRPr lang="en-US" dirty="0"/>
          </a:p>
          <a:p>
            <a:endParaRPr lang="en-US" dirty="0"/>
          </a:p>
        </p:txBody>
      </p:sp>
    </p:spTree>
    <p:extLst>
      <p:ext uri="{BB962C8B-B14F-4D97-AF65-F5344CB8AC3E}">
        <p14:creationId xmlns:p14="http://schemas.microsoft.com/office/powerpoint/2010/main" val="312659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Origin</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4955203"/>
          </a:xfrm>
          <a:prstGeom prst="rect">
            <a:avLst/>
          </a:prstGeom>
          <a:noFill/>
        </p:spPr>
        <p:txBody>
          <a:bodyPr wrap="square" rtlCol="0">
            <a:spAutoFit/>
          </a:bodyPr>
          <a:lstStyle/>
          <a:p>
            <a:pPr marL="571500" indent="-571500">
              <a:buFont typeface="Arial" panose="020B0604020202020204" pitchFamily="34" charset="0"/>
              <a:buChar char="•"/>
            </a:pPr>
            <a:r>
              <a:rPr lang="en-US" sz="3600" dirty="0"/>
              <a:t>2013: Prepare for success-disaster of new DNN apps</a:t>
            </a:r>
          </a:p>
          <a:p>
            <a:pPr marL="1028700" lvl="1" indent="-571500">
              <a:buFont typeface="Arial" panose="020B0604020202020204" pitchFamily="34" charset="0"/>
              <a:buChar char="•"/>
            </a:pPr>
            <a:r>
              <a:rPr lang="en-US" sz="2500" dirty="0">
                <a:sym typeface="Wingdings" panose="05000000000000000000" pitchFamily="2" charset="2"/>
              </a:rPr>
              <a:t>Users speaking to phone 3 minutes a day will require </a:t>
            </a:r>
            <a:r>
              <a:rPr lang="en-US" sz="2500" b="1" i="1" u="sng" dirty="0">
                <a:solidFill>
                  <a:srgbClr val="FFFF00"/>
                </a:solidFill>
                <a:sym typeface="Wingdings" panose="05000000000000000000" pitchFamily="2" charset="2"/>
              </a:rPr>
              <a:t>2x whole datacenter fleet</a:t>
            </a:r>
          </a:p>
          <a:p>
            <a:pPr marL="1028700" lvl="1" indent="-571500">
              <a:buFont typeface="Arial" panose="020B0604020202020204" pitchFamily="34" charset="0"/>
              <a:buChar char="•"/>
            </a:pPr>
            <a:endParaRPr lang="en-US" sz="2500" dirty="0">
              <a:sym typeface="Wingdings" panose="05000000000000000000" pitchFamily="2" charset="2"/>
            </a:endParaRPr>
          </a:p>
          <a:p>
            <a:pPr marL="571500" indent="-571500">
              <a:buFont typeface="Arial" panose="020B0604020202020204" pitchFamily="34" charset="0"/>
              <a:buChar char="•"/>
            </a:pPr>
            <a:r>
              <a:rPr lang="en-US" sz="3600" dirty="0"/>
              <a:t>Custom HW to reduce the TCO of DNN inference phase by 10x vs. GPU</a:t>
            </a:r>
          </a:p>
          <a:p>
            <a:endParaRPr lang="en-US" sz="3600" dirty="0"/>
          </a:p>
          <a:p>
            <a:pPr marL="571500" indent="-571500">
              <a:buFont typeface="Arial" panose="020B0604020202020204" pitchFamily="34" charset="0"/>
              <a:buChar char="•"/>
            </a:pPr>
            <a:r>
              <a:rPr lang="en-US" sz="3600" dirty="0"/>
              <a:t>A very short development cycle </a:t>
            </a:r>
          </a:p>
          <a:p>
            <a:pPr marL="1028700" lvl="1" indent="-571500">
              <a:buFont typeface="Arial" panose="020B0604020202020204" pitchFamily="34" charset="0"/>
              <a:buChar char="•"/>
            </a:pPr>
            <a:r>
              <a:rPr lang="en-US" sz="2500" dirty="0"/>
              <a:t>Started 2014, running in datacenter 15 month later </a:t>
            </a:r>
          </a:p>
          <a:p>
            <a:pPr marL="1028700" lvl="1" indent="-571500">
              <a:buFont typeface="Arial" panose="020B0604020202020204" pitchFamily="34" charset="0"/>
              <a:buChar char="•"/>
            </a:pPr>
            <a:r>
              <a:rPr lang="en-US" sz="2500" dirty="0"/>
              <a:t>Announced during Google I/O May, 2016 as </a:t>
            </a:r>
            <a:r>
              <a:rPr lang="en-US" sz="2500" b="1" i="1" dirty="0">
                <a:solidFill>
                  <a:srgbClr val="FFFF00"/>
                </a:solidFill>
              </a:rPr>
              <a:t>‘10x performance/Watt‘</a:t>
            </a:r>
          </a:p>
          <a:p>
            <a:endParaRPr lang="en-US" sz="3600" dirty="0"/>
          </a:p>
        </p:txBody>
      </p:sp>
    </p:spTree>
    <p:extLst>
      <p:ext uri="{BB962C8B-B14F-4D97-AF65-F5344CB8AC3E}">
        <p14:creationId xmlns:p14="http://schemas.microsoft.com/office/powerpoint/2010/main" val="3287389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785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Origin Story</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5909310"/>
          </a:xfrm>
          <a:prstGeom prst="rect">
            <a:avLst/>
          </a:prstGeom>
          <a:noFill/>
        </p:spPr>
        <p:txBody>
          <a:bodyPr wrap="square" rtlCol="0">
            <a:spAutoFit/>
          </a:bodyPr>
          <a:lstStyle/>
          <a:p>
            <a:r>
              <a:rPr lang="en-US" b="1" dirty="0"/>
              <a:t>2013: Prepare for success-disaster of new DNN apps</a:t>
            </a:r>
          </a:p>
          <a:p>
            <a:r>
              <a:rPr lang="en-US" b="1" dirty="0"/>
              <a:t>	</a:t>
            </a:r>
            <a:r>
              <a:rPr lang="en-US" dirty="0"/>
              <a:t>Scenario with users speaking to phones 3 minutes a day:</a:t>
            </a:r>
          </a:p>
          <a:p>
            <a:r>
              <a:rPr lang="en-US" dirty="0"/>
              <a:t>	If only CPUs, need 2X whole datacenter fleet for speech DNNS</a:t>
            </a:r>
          </a:p>
          <a:p>
            <a:r>
              <a:rPr lang="en-US" b="1" dirty="0"/>
              <a:t>Custom HW to reduce the TCO of DNN inference phase by 10X vs. GPU</a:t>
            </a:r>
          </a:p>
          <a:p>
            <a:r>
              <a:rPr lang="en-US" b="1" dirty="0"/>
              <a:t>A very short development cycle </a:t>
            </a:r>
          </a:p>
          <a:p>
            <a:r>
              <a:rPr lang="en-US" b="1" dirty="0"/>
              <a:t>	</a:t>
            </a:r>
            <a:r>
              <a:rPr lang="en-US" dirty="0"/>
              <a:t>Started project 2014, running in datacenter 15 months later:</a:t>
            </a:r>
          </a:p>
          <a:p>
            <a:r>
              <a:rPr lang="en-US" b="1" dirty="0"/>
              <a:t>		</a:t>
            </a:r>
            <a:r>
              <a:rPr lang="en-US" dirty="0"/>
              <a:t>Architecture invention, compiler invention, hardware design, build, test and deploying </a:t>
            </a:r>
          </a:p>
          <a:p>
            <a:r>
              <a:rPr lang="en-US" b="1" dirty="0"/>
              <a:t>It was announced during Google I/O May 18, 2016 as ’10X performance/Watt’</a:t>
            </a:r>
          </a:p>
          <a:p>
            <a:endParaRPr lang="en-US" b="1" dirty="0"/>
          </a:p>
          <a:p>
            <a:r>
              <a:rPr lang="en-US" b="1" dirty="0"/>
              <a:t>3 Types of NNS (represented 95% of the workload in Google data centers)</a:t>
            </a:r>
          </a:p>
          <a:p>
            <a:r>
              <a:rPr lang="en-US" b="1" dirty="0"/>
              <a:t>	1. Multilayer </a:t>
            </a:r>
            <a:r>
              <a:rPr lang="en-US" b="1" dirty="0" err="1"/>
              <a:t>Perceptrons</a:t>
            </a:r>
            <a:r>
              <a:rPr lang="en-US" b="1" dirty="0"/>
              <a:t> (MLP)</a:t>
            </a:r>
          </a:p>
          <a:p>
            <a:r>
              <a:rPr lang="en-US" b="1" dirty="0"/>
              <a:t>		Each new layer applied nonlinear function F to weighted sum of all output from prior layers (fully connected)</a:t>
            </a:r>
          </a:p>
          <a:p>
            <a:r>
              <a:rPr lang="en-US" b="1" dirty="0"/>
              <a:t>	2. Convolutional Neural Network</a:t>
            </a:r>
          </a:p>
          <a:p>
            <a:r>
              <a:rPr lang="en-US" b="1" dirty="0"/>
              <a:t>		Like MLP, but same weights reused on nearby subsets of outputs from prior layer</a:t>
            </a:r>
          </a:p>
          <a:p>
            <a:r>
              <a:rPr lang="en-US" b="1" dirty="0"/>
              <a:t>	3. Recurrent NN/”Long Short-Term Memory”</a:t>
            </a:r>
          </a:p>
          <a:p>
            <a:r>
              <a:rPr lang="en-US" b="1" dirty="0"/>
              <a:t>		Each new layer a NL function of weighted sums of paste state and prior outputs; same weights reused across time steps </a:t>
            </a:r>
          </a:p>
          <a:p>
            <a:r>
              <a:rPr lang="en-US" b="1" dirty="0"/>
              <a:t> Talks about Table 1: this is the benchmark they will use in the paper. Get an idea about the number of layers (4 up to 90),</a:t>
            </a:r>
          </a:p>
          <a:p>
            <a:r>
              <a:rPr lang="en-US" b="1" dirty="0"/>
              <a:t>number of weights from 5M to 100M, batch sizes varies from 8 up to 200. CNN is just about 5% of the workload, while MLP takes up to 60% of the workload. </a:t>
            </a:r>
          </a:p>
          <a:p>
            <a:r>
              <a:rPr lang="en-US" b="1" dirty="0"/>
              <a:t>	</a:t>
            </a:r>
          </a:p>
        </p:txBody>
      </p:sp>
    </p:spTree>
    <p:extLst>
      <p:ext uri="{BB962C8B-B14F-4D97-AF65-F5344CB8AC3E}">
        <p14:creationId xmlns:p14="http://schemas.microsoft.com/office/powerpoint/2010/main" val="3776838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144252" cy="830997"/>
          </a:xfrm>
          <a:prstGeom prst="rect">
            <a:avLst/>
          </a:prstGeom>
          <a:noFill/>
        </p:spPr>
        <p:txBody>
          <a:bodyPr wrap="square" rtlCol="0">
            <a:spAutoFit/>
          </a:bodyPr>
          <a:lstStyle/>
          <a:p>
            <a:r>
              <a:rPr lang="en-US" sz="4800" b="1" dirty="0">
                <a:solidFill>
                  <a:srgbClr val="92D050"/>
                </a:solidFill>
                <a:latin typeface="Arial" panose="020B0604020202020204" pitchFamily="34" charset="0"/>
                <a:cs typeface="Arial" panose="020B0604020202020204" pitchFamily="34" charset="0"/>
              </a:rPr>
              <a:t>TPU Architecture and Implementation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369332"/>
          </a:xfrm>
          <a:prstGeom prst="rect">
            <a:avLst/>
          </a:prstGeom>
          <a:noFill/>
        </p:spPr>
        <p:txBody>
          <a:bodyPr wrap="square" rtlCol="0">
            <a:spAutoFit/>
          </a:bodyPr>
          <a:lstStyle/>
          <a:p>
            <a:r>
              <a:rPr lang="en-US" b="1" dirty="0"/>
              <a:t>	</a:t>
            </a:r>
          </a:p>
        </p:txBody>
      </p:sp>
      <p:sp>
        <p:nvSpPr>
          <p:cNvPr id="6" name="TextBox 5">
            <a:extLst>
              <a:ext uri="{FF2B5EF4-FFF2-40B4-BE49-F238E27FC236}">
                <a16:creationId xmlns:a16="http://schemas.microsoft.com/office/drawing/2014/main" id="{8D4E8A61-7629-476A-928E-D7935CD00871}"/>
              </a:ext>
            </a:extLst>
          </p:cNvPr>
          <p:cNvSpPr txBox="1"/>
          <p:nvPr/>
        </p:nvSpPr>
        <p:spPr>
          <a:xfrm>
            <a:off x="523874" y="1104740"/>
            <a:ext cx="11668126" cy="1754326"/>
          </a:xfrm>
          <a:prstGeom prst="rect">
            <a:avLst/>
          </a:prstGeom>
          <a:noFill/>
        </p:spPr>
        <p:txBody>
          <a:bodyPr wrap="square" rtlCol="0">
            <a:spAutoFit/>
          </a:bodyPr>
          <a:lstStyle/>
          <a:p>
            <a:r>
              <a:rPr lang="en-US" b="1" dirty="0"/>
              <a:t>Add as accelerators to existing servers </a:t>
            </a:r>
          </a:p>
          <a:p>
            <a:r>
              <a:rPr lang="en-US" b="1" dirty="0"/>
              <a:t>	So connect over I/O bus (“PCIe”)</a:t>
            </a:r>
          </a:p>
          <a:p>
            <a:r>
              <a:rPr lang="en-US" b="1" dirty="0"/>
              <a:t>	It can be described as a matrix accelerator on I/O bus </a:t>
            </a:r>
          </a:p>
          <a:p>
            <a:r>
              <a:rPr lang="en-US" b="1" dirty="0"/>
              <a:t>	The host sends the instructions to it; it does not fetch the instruction on its own </a:t>
            </a:r>
          </a:p>
          <a:p>
            <a:endParaRPr lang="en-US" b="1" dirty="0"/>
          </a:p>
          <a:p>
            <a:r>
              <a:rPr lang="en-US" b="1" dirty="0"/>
              <a:t>TALK ABOUT THE ARCHTRUCE IN DETAILS </a:t>
            </a:r>
          </a:p>
        </p:txBody>
      </p:sp>
    </p:spTree>
    <p:extLst>
      <p:ext uri="{BB962C8B-B14F-4D97-AF65-F5344CB8AC3E}">
        <p14:creationId xmlns:p14="http://schemas.microsoft.com/office/powerpoint/2010/main" val="1859473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144252" cy="830997"/>
          </a:xfrm>
          <a:prstGeom prst="rect">
            <a:avLst/>
          </a:prstGeom>
          <a:noFill/>
        </p:spPr>
        <p:txBody>
          <a:bodyPr wrap="square" rtlCol="0">
            <a:spAutoFit/>
          </a:bodyPr>
          <a:lstStyle/>
          <a:p>
            <a:r>
              <a:rPr lang="en-US" sz="4800" b="1" dirty="0">
                <a:solidFill>
                  <a:srgbClr val="92D050"/>
                </a:solidFill>
                <a:latin typeface="Arial" panose="020B0604020202020204" pitchFamily="34" charset="0"/>
                <a:cs typeface="Arial" panose="020B0604020202020204" pitchFamily="34" charset="0"/>
              </a:rPr>
              <a:t>Relative Performance:</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369332"/>
          </a:xfrm>
          <a:prstGeom prst="rect">
            <a:avLst/>
          </a:prstGeom>
          <a:noFill/>
        </p:spPr>
        <p:txBody>
          <a:bodyPr wrap="square" rtlCol="0">
            <a:spAutoFit/>
          </a:bodyPr>
          <a:lstStyle/>
          <a:p>
            <a:r>
              <a:rPr lang="en-US" b="1" dirty="0"/>
              <a:t>	</a:t>
            </a:r>
          </a:p>
        </p:txBody>
      </p:sp>
      <p:sp>
        <p:nvSpPr>
          <p:cNvPr id="6" name="TextBox 5">
            <a:extLst>
              <a:ext uri="{FF2B5EF4-FFF2-40B4-BE49-F238E27FC236}">
                <a16:creationId xmlns:a16="http://schemas.microsoft.com/office/drawing/2014/main" id="{8D4E8A61-7629-476A-928E-D7935CD00871}"/>
              </a:ext>
            </a:extLst>
          </p:cNvPr>
          <p:cNvSpPr txBox="1"/>
          <p:nvPr/>
        </p:nvSpPr>
        <p:spPr>
          <a:xfrm>
            <a:off x="523874" y="1104740"/>
            <a:ext cx="11668126" cy="6740307"/>
          </a:xfrm>
          <a:prstGeom prst="rect">
            <a:avLst/>
          </a:prstGeom>
          <a:noFill/>
        </p:spPr>
        <p:txBody>
          <a:bodyPr wrap="square" rtlCol="0">
            <a:spAutoFit/>
          </a:bodyPr>
          <a:lstStyle/>
          <a:p>
            <a:r>
              <a:rPr lang="en-US" b="1" dirty="0"/>
              <a:t>From Table 2</a:t>
            </a:r>
          </a:p>
          <a:p>
            <a:r>
              <a:rPr lang="en-US" b="1" dirty="0"/>
              <a:t>	Half the size and the power of Haswell </a:t>
            </a:r>
          </a:p>
          <a:p>
            <a:endParaRPr lang="en-US" b="1" dirty="0"/>
          </a:p>
          <a:p>
            <a:r>
              <a:rPr lang="en-US" b="1" dirty="0"/>
              <a:t>Roofline Visual Performance Model </a:t>
            </a:r>
          </a:p>
          <a:p>
            <a:r>
              <a:rPr lang="en-US" b="1" dirty="0"/>
              <a:t>	Two Limits to performance</a:t>
            </a:r>
          </a:p>
          <a:p>
            <a:r>
              <a:rPr lang="en-US" b="1" dirty="0"/>
              <a:t>	1. Peak computation </a:t>
            </a:r>
          </a:p>
          <a:p>
            <a:r>
              <a:rPr lang="en-US" b="1" dirty="0"/>
              <a:t>	2. Peak Memory BW (for apps with large data that don’ fit in cache)</a:t>
            </a:r>
          </a:p>
          <a:p>
            <a:r>
              <a:rPr lang="en-US" b="1" dirty="0"/>
              <a:t>Y-axis the floating point operations per second (FLOPS) so the flat line indicates the speed of light or peak performance or maximum FLOPS you can get out of the chip</a:t>
            </a:r>
          </a:p>
          <a:p>
            <a:r>
              <a:rPr lang="en-US" b="1" dirty="0"/>
              <a:t>X-axis is the arithmetic intensity or how many operations per byte fetch. So you are doing many operations of every byte being fetch, you will be on the left side of the curve where you might be limited with the peak performance of the chip. If you are on the left side of the curve, then you are memory bounded since there is not enough operations to carry out for every byte being fetch and thus you will not reach the peak performance; slanted part of the curve. </a:t>
            </a:r>
          </a:p>
          <a:p>
            <a:r>
              <a:rPr lang="en-US" b="1" dirty="0"/>
              <a:t>For apps/ software: the gap between the point and the ceiling of the roofline tells how much room is left to improve what you are doing. So here we will use weight-reuse as the arithmetic intensity for DNN roofline. </a:t>
            </a:r>
          </a:p>
          <a:p>
            <a:endParaRPr lang="en-US" b="1" dirty="0"/>
          </a:p>
          <a:p>
            <a:r>
              <a:rPr lang="en-US" b="1" dirty="0"/>
              <a:t>The roofline has a very high peak performance but it has a huge area that is memory bounded (compare it to the Haswell and GPU).  The six apps are all touching the roofline. Comparing it with CPU and GPU performance, the six apps are falling far below the roofline. That simply means that these devices are not well suited for these applications as they are not limited by the memory or by the compute capabilities. In other words, the GPU or CPU as a lot to offer but these application don’t or can't take advantage of it. </a:t>
            </a:r>
          </a:p>
          <a:p>
            <a:endParaRPr lang="en-US" b="1" dirty="0"/>
          </a:p>
          <a:p>
            <a:r>
              <a:rPr lang="en-US" b="1" dirty="0"/>
              <a:t>	 </a:t>
            </a:r>
          </a:p>
          <a:p>
            <a:r>
              <a:rPr lang="en-US" b="1" dirty="0"/>
              <a:t>	</a:t>
            </a:r>
          </a:p>
        </p:txBody>
      </p:sp>
    </p:spTree>
    <p:extLst>
      <p:ext uri="{BB962C8B-B14F-4D97-AF65-F5344CB8AC3E}">
        <p14:creationId xmlns:p14="http://schemas.microsoft.com/office/powerpoint/2010/main" val="4123427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144252" cy="830997"/>
          </a:xfrm>
          <a:prstGeom prst="rect">
            <a:avLst/>
          </a:prstGeom>
          <a:noFill/>
        </p:spPr>
        <p:txBody>
          <a:bodyPr wrap="square" rtlCol="0">
            <a:spAutoFit/>
          </a:bodyPr>
          <a:lstStyle/>
          <a:p>
            <a:r>
              <a:rPr lang="en-US" sz="4800" b="1" dirty="0">
                <a:solidFill>
                  <a:srgbClr val="92D050"/>
                </a:solidFill>
                <a:latin typeface="Arial" panose="020B0604020202020204" pitchFamily="34" charset="0"/>
                <a:cs typeface="Arial" panose="020B0604020202020204" pitchFamily="34" charset="0"/>
              </a:rPr>
              <a:t>Relative Performance:</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369332"/>
          </a:xfrm>
          <a:prstGeom prst="rect">
            <a:avLst/>
          </a:prstGeom>
          <a:noFill/>
        </p:spPr>
        <p:txBody>
          <a:bodyPr wrap="square" rtlCol="0">
            <a:spAutoFit/>
          </a:bodyPr>
          <a:lstStyle/>
          <a:p>
            <a:r>
              <a:rPr lang="en-US" b="1" dirty="0"/>
              <a:t>	</a:t>
            </a:r>
          </a:p>
        </p:txBody>
      </p:sp>
      <p:sp>
        <p:nvSpPr>
          <p:cNvPr id="6" name="TextBox 5">
            <a:extLst>
              <a:ext uri="{FF2B5EF4-FFF2-40B4-BE49-F238E27FC236}">
                <a16:creationId xmlns:a16="http://schemas.microsoft.com/office/drawing/2014/main" id="{8D4E8A61-7629-476A-928E-D7935CD00871}"/>
              </a:ext>
            </a:extLst>
          </p:cNvPr>
          <p:cNvSpPr txBox="1"/>
          <p:nvPr/>
        </p:nvSpPr>
        <p:spPr>
          <a:xfrm>
            <a:off x="523874" y="1104740"/>
            <a:ext cx="11668126" cy="4801314"/>
          </a:xfrm>
          <a:prstGeom prst="rect">
            <a:avLst/>
          </a:prstGeom>
          <a:noFill/>
        </p:spPr>
        <p:txBody>
          <a:bodyPr wrap="square" rtlCol="0">
            <a:spAutoFit/>
          </a:bodyPr>
          <a:lstStyle/>
          <a:p>
            <a:r>
              <a:rPr lang="en-US" b="1" dirty="0"/>
              <a:t>Table 4: The application cares a lot about the response time. The green ones are below 7 </a:t>
            </a:r>
            <a:r>
              <a:rPr lang="en-US" b="1" dirty="0" err="1"/>
              <a:t>ms</a:t>
            </a:r>
            <a:r>
              <a:rPr lang="en-US" b="1" dirty="0"/>
              <a:t> and the red ones is where you can get more performance but you missed the deadline. This is because in production you are dealing always with users  and the user does not want to set there waiting for a long for the application to respond. And it is not about just the average response time that we care about, but the 99%th percentile means that we only allow 1% of the customer to have a bad experience. </a:t>
            </a:r>
          </a:p>
          <a:p>
            <a:endParaRPr lang="en-US" b="1" dirty="0"/>
          </a:p>
          <a:p>
            <a:r>
              <a:rPr lang="en-US" b="1" dirty="0"/>
              <a:t>Figure 8: put all the devices together to see how they behave. All stars are reaching up even above the log scale of the GPU and CPU. This is in a log-log scale. </a:t>
            </a:r>
          </a:p>
          <a:p>
            <a:r>
              <a:rPr lang="en-US" b="1" dirty="0"/>
              <a:t>Figure 9. Comparing the perf/watt as a proxy of perf/$ </a:t>
            </a:r>
          </a:p>
          <a:p>
            <a:endParaRPr lang="en-US" b="1" dirty="0"/>
          </a:p>
          <a:p>
            <a:r>
              <a:rPr lang="en-US" b="1" dirty="0"/>
              <a:t>Since it is built in 15 months, what else has been left undone or can be improved? Memory system. To use a memory system as of the GPU to have the same BW </a:t>
            </a:r>
          </a:p>
          <a:p>
            <a:r>
              <a:rPr lang="en-US" b="1" dirty="0"/>
              <a:t>	Current DRAM &gt; 2 DDR3 2133 </a:t>
            </a:r>
            <a:r>
              <a:rPr lang="en-US" b="1" dirty="0">
                <a:sym typeface="Wingdings" panose="05000000000000000000" pitchFamily="2" charset="2"/>
              </a:rPr>
              <a:t> 34 GB/s</a:t>
            </a:r>
          </a:p>
          <a:p>
            <a:r>
              <a:rPr lang="en-US" b="1" dirty="0">
                <a:sym typeface="Wingdings" panose="05000000000000000000" pitchFamily="2" charset="2"/>
              </a:rPr>
              <a:t>	Replace with GDDR5 like in K80  180 GB/s  </a:t>
            </a:r>
          </a:p>
          <a:p>
            <a:r>
              <a:rPr lang="en-US" b="1" dirty="0">
                <a:sym typeface="Wingdings" panose="05000000000000000000" pitchFamily="2" charset="2"/>
              </a:rPr>
              <a:t>The ridge point will move to the left. The app that are </a:t>
            </a:r>
          </a:p>
          <a:p>
            <a:r>
              <a:rPr lang="en-US" b="1" dirty="0">
                <a:sym typeface="Wingdings" panose="05000000000000000000" pitchFamily="2" charset="2"/>
              </a:rPr>
              <a:t>compute bounded won’t be affected, but those that </a:t>
            </a:r>
          </a:p>
          <a:p>
            <a:r>
              <a:rPr lang="en-US" b="1" dirty="0">
                <a:sym typeface="Wingdings" panose="05000000000000000000" pitchFamily="2" charset="2"/>
              </a:rPr>
              <a:t>are memory bounded will get some boost</a:t>
            </a:r>
          </a:p>
        </p:txBody>
      </p:sp>
      <p:pic>
        <p:nvPicPr>
          <p:cNvPr id="3" name="Picture 2">
            <a:extLst>
              <a:ext uri="{FF2B5EF4-FFF2-40B4-BE49-F238E27FC236}">
                <a16:creationId xmlns:a16="http://schemas.microsoft.com/office/drawing/2014/main" id="{B6D59652-133E-4C64-A582-CF455FB0B8BC}"/>
              </a:ext>
            </a:extLst>
          </p:cNvPr>
          <p:cNvPicPr>
            <a:picLocks noChangeAspect="1"/>
          </p:cNvPicPr>
          <p:nvPr/>
        </p:nvPicPr>
        <p:blipFill rotWithShape="1">
          <a:blip r:embed="rId3"/>
          <a:srcRect l="6785" t="19894" r="45357" b="33969"/>
          <a:stretch/>
        </p:blipFill>
        <p:spPr>
          <a:xfrm>
            <a:off x="5849257" y="4256315"/>
            <a:ext cx="3019651" cy="1637486"/>
          </a:xfrm>
          <a:prstGeom prst="rect">
            <a:avLst/>
          </a:prstGeom>
        </p:spPr>
      </p:pic>
    </p:spTree>
    <p:extLst>
      <p:ext uri="{BB962C8B-B14F-4D97-AF65-F5344CB8AC3E}">
        <p14:creationId xmlns:p14="http://schemas.microsoft.com/office/powerpoint/2010/main" val="352373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Origin</a:t>
            </a:r>
          </a:p>
        </p:txBody>
      </p:sp>
      <p:sp>
        <p:nvSpPr>
          <p:cNvPr id="2" name="TextBox 1">
            <a:extLst>
              <a:ext uri="{FF2B5EF4-FFF2-40B4-BE49-F238E27FC236}">
                <a16:creationId xmlns:a16="http://schemas.microsoft.com/office/drawing/2014/main" id="{9BDB2CCB-CE08-4D4F-9B4A-297E1CE6D49E}"/>
              </a:ext>
            </a:extLst>
          </p:cNvPr>
          <p:cNvSpPr txBox="1"/>
          <p:nvPr/>
        </p:nvSpPr>
        <p:spPr>
          <a:xfrm>
            <a:off x="0" y="1104740"/>
            <a:ext cx="12192000" cy="6278642"/>
          </a:xfrm>
          <a:prstGeom prst="rect">
            <a:avLst/>
          </a:prstGeom>
          <a:noFill/>
        </p:spPr>
        <p:txBody>
          <a:bodyPr wrap="square" rtlCol="0">
            <a:spAutoFit/>
          </a:bodyPr>
          <a:lstStyle/>
          <a:p>
            <a:pPr marL="571500" indent="-571500">
              <a:buFont typeface="Arial" panose="020B0604020202020204" pitchFamily="34" charset="0"/>
              <a:buChar char="•"/>
            </a:pPr>
            <a:r>
              <a:rPr lang="en-US" sz="3600" dirty="0"/>
              <a:t>Key NN Concepts for Architects:</a:t>
            </a:r>
          </a:p>
          <a:p>
            <a:pPr marL="914400" lvl="1" indent="-457200">
              <a:buFont typeface="Arial" panose="020B0604020202020204" pitchFamily="34" charset="0"/>
              <a:buChar char="•"/>
            </a:pPr>
            <a:r>
              <a:rPr lang="en-US" sz="3000" dirty="0"/>
              <a:t>Training vs. inference </a:t>
            </a:r>
          </a:p>
          <a:p>
            <a:pPr lvl="1"/>
            <a:endParaRPr lang="en-US" sz="2400" dirty="0"/>
          </a:p>
          <a:p>
            <a:pPr marL="914400" lvl="1" indent="-457200">
              <a:buFont typeface="Arial" panose="020B0604020202020204" pitchFamily="34" charset="0"/>
              <a:buChar char="•"/>
            </a:pPr>
            <a:r>
              <a:rPr lang="en-US" sz="3000" dirty="0">
                <a:sym typeface="Wingdings" panose="05000000000000000000" pitchFamily="2" charset="2"/>
              </a:rPr>
              <a:t>Floating-point vs. Integer (“Quantization”)</a:t>
            </a:r>
          </a:p>
          <a:p>
            <a:r>
              <a:rPr lang="en-US" sz="2500" dirty="0">
                <a:sym typeface="Wingdings" panose="05000000000000000000" pitchFamily="2" charset="2"/>
              </a:rPr>
              <a:t>			Training in </a:t>
            </a:r>
            <a:r>
              <a:rPr lang="en-US" sz="2500" dirty="0">
                <a:solidFill>
                  <a:srgbClr val="FFFF00"/>
                </a:solidFill>
                <a:sym typeface="Wingdings" panose="05000000000000000000" pitchFamily="2" charset="2"/>
              </a:rPr>
              <a:t>floating point</a:t>
            </a:r>
            <a:r>
              <a:rPr lang="en-US" sz="2500" dirty="0">
                <a:sym typeface="Wingdings" panose="05000000000000000000" pitchFamily="2" charset="2"/>
              </a:rPr>
              <a:t> on GPU </a:t>
            </a:r>
          </a:p>
          <a:p>
            <a:r>
              <a:rPr lang="en-US" sz="2500" dirty="0">
                <a:sym typeface="Wingdings" panose="05000000000000000000" pitchFamily="2" charset="2"/>
              </a:rPr>
              <a:t>			Inferring in </a:t>
            </a:r>
            <a:r>
              <a:rPr lang="en-US" sz="2500" dirty="0">
                <a:solidFill>
                  <a:srgbClr val="FFFF00"/>
                </a:solidFill>
                <a:sym typeface="Wingdings" panose="05000000000000000000" pitchFamily="2" charset="2"/>
              </a:rPr>
              <a:t>integers</a:t>
            </a:r>
            <a:r>
              <a:rPr lang="en-US" sz="2500" dirty="0">
                <a:sym typeface="Wingdings" panose="05000000000000000000" pitchFamily="2" charset="2"/>
              </a:rPr>
              <a:t> is faster, lower energy, smaller </a:t>
            </a:r>
          </a:p>
          <a:p>
            <a:r>
              <a:rPr lang="en-US" sz="2500" dirty="0">
                <a:sym typeface="Wingdings" panose="05000000000000000000" pitchFamily="2" charset="2"/>
              </a:rPr>
              <a:t>				  8-bits multiply is 6X less energy and 6X less area than IEEE 754 16-bit multiply</a:t>
            </a:r>
          </a:p>
          <a:p>
            <a:endParaRPr lang="en-US" sz="2400" dirty="0"/>
          </a:p>
          <a:p>
            <a:pPr marL="914400" lvl="1" indent="-457200">
              <a:buFont typeface="Arial" panose="020B0604020202020204" pitchFamily="34" charset="0"/>
              <a:buChar char="•"/>
            </a:pPr>
            <a:r>
              <a:rPr lang="en-US" sz="3000" dirty="0"/>
              <a:t>Batch size </a:t>
            </a:r>
          </a:p>
          <a:p>
            <a:r>
              <a:rPr lang="en-US" sz="3600" dirty="0"/>
              <a:t>		</a:t>
            </a:r>
            <a:r>
              <a:rPr lang="en-US" sz="2000" i="1" dirty="0">
                <a:solidFill>
                  <a:srgbClr val="FFC000"/>
                </a:solidFill>
              </a:rPr>
              <a:t>Problem:</a:t>
            </a:r>
            <a:r>
              <a:rPr lang="en-US" sz="2000" dirty="0"/>
              <a:t> DNNs have millions of weights that take a long time to load from memory (DRAM)</a:t>
            </a:r>
          </a:p>
          <a:p>
            <a:r>
              <a:rPr lang="en-US" sz="2500" dirty="0"/>
              <a:t>		</a:t>
            </a:r>
            <a:r>
              <a:rPr lang="en-US" sz="2000" i="1" dirty="0">
                <a:solidFill>
                  <a:srgbClr val="669900"/>
                </a:solidFill>
              </a:rPr>
              <a:t>Solution:</a:t>
            </a:r>
            <a:r>
              <a:rPr lang="en-US" sz="2000" dirty="0"/>
              <a:t> Large batch </a:t>
            </a:r>
            <a:r>
              <a:rPr lang="en-US" sz="2000" dirty="0">
                <a:sym typeface="Wingdings" panose="05000000000000000000" pitchFamily="2" charset="2"/>
              </a:rPr>
              <a:t> amortize weight-fetch time by inferring (or training) many input examples at a time</a:t>
            </a:r>
          </a:p>
          <a:p>
            <a:endParaRPr lang="en-US" sz="2000" dirty="0">
              <a:sym typeface="Wingdings" panose="05000000000000000000" pitchFamily="2" charset="2"/>
            </a:endParaRPr>
          </a:p>
          <a:p>
            <a:endParaRPr lang="en-US" sz="3600" dirty="0"/>
          </a:p>
          <a:p>
            <a:endParaRPr lang="en-US" sz="3600" dirty="0"/>
          </a:p>
        </p:txBody>
      </p:sp>
    </p:spTree>
    <p:extLst>
      <p:ext uri="{BB962C8B-B14F-4D97-AF65-F5344CB8AC3E}">
        <p14:creationId xmlns:p14="http://schemas.microsoft.com/office/powerpoint/2010/main" val="274879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Origin</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3831818"/>
          </a:xfrm>
          <a:prstGeom prst="rect">
            <a:avLst/>
          </a:prstGeom>
          <a:noFill/>
        </p:spPr>
        <p:txBody>
          <a:bodyPr wrap="square" rtlCol="0">
            <a:spAutoFit/>
          </a:bodyPr>
          <a:lstStyle/>
          <a:p>
            <a:pPr marL="571500" indent="-571500">
              <a:buFont typeface="Arial" panose="020B0604020202020204" pitchFamily="34" charset="0"/>
              <a:buChar char="•"/>
            </a:pPr>
            <a:r>
              <a:rPr lang="en-US" sz="3600" dirty="0"/>
              <a:t>Focuses on three types of NNs</a:t>
            </a:r>
          </a:p>
          <a:p>
            <a:pPr lvl="1"/>
            <a:endParaRPr lang="en-US" sz="1600" dirty="0"/>
          </a:p>
          <a:p>
            <a:pPr marL="1200150" lvl="1" indent="-742950">
              <a:buFont typeface="+mj-lt"/>
              <a:buAutoNum type="arabicPeriod"/>
            </a:pPr>
            <a:r>
              <a:rPr lang="en-US" sz="2500" dirty="0"/>
              <a:t>Multilayer </a:t>
            </a:r>
            <a:r>
              <a:rPr lang="en-US" sz="2500" dirty="0" err="1"/>
              <a:t>Perceptrons</a:t>
            </a:r>
            <a:r>
              <a:rPr lang="en-US" sz="2500" dirty="0"/>
              <a:t> (MLP)</a:t>
            </a:r>
          </a:p>
          <a:p>
            <a:pPr marL="1200150" lvl="1" indent="-742950">
              <a:buFont typeface="+mj-lt"/>
              <a:buAutoNum type="arabicPeriod"/>
            </a:pPr>
            <a:r>
              <a:rPr lang="en-US" sz="2500" dirty="0"/>
              <a:t>Convolutional Neural Network </a:t>
            </a:r>
          </a:p>
          <a:p>
            <a:pPr marL="1200150" lvl="1" indent="-742950">
              <a:buFont typeface="+mj-lt"/>
              <a:buAutoNum type="arabicPeriod"/>
            </a:pPr>
            <a:r>
              <a:rPr lang="en-US" sz="2500" dirty="0"/>
              <a:t>Recurrent NN</a:t>
            </a:r>
            <a:r>
              <a:rPr lang="en-US" sz="2500" dirty="0">
                <a:sym typeface="Wingdings" panose="05000000000000000000" pitchFamily="2" charset="2"/>
              </a:rPr>
              <a:t>:</a:t>
            </a:r>
            <a:r>
              <a:rPr lang="en-US" sz="2500" dirty="0"/>
              <a:t> Long Short-Term Memory (LSTM)</a:t>
            </a:r>
          </a:p>
          <a:p>
            <a:pPr lvl="1"/>
            <a:endParaRPr lang="en-US" sz="3600" dirty="0"/>
          </a:p>
          <a:p>
            <a:pPr marL="633413" lvl="1" indent="-633413">
              <a:buFont typeface="Arial" panose="020B0604020202020204" pitchFamily="34" charset="0"/>
              <a:buChar char="•"/>
            </a:pPr>
            <a:r>
              <a:rPr lang="en-US" sz="3600" dirty="0"/>
              <a:t>Represents 95% of the workload in Google datacenters </a:t>
            </a:r>
          </a:p>
          <a:p>
            <a:pPr lvl="1"/>
            <a:endParaRPr lang="en-US" sz="3600" dirty="0"/>
          </a:p>
        </p:txBody>
      </p:sp>
    </p:spTree>
    <p:extLst>
      <p:ext uri="{BB962C8B-B14F-4D97-AF65-F5344CB8AC3E}">
        <p14:creationId xmlns:p14="http://schemas.microsoft.com/office/powerpoint/2010/main" val="306955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Benchmark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646331"/>
          </a:xfrm>
          <a:prstGeom prst="rect">
            <a:avLst/>
          </a:prstGeom>
          <a:noFill/>
        </p:spPr>
        <p:txBody>
          <a:bodyPr wrap="square" rtlCol="0">
            <a:spAutoFit/>
          </a:bodyPr>
          <a:lstStyle/>
          <a:p>
            <a:pPr lvl="1"/>
            <a:endParaRPr lang="en-US" sz="3600" dirty="0"/>
          </a:p>
        </p:txBody>
      </p:sp>
      <p:sp>
        <p:nvSpPr>
          <p:cNvPr id="6" name="TextBox 5">
            <a:extLst>
              <a:ext uri="{FF2B5EF4-FFF2-40B4-BE49-F238E27FC236}">
                <a16:creationId xmlns:a16="http://schemas.microsoft.com/office/drawing/2014/main" id="{1DE76B85-2A68-40CB-B0A7-F361F15E7544}"/>
              </a:ext>
            </a:extLst>
          </p:cNvPr>
          <p:cNvSpPr txBox="1"/>
          <p:nvPr/>
        </p:nvSpPr>
        <p:spPr>
          <a:xfrm>
            <a:off x="523874" y="1104740"/>
            <a:ext cx="11668126" cy="4339650"/>
          </a:xfrm>
          <a:prstGeom prst="rect">
            <a:avLst/>
          </a:prstGeom>
          <a:noFill/>
        </p:spPr>
        <p:txBody>
          <a:bodyPr wrap="square" rtlCol="0">
            <a:spAutoFit/>
          </a:bodyPr>
          <a:lstStyle/>
          <a:p>
            <a:pPr marL="571500" indent="-571500">
              <a:buFont typeface="Arial" panose="020B0604020202020204" pitchFamily="34" charset="0"/>
              <a:buChar char="•"/>
            </a:pPr>
            <a:r>
              <a:rPr lang="en-US" sz="3200" dirty="0"/>
              <a:t>Applications written in TensorFlow (short; 100 to 1500 lines)</a:t>
            </a:r>
          </a:p>
          <a:p>
            <a:endParaRPr lang="en-US" sz="3200" dirty="0"/>
          </a:p>
          <a:p>
            <a:pPr marL="571500" indent="-571500">
              <a:buFont typeface="Arial" panose="020B0604020202020204" pitchFamily="34" charset="0"/>
              <a:buChar char="•"/>
            </a:pPr>
            <a:r>
              <a:rPr lang="en-US" sz="3200" dirty="0"/>
              <a:t>Comprise small pieces of larger applications run on the host server (large; thousands to millions of lines)</a:t>
            </a:r>
          </a:p>
          <a:p>
            <a:endParaRPr lang="en-US" sz="3200" dirty="0"/>
          </a:p>
          <a:p>
            <a:pPr marL="571500" indent="-571500">
              <a:buFont typeface="Arial" panose="020B0604020202020204" pitchFamily="34" charset="0"/>
              <a:buChar char="•"/>
            </a:pPr>
            <a:r>
              <a:rPr lang="en-US" sz="3200" dirty="0"/>
              <a:t>Applications are user-facing </a:t>
            </a:r>
            <a:r>
              <a:rPr lang="en-US" sz="3200" dirty="0">
                <a:sym typeface="Wingdings" panose="05000000000000000000" pitchFamily="2" charset="2"/>
              </a:rPr>
              <a:t> </a:t>
            </a:r>
            <a:r>
              <a:rPr lang="en-US" sz="3200" b="1" i="1" dirty="0">
                <a:solidFill>
                  <a:srgbClr val="FFFF00"/>
                </a:solidFill>
                <a:sym typeface="Wingdings" panose="05000000000000000000" pitchFamily="2" charset="2"/>
              </a:rPr>
              <a:t>rigid response-time limits</a:t>
            </a:r>
            <a:endParaRPr lang="en-US" sz="3200" b="1" i="1" dirty="0">
              <a:solidFill>
                <a:srgbClr val="FFFF00"/>
              </a:solidFill>
            </a:endParaRPr>
          </a:p>
          <a:p>
            <a:pPr marL="571500" indent="-571500">
              <a:buFont typeface="Arial" panose="020B0604020202020204" pitchFamily="34" charset="0"/>
              <a:buChar char="•"/>
            </a:pPr>
            <a:endParaRPr lang="en-US" sz="3200" dirty="0"/>
          </a:p>
          <a:p>
            <a:pPr lvl="1"/>
            <a:endParaRPr lang="en-US" sz="1600" dirty="0"/>
          </a:p>
          <a:p>
            <a:pPr lvl="1"/>
            <a:endParaRPr lang="en-US" sz="3600" dirty="0"/>
          </a:p>
        </p:txBody>
      </p:sp>
    </p:spTree>
    <p:extLst>
      <p:ext uri="{BB962C8B-B14F-4D97-AF65-F5344CB8AC3E}">
        <p14:creationId xmlns:p14="http://schemas.microsoft.com/office/powerpoint/2010/main" val="91759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Benchmark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646331"/>
          </a:xfrm>
          <a:prstGeom prst="rect">
            <a:avLst/>
          </a:prstGeom>
          <a:noFill/>
        </p:spPr>
        <p:txBody>
          <a:bodyPr wrap="square" rtlCol="0">
            <a:spAutoFit/>
          </a:bodyPr>
          <a:lstStyle/>
          <a:p>
            <a:pPr lvl="1"/>
            <a:endParaRPr lang="en-US" sz="3600" dirty="0"/>
          </a:p>
        </p:txBody>
      </p:sp>
      <p:pic>
        <p:nvPicPr>
          <p:cNvPr id="3" name="Picture 2">
            <a:extLst>
              <a:ext uri="{FF2B5EF4-FFF2-40B4-BE49-F238E27FC236}">
                <a16:creationId xmlns:a16="http://schemas.microsoft.com/office/drawing/2014/main" id="{C7ADD619-CEB5-49E2-BB50-DAEBB0B679DC}"/>
              </a:ext>
            </a:extLst>
          </p:cNvPr>
          <p:cNvPicPr>
            <a:picLocks noChangeAspect="1"/>
          </p:cNvPicPr>
          <p:nvPr/>
        </p:nvPicPr>
        <p:blipFill>
          <a:blip r:embed="rId3"/>
          <a:stretch>
            <a:fillRect/>
          </a:stretch>
        </p:blipFill>
        <p:spPr>
          <a:xfrm>
            <a:off x="114301" y="4055682"/>
            <a:ext cx="11963398" cy="2508573"/>
          </a:xfrm>
          <a:prstGeom prst="rect">
            <a:avLst/>
          </a:prstGeom>
        </p:spPr>
      </p:pic>
      <p:sp>
        <p:nvSpPr>
          <p:cNvPr id="7" name="TextBox 6">
            <a:extLst>
              <a:ext uri="{FF2B5EF4-FFF2-40B4-BE49-F238E27FC236}">
                <a16:creationId xmlns:a16="http://schemas.microsoft.com/office/drawing/2014/main" id="{05B6E454-FD66-43DF-86A3-00177E6EEF06}"/>
              </a:ext>
            </a:extLst>
          </p:cNvPr>
          <p:cNvSpPr txBox="1"/>
          <p:nvPr/>
        </p:nvSpPr>
        <p:spPr>
          <a:xfrm>
            <a:off x="114301" y="1067909"/>
            <a:ext cx="11668126" cy="2800767"/>
          </a:xfrm>
          <a:prstGeom prst="rect">
            <a:avLst/>
          </a:prstGeom>
          <a:noFill/>
        </p:spPr>
        <p:txBody>
          <a:bodyPr wrap="square" rtlCol="0">
            <a:spAutoFit/>
          </a:bodyPr>
          <a:lstStyle/>
          <a:p>
            <a:pPr marL="1028700" lvl="1" indent="-571500">
              <a:buFont typeface="Arial" panose="020B0604020202020204" pitchFamily="34" charset="0"/>
              <a:buChar char="•"/>
            </a:pPr>
            <a:r>
              <a:rPr lang="en-US" sz="3600" dirty="0"/>
              <a:t>Six applications; two MLP, two LSTM, and two CNN</a:t>
            </a:r>
          </a:p>
          <a:p>
            <a:pPr lvl="1"/>
            <a:endParaRPr lang="en-US" sz="3200" dirty="0"/>
          </a:p>
          <a:p>
            <a:pPr marL="1028700" lvl="1" indent="-571500">
              <a:buFont typeface="Arial" panose="020B0604020202020204" pitchFamily="34" charset="0"/>
              <a:buChar char="•"/>
            </a:pPr>
            <a:r>
              <a:rPr lang="en-US" sz="3600" dirty="0"/>
              <a:t>Varying number of layers, weights and batch size</a:t>
            </a:r>
          </a:p>
          <a:p>
            <a:pPr lvl="1"/>
            <a:r>
              <a:rPr lang="en-US" sz="3200" dirty="0"/>
              <a:t>	                  </a:t>
            </a:r>
          </a:p>
          <a:p>
            <a:pPr marL="1028700" lvl="1" indent="-571500">
              <a:buFont typeface="Arial" panose="020B0604020202020204" pitchFamily="34" charset="0"/>
              <a:buChar char="•"/>
            </a:pPr>
            <a:r>
              <a:rPr lang="en-US" sz="3600" dirty="0"/>
              <a:t>CNN is 5% of the workload, MLP is 61% of it</a:t>
            </a:r>
          </a:p>
        </p:txBody>
      </p:sp>
      <p:sp>
        <p:nvSpPr>
          <p:cNvPr id="4" name="Rectangle 3">
            <a:extLst>
              <a:ext uri="{FF2B5EF4-FFF2-40B4-BE49-F238E27FC236}">
                <a16:creationId xmlns:a16="http://schemas.microsoft.com/office/drawing/2014/main" id="{E7957EA3-7B99-43A7-AF23-856913D0C680}"/>
              </a:ext>
            </a:extLst>
          </p:cNvPr>
          <p:cNvSpPr/>
          <p:nvPr/>
        </p:nvSpPr>
        <p:spPr>
          <a:xfrm>
            <a:off x="4648200" y="5000625"/>
            <a:ext cx="600075" cy="304800"/>
          </a:xfrm>
          <a:prstGeom prst="rect">
            <a:avLst/>
          </a:prstGeom>
          <a:solidFill>
            <a:srgbClr val="FFFF00">
              <a:alpha val="40000"/>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5F3840-7994-4681-A432-84730A967C56}"/>
              </a:ext>
            </a:extLst>
          </p:cNvPr>
          <p:cNvSpPr/>
          <p:nvPr/>
        </p:nvSpPr>
        <p:spPr>
          <a:xfrm>
            <a:off x="4648199" y="6231318"/>
            <a:ext cx="600075" cy="304800"/>
          </a:xfrm>
          <a:prstGeom prst="rect">
            <a:avLst/>
          </a:prstGeom>
          <a:solidFill>
            <a:srgbClr val="FFFF00">
              <a:alpha val="40000"/>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450F0B-0EA8-4D39-84C9-31FE4C8C8D28}"/>
              </a:ext>
            </a:extLst>
          </p:cNvPr>
          <p:cNvSpPr/>
          <p:nvPr/>
        </p:nvSpPr>
        <p:spPr>
          <a:xfrm>
            <a:off x="6791325" y="5000625"/>
            <a:ext cx="923925" cy="304800"/>
          </a:xfrm>
          <a:prstGeom prst="rect">
            <a:avLst/>
          </a:prstGeom>
          <a:solidFill>
            <a:srgbClr val="FFFF00">
              <a:alpha val="40000"/>
            </a:srgbClr>
          </a:solidFill>
          <a:ln w="5715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C4A588-0F2D-4655-B6E5-1E1228D27E31}"/>
              </a:ext>
            </a:extLst>
          </p:cNvPr>
          <p:cNvSpPr/>
          <p:nvPr/>
        </p:nvSpPr>
        <p:spPr>
          <a:xfrm>
            <a:off x="6791325" y="6205417"/>
            <a:ext cx="923925" cy="304800"/>
          </a:xfrm>
          <a:prstGeom prst="rect">
            <a:avLst/>
          </a:prstGeom>
          <a:solidFill>
            <a:srgbClr val="FFFF00">
              <a:alpha val="40000"/>
            </a:srgbClr>
          </a:solidFill>
          <a:ln w="5715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05D673-A6CA-4C3C-8708-3E1B5D97CDEE}"/>
              </a:ext>
            </a:extLst>
          </p:cNvPr>
          <p:cNvSpPr/>
          <p:nvPr/>
        </p:nvSpPr>
        <p:spPr>
          <a:xfrm>
            <a:off x="9063038" y="5926518"/>
            <a:ext cx="1085850" cy="304800"/>
          </a:xfrm>
          <a:prstGeom prst="rect">
            <a:avLst/>
          </a:prstGeom>
          <a:solidFill>
            <a:srgbClr val="FFFF00">
              <a:alpha val="40000"/>
            </a:srgbClr>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73B68FF-CA31-44FE-817E-DE40B4FAED62}"/>
              </a:ext>
            </a:extLst>
          </p:cNvPr>
          <p:cNvSpPr/>
          <p:nvPr/>
        </p:nvSpPr>
        <p:spPr>
          <a:xfrm>
            <a:off x="9063038" y="4686300"/>
            <a:ext cx="1085850" cy="304800"/>
          </a:xfrm>
          <a:prstGeom prst="rect">
            <a:avLst/>
          </a:prstGeom>
          <a:solidFill>
            <a:srgbClr val="FFFF00">
              <a:alpha val="40000"/>
            </a:srgbClr>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52B61E0-8F97-45A5-A52A-C7ADA45C2E52}"/>
              </a:ext>
            </a:extLst>
          </p:cNvPr>
          <p:cNvSpPr/>
          <p:nvPr/>
        </p:nvSpPr>
        <p:spPr>
          <a:xfrm>
            <a:off x="10148888" y="5926517"/>
            <a:ext cx="1866900" cy="583699"/>
          </a:xfrm>
          <a:prstGeom prst="rect">
            <a:avLst/>
          </a:prstGeom>
          <a:solidFill>
            <a:srgbClr val="FFFF00">
              <a:alpha val="40000"/>
            </a:srgbClr>
          </a:solidFill>
          <a:ln w="5715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529892-B2AD-4F80-B758-EA13A9D7C12D}"/>
              </a:ext>
            </a:extLst>
          </p:cNvPr>
          <p:cNvSpPr/>
          <p:nvPr/>
        </p:nvSpPr>
        <p:spPr>
          <a:xfrm>
            <a:off x="10167932" y="4715504"/>
            <a:ext cx="1866900" cy="583699"/>
          </a:xfrm>
          <a:prstGeom prst="rect">
            <a:avLst/>
          </a:prstGeom>
          <a:solidFill>
            <a:srgbClr val="FFFF00">
              <a:alpha val="40000"/>
            </a:srgbClr>
          </a:solidFill>
          <a:ln w="5715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4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5EC410-7D48-4F07-A531-48ABF9008BEF}"/>
              </a:ext>
            </a:extLst>
          </p:cNvPr>
          <p:cNvSpPr txBox="1"/>
          <p:nvPr/>
        </p:nvSpPr>
        <p:spPr>
          <a:xfrm>
            <a:off x="3065596" y="2497976"/>
            <a:ext cx="6964747" cy="1862048"/>
          </a:xfrm>
          <a:prstGeom prst="rect">
            <a:avLst/>
          </a:prstGeom>
          <a:noFill/>
        </p:spPr>
        <p:txBody>
          <a:bodyPr wrap="square" rtlCol="0">
            <a:spAutoFit/>
          </a:bodyPr>
          <a:lstStyle/>
          <a:p>
            <a:r>
              <a:rPr lang="en-US" sz="11500" b="1" dirty="0">
                <a:solidFill>
                  <a:srgbClr val="F414D9"/>
                </a:solidFill>
                <a:latin typeface="Arial" panose="020B0604020202020204" pitchFamily="34" charset="0"/>
                <a:cs typeface="Arial" panose="020B0604020202020204" pitchFamily="34" charset="0"/>
              </a:rPr>
              <a:t>SWITCH</a:t>
            </a:r>
          </a:p>
        </p:txBody>
      </p:sp>
      <p:sp>
        <p:nvSpPr>
          <p:cNvPr id="2" name="Explosion: 14 Points 1">
            <a:extLst>
              <a:ext uri="{FF2B5EF4-FFF2-40B4-BE49-F238E27FC236}">
                <a16:creationId xmlns:a16="http://schemas.microsoft.com/office/drawing/2014/main" id="{39363C9E-752A-4CDE-B5FC-4B0A35BD5DDE}"/>
              </a:ext>
            </a:extLst>
          </p:cNvPr>
          <p:cNvSpPr/>
          <p:nvPr/>
        </p:nvSpPr>
        <p:spPr>
          <a:xfrm>
            <a:off x="0" y="104775"/>
            <a:ext cx="12192000" cy="6857999"/>
          </a:xfrm>
          <a:prstGeom prst="irregularSeal2">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5493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15762</TotalTime>
  <Words>1529</Words>
  <Application>Microsoft Office PowerPoint</Application>
  <PresentationFormat>Widescreen</PresentationFormat>
  <Paragraphs>321</Paragraphs>
  <Slides>43</Slides>
  <Notes>43</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Hassan Mahmoud</dc:creator>
  <cp:lastModifiedBy>Ahmed Hassan Mahmoud</cp:lastModifiedBy>
  <cp:revision>492</cp:revision>
  <cp:lastPrinted>2017-07-03T22:10:22Z</cp:lastPrinted>
  <dcterms:created xsi:type="dcterms:W3CDTF">2017-05-18T15:26:51Z</dcterms:created>
  <dcterms:modified xsi:type="dcterms:W3CDTF">2018-05-20T23:59:45Z</dcterms:modified>
</cp:coreProperties>
</file>