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882" r:id="rId1"/>
  </p:sldMasterIdLst>
  <p:notesMasterIdLst>
    <p:notesMasterId r:id="rId42"/>
  </p:notesMasterIdLst>
  <p:handoutMasterIdLst>
    <p:handoutMasterId r:id="rId43"/>
  </p:handoutMasterIdLst>
  <p:sldIdLst>
    <p:sldId id="847" r:id="rId2"/>
    <p:sldId id="257" r:id="rId3"/>
    <p:sldId id="849" r:id="rId4"/>
    <p:sldId id="859" r:id="rId5"/>
    <p:sldId id="860" r:id="rId6"/>
    <p:sldId id="886" r:id="rId7"/>
    <p:sldId id="861" r:id="rId8"/>
    <p:sldId id="850" r:id="rId9"/>
    <p:sldId id="851" r:id="rId10"/>
    <p:sldId id="862" r:id="rId11"/>
    <p:sldId id="852" r:id="rId12"/>
    <p:sldId id="853" r:id="rId13"/>
    <p:sldId id="854" r:id="rId14"/>
    <p:sldId id="855" r:id="rId15"/>
    <p:sldId id="863" r:id="rId16"/>
    <p:sldId id="856" r:id="rId17"/>
    <p:sldId id="857" r:id="rId18"/>
    <p:sldId id="858" r:id="rId19"/>
    <p:sldId id="864" r:id="rId20"/>
    <p:sldId id="865" r:id="rId21"/>
    <p:sldId id="884" r:id="rId22"/>
    <p:sldId id="885" r:id="rId23"/>
    <p:sldId id="873" r:id="rId24"/>
    <p:sldId id="866" r:id="rId25"/>
    <p:sldId id="874" r:id="rId26"/>
    <p:sldId id="875" r:id="rId27"/>
    <p:sldId id="867" r:id="rId28"/>
    <p:sldId id="877" r:id="rId29"/>
    <p:sldId id="868" r:id="rId30"/>
    <p:sldId id="878" r:id="rId31"/>
    <p:sldId id="879" r:id="rId32"/>
    <p:sldId id="869" r:id="rId33"/>
    <p:sldId id="870" r:id="rId34"/>
    <p:sldId id="883" r:id="rId35"/>
    <p:sldId id="871" r:id="rId36"/>
    <p:sldId id="880" r:id="rId37"/>
    <p:sldId id="881" r:id="rId38"/>
    <p:sldId id="872" r:id="rId39"/>
    <p:sldId id="882" r:id="rId40"/>
    <p:sldId id="848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CC"/>
    <a:srgbClr val="FF0000"/>
    <a:srgbClr val="FF3300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440" autoAdjust="0"/>
    <p:restoredTop sz="98224" autoAdjust="0"/>
  </p:normalViewPr>
  <p:slideViewPr>
    <p:cSldViewPr>
      <p:cViewPr varScale="1">
        <p:scale>
          <a:sx n="50" d="100"/>
          <a:sy n="50" d="100"/>
        </p:scale>
        <p:origin x="-6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CFC76CA9-FF16-491A-868E-306E0A1FFE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726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3751E662-86E0-4992-A113-6FC291E074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8832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502FD3-CE06-4044-AEF4-8EA2581C57C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411405-8418-4F1A-8A7F-F013988E481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92A7EA-E9E8-4391-BF5F-3238AEE894B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E9036-A8D7-4527-82C2-887414E2662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F9CA45-BCEC-4030-B10F-56FE4D890E0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0CA18D-5507-480D-B6D8-80D996587A9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2544F-9B65-4579-A785-256EB8BBE6B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098B0D-4A80-453F-9D90-40A63369CE2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497CC5-3832-4D6D-8D1A-10605D31CF7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C4EEB4-BD67-43C4-8A6D-DAE66DC55BA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359C0-7119-4D67-9252-E16CFAB5492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0FF603-15C1-448E-B8F2-D623466EF487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446E1D-7D27-443E-9040-F1FD1BFBE7F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3461D0-8E1F-4F9F-AB26-676D7D0B20C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300E0B-47C4-4308-A96C-52A3969E68A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77A4E7-92CC-411A-8942-58AE2F0B733F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4EBB3B-EED0-4E50-BEA1-D4B96001AD4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71F452-AA6A-4772-81DA-B1AE382552F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F93D33-66C1-45D2-A291-447B6A529E1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DD73E7-B3C3-40CF-B3E7-40ACEBFF0D7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32A387-BA4E-4402-9132-43E81EACCA8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BE3FAF-F7BF-4F18-9334-BF671F1A921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0F53BC-4D30-4F2B-B8D4-BB2CACC64C7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3DD611-D6B7-46D7-B52C-B7AB627F66C2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4FC35-3917-457C-8817-32E93B0660C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7B76C2-9F99-4C97-AA86-85488FDD73F5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700621-9135-4803-86A4-9F1BF732907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00910D-DEB9-4F4C-93D0-9ECCBF46A6C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8D455A-CC93-4874-B7AC-CB90C4353934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639C26-CB82-41E7-A7C5-F64A5228DA1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5758B1-8A16-42C2-AB3A-6A68FA8DEB9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A18313-A3AE-4941-8D30-DB0737CB809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D0C10A-27BB-4B48-A746-FF7F919E921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FC43F0-16DA-471F-AA3D-07E7E8E3C5E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D253C2-682F-427A-86E6-6CC999CB933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2A4A1F-82AE-42C5-AB67-57CC4BE4E64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518AB-45EB-41D9-AE23-134E66FA6B6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163"/>
            <a:ext cx="9144000" cy="290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686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DBBE9-41A2-466C-8147-20844D95FD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and Design, Seventh Edition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712A1-0099-49EC-9598-20796B02C0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and Design, Seventh Edition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6439E-C25C-4026-841B-CBBDFA57E0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and Design, Seventh Edition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35CFD-C550-4E09-A6F1-CAAF95B251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and Design, Seventh Edition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2D2A3-8457-490D-B542-7B51945910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and Design, Seventh Edition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2DE29-124D-4BC5-8B26-A21C237334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and Design, Seventh Edition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75CDF-321D-49C3-B1D9-760D233ED4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and Design, Seventh Edition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D4D49-48CD-4720-A6EA-16E13CCAF2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and Design, Seventh Edition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0CF85-DFBF-488C-BDA4-F933862F95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and Design, Seventh Edition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66201-8A21-4A6B-8C0F-7B8335E0B5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and Design, Seventh Edition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DECOLORED2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fld id="{4223BBCF-7D6D-4629-BCD5-30A0672587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Programming Logic and Design, Seventh Edition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27" r:id="rId1"/>
    <p:sldLayoutId id="2147484926" r:id="rId2"/>
    <p:sldLayoutId id="2147484928" r:id="rId3"/>
    <p:sldLayoutId id="2147484929" r:id="rId4"/>
    <p:sldLayoutId id="2147484930" r:id="rId5"/>
    <p:sldLayoutId id="2147484931" r:id="rId6"/>
    <p:sldLayoutId id="2147484932" r:id="rId7"/>
    <p:sldLayoutId id="2147484933" r:id="rId8"/>
    <p:sldLayoutId id="2147484934" r:id="rId9"/>
    <p:sldLayoutId id="2147484935" r:id="rId10"/>
    <p:sldLayoutId id="214748493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97180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Programming Logic and Design</a:t>
            </a:r>
            <a:br>
              <a:rPr lang="en-US" dirty="0" smtClean="0"/>
            </a:br>
            <a:r>
              <a:rPr lang="en-US" i="1" dirty="0" smtClean="0"/>
              <a:t>Seventh Edition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19600"/>
            <a:ext cx="73914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3400" i="1" dirty="0" smtClean="0"/>
              <a:t>Chapter 1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sz="3600" i="1" dirty="0" smtClean="0"/>
              <a:t>An Overview of Computers and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sz="3600" i="1" dirty="0" smtClean="0"/>
              <a:t>Programming</a:t>
            </a:r>
            <a:endParaRPr lang="en-US" sz="3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07960D-3CDC-4E1F-A3F2-519C9EEA074E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206388" y="5845259"/>
            <a:ext cx="4699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chemeClr val="tx1"/>
                </a:solidFill>
                <a:latin typeface="+mn-lt"/>
                <a:cs typeface="Arial" pitchFamily="34" charset="0"/>
              </a:rPr>
              <a:t>Figure 1-1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Arial" pitchFamily="34" charset="0"/>
              </a:rPr>
              <a:t> The program development cycle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  <p:pic>
        <p:nvPicPr>
          <p:cNvPr id="2048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9244" y="1346580"/>
            <a:ext cx="5425956" cy="436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Understanding the Program</a:t>
            </a:r>
            <a:br>
              <a:rPr lang="en-US" sz="3600" dirty="0" smtClean="0"/>
            </a:br>
            <a:r>
              <a:rPr lang="en-US" sz="3600" dirty="0" smtClean="0"/>
              <a:t>Development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1-Understanding the Problem</a:t>
            </a:r>
          </a:p>
        </p:txBody>
      </p:sp>
      <p:sp>
        <p:nvSpPr>
          <p:cNvPr id="21507" name="Content Placeholder 8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06963"/>
          </a:xfrm>
        </p:spPr>
        <p:txBody>
          <a:bodyPr/>
          <a:lstStyle/>
          <a:p>
            <a:pPr eaLnBrk="1" hangingPunct="1"/>
            <a:r>
              <a:rPr lang="en-US" dirty="0" smtClean="0"/>
              <a:t>One of the most difficult aspects of programming</a:t>
            </a:r>
          </a:p>
          <a:p>
            <a:pPr eaLnBrk="1" hangingPunct="1"/>
            <a:r>
              <a:rPr lang="en-US" b="1" dirty="0" smtClean="0"/>
              <a:t>Users</a:t>
            </a:r>
            <a:r>
              <a:rPr lang="en-US" dirty="0" smtClean="0"/>
              <a:t> or </a:t>
            </a:r>
            <a:r>
              <a:rPr lang="en-US" b="1" dirty="0" smtClean="0"/>
              <a:t>end users</a:t>
            </a:r>
          </a:p>
          <a:p>
            <a:pPr lvl="1" eaLnBrk="1" hangingPunct="1"/>
            <a:r>
              <a:rPr lang="en-US" dirty="0" smtClean="0"/>
              <a:t>People for whom a program is written</a:t>
            </a:r>
          </a:p>
          <a:p>
            <a:pPr eaLnBrk="1" hangingPunct="1"/>
            <a:r>
              <a:rPr lang="en-US" b="1" dirty="0" smtClean="0"/>
              <a:t>Documentation</a:t>
            </a:r>
          </a:p>
          <a:p>
            <a:pPr lvl="1" eaLnBrk="1" hangingPunct="1"/>
            <a:r>
              <a:rPr lang="en-US" dirty="0" smtClean="0"/>
              <a:t>Supporting paperwork for a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14D559-1027-4654-81E7-59D1F2D786FF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2-Planning the Logic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983163"/>
          </a:xfrm>
        </p:spPr>
        <p:txBody>
          <a:bodyPr/>
          <a:lstStyle/>
          <a:p>
            <a:pPr eaLnBrk="1" hangingPunct="1"/>
            <a:r>
              <a:rPr lang="en-US" dirty="0" smtClean="0"/>
              <a:t>Heart of the programming process</a:t>
            </a:r>
          </a:p>
          <a:p>
            <a:pPr eaLnBrk="1" hangingPunct="1"/>
            <a:r>
              <a:rPr lang="en-US" dirty="0" smtClean="0"/>
              <a:t>Most common planning tools </a:t>
            </a:r>
          </a:p>
          <a:p>
            <a:pPr lvl="1" eaLnBrk="1" hangingPunct="1"/>
            <a:r>
              <a:rPr lang="en-US" dirty="0" smtClean="0"/>
              <a:t>Flowcharts </a:t>
            </a:r>
          </a:p>
          <a:p>
            <a:pPr lvl="1" eaLnBrk="1" hangingPunct="1"/>
            <a:r>
              <a:rPr lang="en-US" dirty="0" smtClean="0"/>
              <a:t>Pseudocode</a:t>
            </a:r>
          </a:p>
          <a:p>
            <a:pPr lvl="1" eaLnBrk="1" hangingPunct="1"/>
            <a:r>
              <a:rPr lang="en-US" b="1" dirty="0" smtClean="0"/>
              <a:t>IPO charts </a:t>
            </a:r>
            <a:r>
              <a:rPr lang="en-US" dirty="0" smtClean="0"/>
              <a:t>(input, processing, and output)</a:t>
            </a:r>
          </a:p>
          <a:p>
            <a:pPr lvl="1" eaLnBrk="1" hangingPunct="1"/>
            <a:r>
              <a:rPr lang="en-US" b="1" dirty="0" smtClean="0"/>
              <a:t>TOE charts </a:t>
            </a:r>
            <a:r>
              <a:rPr lang="en-US" dirty="0" smtClean="0"/>
              <a:t>(tasks, objects, and events)</a:t>
            </a:r>
          </a:p>
          <a:p>
            <a:pPr eaLnBrk="1" hangingPunct="1"/>
            <a:r>
              <a:rPr lang="en-US" b="1" dirty="0" smtClean="0"/>
              <a:t>Desk-checking</a:t>
            </a:r>
          </a:p>
          <a:p>
            <a:pPr lvl="1" eaLnBrk="1" hangingPunct="1"/>
            <a:r>
              <a:rPr lang="en-US" dirty="0" smtClean="0"/>
              <a:t>Walking through a program’s logic on paper before you actually write the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DB81A4-93F4-402F-BA53-664B41F3E8DA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3-Coding the Program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06963"/>
          </a:xfrm>
        </p:spPr>
        <p:txBody>
          <a:bodyPr/>
          <a:lstStyle/>
          <a:p>
            <a:pPr eaLnBrk="1" hangingPunct="1"/>
            <a:r>
              <a:rPr lang="en-US" dirty="0" smtClean="0"/>
              <a:t>Hundreds of programming languages available</a:t>
            </a:r>
          </a:p>
          <a:p>
            <a:pPr lvl="1" eaLnBrk="1" hangingPunct="1"/>
            <a:r>
              <a:rPr lang="en-US" dirty="0" smtClean="0"/>
              <a:t>Choose based on features</a:t>
            </a:r>
          </a:p>
          <a:p>
            <a:pPr lvl="1" eaLnBrk="1" hangingPunct="1"/>
            <a:r>
              <a:rPr lang="en-US" dirty="0" smtClean="0"/>
              <a:t>Similar in their basic capabilities</a:t>
            </a:r>
          </a:p>
          <a:p>
            <a:pPr eaLnBrk="1" hangingPunct="1"/>
            <a:r>
              <a:rPr lang="en-US" dirty="0" smtClean="0"/>
              <a:t>Easier than the planning step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C18C6-7BC9-4AE1-A1D7-D02272E7163F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4-Using Software to Translate the Program into Machine Language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06963"/>
          </a:xfrm>
        </p:spPr>
        <p:txBody>
          <a:bodyPr/>
          <a:lstStyle/>
          <a:p>
            <a:pPr eaLnBrk="1" hangingPunct="1"/>
            <a:r>
              <a:rPr lang="en-US" b="1" dirty="0" smtClean="0"/>
              <a:t>Translator program</a:t>
            </a:r>
          </a:p>
          <a:p>
            <a:pPr lvl="1" eaLnBrk="1" hangingPunct="1"/>
            <a:r>
              <a:rPr lang="en-US" dirty="0" smtClean="0"/>
              <a:t>Compiler or interpreter</a:t>
            </a:r>
          </a:p>
          <a:p>
            <a:pPr lvl="1" eaLnBrk="1" hangingPunct="1"/>
            <a:r>
              <a:rPr lang="en-US" dirty="0" smtClean="0"/>
              <a:t>Changes the programmer’s English-like </a:t>
            </a:r>
            <a:r>
              <a:rPr lang="en-US" b="1" dirty="0" smtClean="0"/>
              <a:t>high-level programming language</a:t>
            </a:r>
            <a:r>
              <a:rPr lang="en-US" dirty="0" smtClean="0"/>
              <a:t> into the </a:t>
            </a:r>
            <a:r>
              <a:rPr lang="en-US" b="1" dirty="0" smtClean="0"/>
              <a:t>low-level machine language</a:t>
            </a:r>
          </a:p>
          <a:p>
            <a:pPr eaLnBrk="1" hangingPunct="1"/>
            <a:r>
              <a:rPr lang="en-US" b="1" dirty="0" smtClean="0"/>
              <a:t>Syntax error</a:t>
            </a:r>
          </a:p>
          <a:p>
            <a:pPr lvl="1" eaLnBrk="1" hangingPunct="1"/>
            <a:r>
              <a:rPr lang="en-US" dirty="0" smtClean="0"/>
              <a:t>Misuse of a language’s grammar rules</a:t>
            </a:r>
          </a:p>
          <a:p>
            <a:pPr lvl="1" eaLnBrk="1" hangingPunct="1"/>
            <a:r>
              <a:rPr lang="en-US" dirty="0" smtClean="0"/>
              <a:t>Programmer corrects listed syntax errors</a:t>
            </a:r>
          </a:p>
          <a:p>
            <a:pPr lvl="1" eaLnBrk="1" hangingPunct="1"/>
            <a:r>
              <a:rPr lang="en-US" dirty="0" smtClean="0"/>
              <a:t>Might need to recompile the code several times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2633-CE51-4988-B736-FBB8E1CACA6C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28600" y="10236"/>
            <a:ext cx="8915400" cy="114300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Using Software to Translate the Program into Machine Language (continued)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286000" y="5943600"/>
            <a:ext cx="5181600" cy="30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b="1" smtClean="0"/>
              <a:t>Figure 1-2</a:t>
            </a:r>
            <a:r>
              <a:rPr lang="en-US" sz="1800" smtClean="0"/>
              <a:t> Creating an executable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58B10F-4831-4425-B50D-8EF337369F84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  <p:pic>
        <p:nvPicPr>
          <p:cNvPr id="2560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3218" y="1219200"/>
            <a:ext cx="7263752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1137"/>
            <a:ext cx="8229600" cy="8370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5-Testing the Program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4403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600" dirty="0"/>
              <a:t>Program is free of syntax error doesn’t mean to be free of logical (semantic) errors.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600" dirty="0"/>
              <a:t>Execute the program with sample data and check results whether it is logically correct</a:t>
            </a:r>
            <a:r>
              <a:rPr lang="en-US" altLang="en-US" sz="2600" dirty="0" smtClean="0"/>
              <a:t>.</a:t>
            </a:r>
            <a:endParaRPr lang="en-US" sz="2600" b="1" dirty="0" smtClean="0"/>
          </a:p>
          <a:p>
            <a:pPr algn="just" eaLnBrk="1" hangingPunct="1"/>
            <a:r>
              <a:rPr lang="en-US" sz="2600" b="1" dirty="0" smtClean="0"/>
              <a:t>Logical error </a:t>
            </a:r>
          </a:p>
          <a:p>
            <a:pPr lvl="1" algn="just" eaLnBrk="1" hangingPunct="1"/>
            <a:r>
              <a:rPr lang="en-US" dirty="0" smtClean="0"/>
              <a:t>Results when a syntactically correct statement, but the wrong one for the current context, is used</a:t>
            </a:r>
          </a:p>
          <a:p>
            <a:pPr algn="just" eaLnBrk="1" hangingPunct="1"/>
            <a:r>
              <a:rPr lang="en-US" sz="2600" b="1" dirty="0" smtClean="0"/>
              <a:t>Test</a:t>
            </a:r>
          </a:p>
          <a:p>
            <a:pPr lvl="1" algn="just" eaLnBrk="1" hangingPunct="1"/>
            <a:r>
              <a:rPr lang="en-US" dirty="0" smtClean="0"/>
              <a:t>Execute the program with some sample data to see whether the results are logically correct</a:t>
            </a:r>
          </a:p>
          <a:p>
            <a:pPr algn="just" eaLnBrk="1" hangingPunct="1"/>
            <a:r>
              <a:rPr lang="en-US" sz="2600" b="1" dirty="0" smtClean="0">
                <a:solidFill>
                  <a:srgbClr val="7030A0"/>
                </a:solidFill>
              </a:rPr>
              <a:t>Debugging</a:t>
            </a:r>
            <a:r>
              <a:rPr lang="en-US" sz="2600" dirty="0" smtClean="0">
                <a:solidFill>
                  <a:srgbClr val="7030A0"/>
                </a:solidFill>
              </a:rPr>
              <a:t> is the process of finding and correcting program errors</a:t>
            </a:r>
          </a:p>
          <a:p>
            <a:pPr algn="just" eaLnBrk="1" hangingPunct="1"/>
            <a:r>
              <a:rPr lang="en-US" sz="2600" dirty="0" smtClean="0"/>
              <a:t>Programs should be tested with many sets of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B32471-33B7-44F9-ABB1-9ED12247272A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6-Putting the Program into Production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pPr eaLnBrk="1" hangingPunct="1"/>
            <a:r>
              <a:rPr lang="en-US" dirty="0" smtClean="0"/>
              <a:t>Process depends on program’s purpose</a:t>
            </a:r>
          </a:p>
          <a:p>
            <a:pPr lvl="1" eaLnBrk="1" hangingPunct="1"/>
            <a:r>
              <a:rPr lang="en-US" dirty="0" smtClean="0"/>
              <a:t>May take several months</a:t>
            </a:r>
          </a:p>
          <a:p>
            <a:pPr algn="just" eaLnBrk="1" hangingPunct="1"/>
            <a:r>
              <a:rPr lang="en-US" sz="2600" b="1" dirty="0" smtClean="0">
                <a:solidFill>
                  <a:srgbClr val="7030A0"/>
                </a:solidFill>
              </a:rPr>
              <a:t>Conversion</a:t>
            </a:r>
          </a:p>
          <a:p>
            <a:pPr marL="742950" lvl="2" indent="-342900" algn="just" eaLnBrk="1" hangingPunct="1"/>
            <a:r>
              <a:rPr lang="en-US" sz="2400" dirty="0" smtClean="0">
                <a:solidFill>
                  <a:srgbClr val="7030A0"/>
                </a:solidFill>
              </a:rPr>
              <a:t>Set of actions an organization must take to switch over to using a new program or set of 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41F98F-C59F-4F62-B8C3-42D595C62186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7-Maintaining the Program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059363"/>
          </a:xfrm>
        </p:spPr>
        <p:txBody>
          <a:bodyPr/>
          <a:lstStyle/>
          <a:p>
            <a:pPr eaLnBrk="1" hangingPunct="1"/>
            <a:r>
              <a:rPr lang="en-US" b="1" dirty="0" smtClean="0"/>
              <a:t>Maintenance</a:t>
            </a:r>
          </a:p>
          <a:p>
            <a:pPr lvl="1" eaLnBrk="1" hangingPunct="1"/>
            <a:r>
              <a:rPr lang="en-US" dirty="0" smtClean="0"/>
              <a:t>Making changes after the program is put into production</a:t>
            </a:r>
          </a:p>
          <a:p>
            <a:pPr eaLnBrk="1" hangingPunct="1"/>
            <a:r>
              <a:rPr lang="en-US" dirty="0" smtClean="0"/>
              <a:t>Common first programming job </a:t>
            </a:r>
          </a:p>
          <a:p>
            <a:pPr lvl="1" eaLnBrk="1" hangingPunct="1"/>
            <a:r>
              <a:rPr lang="en-US" dirty="0" smtClean="0"/>
              <a:t>Maintaining previously written programs</a:t>
            </a:r>
          </a:p>
          <a:p>
            <a:pPr lvl="1" eaLnBrk="1" hangingPunct="1"/>
            <a:r>
              <a:rPr lang="en-US" dirty="0" smtClean="0"/>
              <a:t>Make changes to existing programs</a:t>
            </a:r>
          </a:p>
          <a:p>
            <a:pPr lvl="1" eaLnBrk="1" hangingPunct="1"/>
            <a:r>
              <a:rPr lang="en-US" dirty="0" smtClean="0"/>
              <a:t>Repeat the development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82A92D-16BC-4E45-A07F-41E2A889CDE1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26158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FF0000"/>
                </a:solidFill>
              </a:rPr>
              <a:t>Using Pseudocode Statements</a:t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and Flowchart Symbols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830763"/>
          </a:xfrm>
        </p:spPr>
        <p:txBody>
          <a:bodyPr/>
          <a:lstStyle/>
          <a:p>
            <a:pPr eaLnBrk="1" hangingPunct="1"/>
            <a:r>
              <a:rPr lang="en-US" b="1" dirty="0" smtClean="0"/>
              <a:t>Pseudocode </a:t>
            </a:r>
          </a:p>
          <a:p>
            <a:pPr lvl="1" eaLnBrk="1" hangingPunct="1"/>
            <a:r>
              <a:rPr lang="en-US" dirty="0" smtClean="0"/>
              <a:t>English-like representation of the logical steps it takes to solve a problem</a:t>
            </a:r>
          </a:p>
          <a:p>
            <a:pPr eaLnBrk="1" hangingPunct="1"/>
            <a:r>
              <a:rPr lang="en-US" b="1" dirty="0" smtClean="0"/>
              <a:t>Flowchart</a:t>
            </a:r>
          </a:p>
          <a:p>
            <a:pPr lvl="1" eaLnBrk="1" hangingPunct="1"/>
            <a:r>
              <a:rPr lang="en-US" dirty="0" smtClean="0"/>
              <a:t>Pictorial representation of the logical steps it takes to solve a problem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810E1-02D5-4F86-A854-44A3992CD398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In this chapter, you will learn about:</a:t>
            </a:r>
          </a:p>
          <a:p>
            <a:pPr eaLnBrk="1" hangingPunct="1"/>
            <a:r>
              <a:rPr lang="en-US" dirty="0" smtClean="0"/>
              <a:t>Computer systems</a:t>
            </a:r>
          </a:p>
          <a:p>
            <a:pPr eaLnBrk="1" hangingPunct="1"/>
            <a:r>
              <a:rPr lang="en-US" dirty="0" smtClean="0"/>
              <a:t>Simple program logic</a:t>
            </a:r>
          </a:p>
          <a:p>
            <a:pPr eaLnBrk="1" hangingPunct="1"/>
            <a:r>
              <a:rPr lang="en-US" dirty="0" smtClean="0"/>
              <a:t>The steps involved in the program development cycle</a:t>
            </a:r>
          </a:p>
          <a:p>
            <a:pPr eaLnBrk="1" hangingPunct="1"/>
            <a:r>
              <a:rPr lang="en-US" dirty="0" smtClean="0"/>
              <a:t>Pseudocode statements and flowchart symbols</a:t>
            </a:r>
          </a:p>
          <a:p>
            <a:pPr eaLnBrk="1" hangingPunct="1"/>
            <a:r>
              <a:rPr lang="en-US" dirty="0" smtClean="0"/>
              <a:t>Using a sentinel value to end a program</a:t>
            </a:r>
          </a:p>
          <a:p>
            <a:pPr eaLnBrk="1" hangingPunct="1"/>
            <a:r>
              <a:rPr lang="en-US" dirty="0" smtClean="0"/>
              <a:t>Programming and user environments</a:t>
            </a:r>
          </a:p>
          <a:p>
            <a:pPr eaLnBrk="1" hangingPunct="1"/>
            <a:r>
              <a:rPr lang="en-US" dirty="0" smtClean="0"/>
              <a:t>The evolution of programming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9F9A7F-53BB-428F-A8B1-00C717875456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Writing Pseudocode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181600"/>
          </a:xfrm>
        </p:spPr>
        <p:txBody>
          <a:bodyPr/>
          <a:lstStyle/>
          <a:p>
            <a:pPr eaLnBrk="1" hangingPunct="1"/>
            <a:r>
              <a:rPr lang="en-US" dirty="0" smtClean="0"/>
              <a:t>Pseudocode representation of a number-doubling problem: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pPr lvl="2" eaLnBrk="1" hangingPunct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myNumber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myAnswer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myNumber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 2</a:t>
            </a:r>
          </a:p>
          <a:p>
            <a:pPr lvl="2" eaLnBrk="1" hangingPunct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output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myAnswer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Stop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dirty="0"/>
              <a:t>Pseudocode representation of a </a:t>
            </a:r>
            <a:r>
              <a:rPr lang="en-US" b="1" dirty="0" smtClean="0"/>
              <a:t>Adding </a:t>
            </a:r>
            <a:r>
              <a:rPr lang="en-US" b="1" dirty="0"/>
              <a:t>Two </a:t>
            </a:r>
            <a:r>
              <a:rPr lang="en-US" b="1" dirty="0" smtClean="0"/>
              <a:t>Integers:</a:t>
            </a:r>
            <a:endParaRPr lang="en-US" b="1" dirty="0"/>
          </a:p>
          <a:p>
            <a:pPr lvl="1" eaLnBrk="1" hangingPunct="1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myNumber1, myNumber2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myAnswer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myNumber1 +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myNumber2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output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myAnswer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Stop</a:t>
            </a:r>
          </a:p>
          <a:p>
            <a:pPr lvl="1" eaLnBrk="1" hangingPunct="1">
              <a:buFontTx/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AB7B3A-5C8F-4B56-9B41-725C9F105394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3600" b="1" dirty="0"/>
              <a:t>Program to Add Two </a:t>
            </a:r>
            <a:r>
              <a:rPr lang="en-US" sz="3600" b="1" dirty="0" smtClean="0"/>
              <a:t>Integers in C Language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4864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#include </a:t>
            </a:r>
            <a:r>
              <a:rPr lang="en-US" sz="2000" dirty="0">
                <a:solidFill>
                  <a:srgbClr val="C00000"/>
                </a:solidFill>
              </a:rPr>
              <a:t>&lt;</a:t>
            </a:r>
            <a:r>
              <a:rPr lang="en-US" sz="2000" dirty="0" err="1">
                <a:solidFill>
                  <a:srgbClr val="C00000"/>
                </a:solidFill>
              </a:rPr>
              <a:t>stdio.h</a:t>
            </a:r>
            <a:r>
              <a:rPr lang="en-US" sz="2000" dirty="0">
                <a:solidFill>
                  <a:srgbClr val="C0000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 marL="457200" lvl="1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myNumber1, myNumber2</a:t>
            </a:r>
            <a:r>
              <a:rPr lang="en-US" sz="2000" dirty="0" smtClean="0"/>
              <a:t>,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myAnswer</a:t>
            </a:r>
            <a:r>
              <a:rPr lang="en-US" sz="2000" dirty="0" smtClean="0"/>
              <a:t>;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C00000"/>
                </a:solidFill>
              </a:rPr>
              <a:t>"Enter two integers: </a:t>
            </a:r>
            <a:r>
              <a:rPr lang="en-US" sz="2000" dirty="0" smtClean="0">
                <a:solidFill>
                  <a:srgbClr val="C00000"/>
                </a:solidFill>
              </a:rPr>
              <a:t>    "</a:t>
            </a:r>
            <a:r>
              <a:rPr lang="en-US" sz="2000" dirty="0" smtClean="0"/>
              <a:t>);</a:t>
            </a:r>
            <a:endParaRPr lang="en-US" sz="2000" dirty="0"/>
          </a:p>
          <a:p>
            <a:pPr marL="457200" lvl="1" indent="0">
              <a:buNone/>
            </a:pPr>
            <a:r>
              <a:rPr lang="en-US" sz="1000" dirty="0" smtClean="0"/>
              <a:t>	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Two integers entered by user is stored using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scanf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  function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scanf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C00000"/>
                </a:solidFill>
              </a:rPr>
              <a:t>"%d </a:t>
            </a:r>
            <a:r>
              <a:rPr lang="en-US" sz="2000" dirty="0" smtClean="0">
                <a:solidFill>
                  <a:srgbClr val="C00000"/>
                </a:solidFill>
              </a:rPr>
              <a:t>  %</a:t>
            </a:r>
            <a:r>
              <a:rPr lang="en-US" sz="2000" dirty="0">
                <a:solidFill>
                  <a:srgbClr val="C00000"/>
                </a:solidFill>
              </a:rPr>
              <a:t>d"</a:t>
            </a:r>
            <a:r>
              <a:rPr lang="en-US" sz="2000" dirty="0"/>
              <a:t>, </a:t>
            </a:r>
            <a:r>
              <a:rPr lang="en-US" sz="2000" dirty="0" smtClean="0"/>
              <a:t>  &amp;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myNumber1</a:t>
            </a:r>
            <a:r>
              <a:rPr lang="en-US" sz="2000" dirty="0" smtClean="0"/>
              <a:t>,  &amp;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myNumber2</a:t>
            </a:r>
            <a:r>
              <a:rPr lang="en-US" sz="2000" dirty="0" smtClean="0"/>
              <a:t>);</a:t>
            </a:r>
            <a:endParaRPr lang="en-US" sz="2000" dirty="0"/>
          </a:p>
          <a:p>
            <a:pPr marL="457200" lvl="1" indent="0">
              <a:buNone/>
            </a:pPr>
            <a:r>
              <a:rPr lang="en-US" sz="1000" dirty="0" smtClean="0"/>
              <a:t>	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// sum of two numbers in stored in variable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myAnswer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000" dirty="0" smtClean="0"/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myAnswer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/>
              <a:t>=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myNumber1 </a:t>
            </a:r>
            <a:r>
              <a:rPr lang="en-US" sz="2000" dirty="0" smtClean="0"/>
              <a:t>+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myNumber2</a:t>
            </a:r>
            <a:r>
              <a:rPr lang="en-US" sz="2000" dirty="0" smtClean="0"/>
              <a:t>;</a:t>
            </a:r>
            <a:endParaRPr lang="en-US" sz="2000" dirty="0"/>
          </a:p>
          <a:p>
            <a:pPr marL="457200" lvl="1" indent="0">
              <a:buNone/>
            </a:pPr>
            <a:r>
              <a:rPr lang="en-US" sz="1000" dirty="0" smtClean="0"/>
              <a:t>	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// Displays sum </a:t>
            </a:r>
          </a:p>
          <a:p>
            <a:pPr marL="457200" lvl="1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C00000"/>
                </a:solidFill>
              </a:rPr>
              <a:t>"%d </a:t>
            </a:r>
            <a:r>
              <a:rPr lang="en-US" sz="2000" dirty="0" smtClean="0">
                <a:solidFill>
                  <a:srgbClr val="C00000"/>
                </a:solidFill>
              </a:rPr>
              <a:t> +  </a:t>
            </a:r>
            <a:r>
              <a:rPr lang="en-US" sz="2000" dirty="0">
                <a:solidFill>
                  <a:srgbClr val="C00000"/>
                </a:solidFill>
              </a:rPr>
              <a:t>%</a:t>
            </a:r>
            <a:r>
              <a:rPr lang="en-US" sz="2000" dirty="0" smtClean="0">
                <a:solidFill>
                  <a:srgbClr val="C00000"/>
                </a:solidFill>
              </a:rPr>
              <a:t>d  </a:t>
            </a:r>
            <a:r>
              <a:rPr lang="en-US" sz="2000" dirty="0">
                <a:solidFill>
                  <a:srgbClr val="C00000"/>
                </a:solidFill>
              </a:rPr>
              <a:t>= </a:t>
            </a:r>
            <a:r>
              <a:rPr lang="en-US" sz="2000" dirty="0" smtClean="0">
                <a:solidFill>
                  <a:srgbClr val="C00000"/>
                </a:solidFill>
              </a:rPr>
              <a:t> %</a:t>
            </a:r>
            <a:r>
              <a:rPr lang="en-US" sz="2000" dirty="0">
                <a:solidFill>
                  <a:srgbClr val="C00000"/>
                </a:solidFill>
              </a:rPr>
              <a:t>d"</a:t>
            </a:r>
            <a:r>
              <a:rPr lang="en-US" sz="2000" dirty="0"/>
              <a:t>, 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myNumber1, myNumber2</a:t>
            </a:r>
            <a:r>
              <a:rPr lang="en-US" sz="2000" dirty="0"/>
              <a:t>, </a:t>
            </a:r>
            <a:r>
              <a:rPr lang="en-US" sz="2000" dirty="0" smtClean="0"/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myAnswer</a:t>
            </a:r>
            <a:r>
              <a:rPr lang="en-US" sz="2000" dirty="0" smtClean="0"/>
              <a:t>);</a:t>
            </a:r>
            <a:endParaRPr lang="en-US" sz="2000" dirty="0"/>
          </a:p>
          <a:p>
            <a:pPr marL="457200" lvl="1" indent="0">
              <a:buNone/>
            </a:pPr>
            <a:r>
              <a:rPr lang="en-US" sz="1000" dirty="0" smtClean="0"/>
              <a:t>	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rgbClr val="0099CC"/>
                </a:solidFill>
              </a:rPr>
              <a:t>return</a:t>
            </a:r>
            <a:r>
              <a:rPr lang="en-US" sz="2000" dirty="0" smtClean="0"/>
              <a:t>  </a:t>
            </a:r>
            <a:r>
              <a:rPr lang="el-GR" sz="2000" dirty="0" smtClean="0"/>
              <a:t>θ</a:t>
            </a:r>
            <a:r>
              <a:rPr lang="en-US" sz="2000" dirty="0" smtClean="0"/>
              <a:t>;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356350"/>
            <a:ext cx="457200" cy="365125"/>
          </a:xfrm>
        </p:spPr>
        <p:txBody>
          <a:bodyPr/>
          <a:lstStyle/>
          <a:p>
            <a:pPr>
              <a:defRPr/>
            </a:pPr>
            <a:fld id="{0F66439E-C25C-4026-841B-CBBDFA57E0D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42096" y="5562600"/>
            <a:ext cx="2715904" cy="951338"/>
          </a:xfrm>
        </p:spPr>
        <p:txBody>
          <a:bodyPr/>
          <a:lstStyle/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</a:rPr>
              <a:t>Enter two integers: </a:t>
            </a:r>
            <a:r>
              <a:rPr lang="en-US" sz="1800" b="1" dirty="0" smtClean="0">
                <a:solidFill>
                  <a:schemeClr val="tx1"/>
                </a:solidFill>
              </a:rPr>
              <a:t>12, 11</a:t>
            </a:r>
          </a:p>
          <a:p>
            <a:pPr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12 </a:t>
            </a:r>
            <a:r>
              <a:rPr lang="en-US" sz="1800" b="1" dirty="0">
                <a:solidFill>
                  <a:schemeClr val="tx1"/>
                </a:solidFill>
              </a:rPr>
              <a:t>+ 11 = 23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4800" y="65532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Programming Logic and Design, Seventh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546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Explanation of the Adding  C Program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678363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this program, user is asked to enter two integers. Two integers entered by the user is stored in variables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myNumber1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myNumber2 </a:t>
            </a:r>
            <a:r>
              <a:rPr lang="en-US" dirty="0"/>
              <a:t> respectively. This is done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i="1" dirty="0"/>
              <a:t> </a:t>
            </a:r>
            <a:r>
              <a:rPr lang="en-US" dirty="0"/>
              <a:t>function</a:t>
            </a:r>
            <a:r>
              <a:rPr lang="en-US" dirty="0" smtClean="0"/>
              <a:t>.</a:t>
            </a:r>
          </a:p>
          <a:p>
            <a:r>
              <a:rPr lang="en-US" dirty="0"/>
              <a:t>Then, variables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myNumber1 </a:t>
            </a:r>
            <a:r>
              <a:rPr lang="en-US" dirty="0" smtClean="0"/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myNumber2 </a:t>
            </a:r>
            <a:r>
              <a:rPr lang="en-US" dirty="0" smtClean="0"/>
              <a:t>are </a:t>
            </a:r>
            <a:r>
              <a:rPr lang="en-US" dirty="0"/>
              <a:t>added using + operator and the result is stored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myAnswer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Programming Logic and Design, Seventh Edition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241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Writing Pseudocode (continued)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059363"/>
          </a:xfrm>
        </p:spPr>
        <p:txBody>
          <a:bodyPr/>
          <a:lstStyle/>
          <a:p>
            <a:pPr eaLnBrk="1" hangingPunct="1"/>
            <a:r>
              <a:rPr lang="en-US" dirty="0" smtClean="0"/>
              <a:t>Programmers preface their pseudocode with a beginning statement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dirty="0" smtClean="0"/>
              <a:t> and end it with a terminating statement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stop</a:t>
            </a:r>
          </a:p>
          <a:p>
            <a:pPr eaLnBrk="1" hangingPunct="1"/>
            <a:r>
              <a:rPr lang="en-US" dirty="0" smtClean="0"/>
              <a:t>Flexible planning tool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5003B-3C2D-4104-B1D0-124BC9868586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Drawing Flowcharts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830763"/>
          </a:xfrm>
        </p:spPr>
        <p:txBody>
          <a:bodyPr/>
          <a:lstStyle/>
          <a:p>
            <a:pPr eaLnBrk="1" hangingPunct="1"/>
            <a:r>
              <a:rPr lang="en-US" dirty="0" smtClean="0"/>
              <a:t>Create a flowchart</a:t>
            </a:r>
          </a:p>
          <a:p>
            <a:pPr lvl="1" eaLnBrk="1" hangingPunct="1"/>
            <a:r>
              <a:rPr lang="en-US" dirty="0" smtClean="0"/>
              <a:t>Draw geometric shapes that contain the individual statements </a:t>
            </a:r>
          </a:p>
          <a:p>
            <a:pPr lvl="1" eaLnBrk="1" hangingPunct="1"/>
            <a:r>
              <a:rPr lang="en-US" dirty="0" smtClean="0"/>
              <a:t>Connect shapes with arrows    </a:t>
            </a:r>
          </a:p>
          <a:p>
            <a:pPr eaLnBrk="1" hangingPunct="1"/>
            <a:r>
              <a:rPr lang="en-US" b="1" dirty="0" smtClean="0"/>
              <a:t>Input symbol</a:t>
            </a:r>
          </a:p>
          <a:p>
            <a:pPr lvl="1" eaLnBrk="1" hangingPunct="1"/>
            <a:r>
              <a:rPr lang="en-US" dirty="0" smtClean="0"/>
              <a:t>Indicates input operation   </a:t>
            </a:r>
          </a:p>
          <a:p>
            <a:pPr lvl="1" eaLnBrk="1" hangingPunct="1"/>
            <a:r>
              <a:rPr lang="en-US" dirty="0" smtClean="0"/>
              <a:t>Parallelogram</a:t>
            </a:r>
          </a:p>
          <a:p>
            <a:pPr eaLnBrk="1" hangingPunct="1"/>
            <a:r>
              <a:rPr lang="en-US" b="1" dirty="0" smtClean="0"/>
              <a:t>Processing symbol</a:t>
            </a:r>
          </a:p>
          <a:p>
            <a:pPr lvl="1" eaLnBrk="1" hangingPunct="1"/>
            <a:r>
              <a:rPr lang="en-US" dirty="0" smtClean="0"/>
              <a:t>Contains processing statements such as arithmetic</a:t>
            </a:r>
          </a:p>
          <a:p>
            <a:pPr lvl="1" eaLnBrk="1" hangingPunct="1"/>
            <a:r>
              <a:rPr lang="en-US" dirty="0" smtClean="0"/>
              <a:t>Rectangle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71EFEB-1E81-49B7-91A6-846BFFE9E89D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cxnSp>
        <p:nvCxnSpPr>
          <p:cNvPr id="32773" name="Straight Arrow Connector 2"/>
          <p:cNvCxnSpPr>
            <a:cxnSpLocks noChangeShapeType="1"/>
          </p:cNvCxnSpPr>
          <p:nvPr/>
        </p:nvCxnSpPr>
        <p:spPr bwMode="auto">
          <a:xfrm>
            <a:off x="5562600" y="2514600"/>
            <a:ext cx="1524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  <p:pic>
        <p:nvPicPr>
          <p:cNvPr id="32775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4555" y="3200400"/>
            <a:ext cx="22098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4953000"/>
            <a:ext cx="2051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Drawing Flowcharts (continued)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/>
            <a:r>
              <a:rPr lang="en-US" b="1" dirty="0" smtClean="0"/>
              <a:t>Output symbol</a:t>
            </a:r>
          </a:p>
          <a:p>
            <a:pPr lvl="1" eaLnBrk="1" hangingPunct="1"/>
            <a:r>
              <a:rPr lang="en-US" dirty="0" smtClean="0"/>
              <a:t>Represents output statements</a:t>
            </a:r>
          </a:p>
          <a:p>
            <a:pPr lvl="1" eaLnBrk="1" hangingPunct="1"/>
            <a:r>
              <a:rPr lang="en-US" dirty="0" smtClean="0"/>
              <a:t>Parallelogram</a:t>
            </a:r>
          </a:p>
          <a:p>
            <a:pPr eaLnBrk="1" hangingPunct="1"/>
            <a:r>
              <a:rPr lang="en-US" b="1" dirty="0" smtClean="0"/>
              <a:t>Flowlines</a:t>
            </a:r>
          </a:p>
          <a:p>
            <a:pPr lvl="1" eaLnBrk="1" hangingPunct="1"/>
            <a:r>
              <a:rPr lang="en-US" dirty="0" smtClean="0"/>
              <a:t>Arrows that connect steps</a:t>
            </a:r>
          </a:p>
          <a:p>
            <a:pPr eaLnBrk="1" hangingPunct="1"/>
            <a:r>
              <a:rPr lang="en-US" b="1" dirty="0" smtClean="0"/>
              <a:t>Terminal symbols</a:t>
            </a:r>
          </a:p>
          <a:p>
            <a:pPr lvl="1" eaLnBrk="1" hangingPunct="1"/>
            <a:r>
              <a:rPr lang="en-US" dirty="0" smtClean="0"/>
              <a:t>Start/stop symbols</a:t>
            </a:r>
          </a:p>
          <a:p>
            <a:pPr lvl="1" eaLnBrk="1" hangingPunct="1"/>
            <a:r>
              <a:rPr lang="en-US" dirty="0" smtClean="0"/>
              <a:t>Shaped like a racetrack</a:t>
            </a:r>
          </a:p>
          <a:p>
            <a:pPr lvl="1" eaLnBrk="1" hangingPunct="1"/>
            <a:r>
              <a:rPr lang="en-US" dirty="0" smtClean="0"/>
              <a:t>Also called lozenges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350CA-6473-4307-8A4C-79FCE24E068B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  <p:pic>
        <p:nvPicPr>
          <p:cNvPr id="33798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162175"/>
            <a:ext cx="23622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800600"/>
            <a:ext cx="14287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0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4191000"/>
            <a:ext cx="15716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7625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Drawing Flowcharts (continued)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295400" y="5943600"/>
            <a:ext cx="7848600" cy="45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b="1" dirty="0" smtClean="0"/>
              <a:t>Figure 1-6</a:t>
            </a:r>
            <a:r>
              <a:rPr lang="en-US" sz="1800" dirty="0" smtClean="0"/>
              <a:t> Flowchart and pseudocode of program that doubles a number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477B8-C95B-42D9-9F97-A19D3768B123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  <p:pic>
        <p:nvPicPr>
          <p:cNvPr id="3482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132594"/>
            <a:ext cx="7315200" cy="472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Repeating Instructions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800600"/>
          </a:xfrm>
        </p:spPr>
        <p:txBody>
          <a:bodyPr/>
          <a:lstStyle/>
          <a:p>
            <a:pPr eaLnBrk="1" hangingPunct="1"/>
            <a:r>
              <a:rPr lang="en-US" dirty="0" smtClean="0"/>
              <a:t>Program in Figure 1-6 only works for one number</a:t>
            </a:r>
          </a:p>
          <a:p>
            <a:pPr eaLnBrk="1" hangingPunct="1"/>
            <a:r>
              <a:rPr lang="en-US" dirty="0" smtClean="0"/>
              <a:t>Not feasible to run the program over and over 10,000 times</a:t>
            </a:r>
          </a:p>
          <a:p>
            <a:pPr eaLnBrk="1" hangingPunct="1"/>
            <a:r>
              <a:rPr lang="en-US" dirty="0" smtClean="0"/>
              <a:t>Not feasible to add 10,000 lines of code to a program</a:t>
            </a:r>
          </a:p>
          <a:p>
            <a:pPr eaLnBrk="1" hangingPunct="1"/>
            <a:r>
              <a:rPr lang="en-US" dirty="0" smtClean="0"/>
              <a:t>Create a </a:t>
            </a:r>
            <a:r>
              <a:rPr lang="en-US" b="1" dirty="0" smtClean="0"/>
              <a:t>loop</a:t>
            </a:r>
            <a:r>
              <a:rPr lang="en-US" dirty="0" smtClean="0"/>
              <a:t> (repetition of a series of steps) instead</a:t>
            </a:r>
          </a:p>
          <a:p>
            <a:pPr eaLnBrk="1" hangingPunct="1"/>
            <a:r>
              <a:rPr lang="en-US" dirty="0" smtClean="0"/>
              <a:t>Avoid an </a:t>
            </a:r>
            <a:r>
              <a:rPr lang="en-US" b="1" dirty="0" smtClean="0"/>
              <a:t>infinite loop </a:t>
            </a:r>
            <a:r>
              <a:rPr lang="en-US" dirty="0" smtClean="0"/>
              <a:t>(repeating flow of logic that never ends)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23C83E-E30F-47DD-B450-2D84EE125E31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98892" y="152400"/>
            <a:ext cx="8229600" cy="79216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Repeating Instructions (continued)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559785" y="5943600"/>
            <a:ext cx="6400800" cy="45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b="1" dirty="0" smtClean="0"/>
              <a:t>Figure 1-8</a:t>
            </a:r>
            <a:r>
              <a:rPr lang="en-US" sz="1800" dirty="0" smtClean="0"/>
              <a:t> Flowchart of infinite number-doubling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252D5-DD4F-4105-AC77-DBBFF7848CA2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  <p:pic>
        <p:nvPicPr>
          <p:cNvPr id="3687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963304"/>
            <a:ext cx="6593615" cy="5003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9216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Using a Sentinel Value to End a Program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/>
            <a:r>
              <a:rPr lang="en-US" b="1" dirty="0" smtClean="0"/>
              <a:t>Making a decision</a:t>
            </a:r>
          </a:p>
          <a:p>
            <a:pPr lvl="1" eaLnBrk="1" hangingPunct="1"/>
            <a:r>
              <a:rPr lang="en-US" dirty="0" smtClean="0"/>
              <a:t>Testing a value</a:t>
            </a:r>
          </a:p>
          <a:p>
            <a:pPr lvl="1" eaLnBrk="1" hangingPunct="1"/>
            <a:r>
              <a:rPr lang="en-US" b="1" dirty="0" smtClean="0"/>
              <a:t>Decision symbol</a:t>
            </a:r>
          </a:p>
          <a:p>
            <a:pPr lvl="2" eaLnBrk="1" hangingPunct="1"/>
            <a:r>
              <a:rPr lang="en-US" dirty="0" smtClean="0"/>
              <a:t>Diamond shape</a:t>
            </a:r>
          </a:p>
          <a:p>
            <a:pPr eaLnBrk="1" hangingPunct="1"/>
            <a:r>
              <a:rPr lang="en-US" b="1" dirty="0" smtClean="0">
                <a:solidFill>
                  <a:srgbClr val="7030A0"/>
                </a:solidFill>
              </a:rPr>
              <a:t>Dummy value</a:t>
            </a:r>
          </a:p>
          <a:p>
            <a:pPr lvl="1" eaLnBrk="1" hangingPunct="1"/>
            <a:r>
              <a:rPr lang="en-US" dirty="0" smtClean="0">
                <a:solidFill>
                  <a:srgbClr val="7030A0"/>
                </a:solidFill>
              </a:rPr>
              <a:t>Data-entry value that the user will never need</a:t>
            </a:r>
          </a:p>
          <a:p>
            <a:pPr lvl="1" eaLnBrk="1" hangingPunct="1"/>
            <a:r>
              <a:rPr lang="en-US" b="1" dirty="0" smtClean="0">
                <a:solidFill>
                  <a:srgbClr val="7030A0"/>
                </a:solidFill>
              </a:rPr>
              <a:t>Sentinel value</a:t>
            </a:r>
          </a:p>
          <a:p>
            <a:pPr eaLnBrk="1" hangingPunct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b="1" dirty="0" smtClean="0"/>
              <a:t> </a:t>
            </a:r>
            <a:r>
              <a:rPr lang="en-US" dirty="0" smtClean="0"/>
              <a:t>(“end of file”)</a:t>
            </a:r>
          </a:p>
          <a:p>
            <a:pPr lvl="1" eaLnBrk="1" hangingPunct="1"/>
            <a:r>
              <a:rPr lang="en-US" dirty="0" smtClean="0"/>
              <a:t>Marker at the end of a file that automatically acts as a sentinel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327B25-46C4-4F54-9DAE-49C28CD8AA71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  <p:pic>
        <p:nvPicPr>
          <p:cNvPr id="3789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514600"/>
            <a:ext cx="2286000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Understanding Computer Systems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/>
            <a:r>
              <a:rPr lang="en-US" b="1" dirty="0" smtClean="0"/>
              <a:t>Computer system </a:t>
            </a:r>
          </a:p>
          <a:p>
            <a:pPr lvl="1" eaLnBrk="1" hangingPunct="1"/>
            <a:r>
              <a:rPr lang="en-US" dirty="0" smtClean="0"/>
              <a:t>Combination of all the components required to process and store data using a computer</a:t>
            </a:r>
          </a:p>
          <a:p>
            <a:pPr eaLnBrk="1" hangingPunct="1"/>
            <a:r>
              <a:rPr lang="en-US" b="1" dirty="0" smtClean="0"/>
              <a:t>Hardware </a:t>
            </a:r>
          </a:p>
          <a:p>
            <a:pPr lvl="1" eaLnBrk="1" hangingPunct="1"/>
            <a:r>
              <a:rPr lang="en-US" dirty="0" smtClean="0"/>
              <a:t>Equipment associated with a computer</a:t>
            </a:r>
          </a:p>
          <a:p>
            <a:pPr eaLnBrk="1" hangingPunct="1"/>
            <a:r>
              <a:rPr lang="en-US" b="1" dirty="0" smtClean="0"/>
              <a:t>Software </a:t>
            </a:r>
          </a:p>
          <a:p>
            <a:pPr lvl="1" eaLnBrk="1" hangingPunct="1"/>
            <a:r>
              <a:rPr lang="en-US" dirty="0" smtClean="0"/>
              <a:t>Computer instructions </a:t>
            </a:r>
          </a:p>
          <a:p>
            <a:pPr lvl="1" eaLnBrk="1" hangingPunct="1"/>
            <a:r>
              <a:rPr lang="en-US" dirty="0" smtClean="0"/>
              <a:t>Tells the hardware what to do</a:t>
            </a:r>
          </a:p>
          <a:p>
            <a:pPr lvl="1" eaLnBrk="1" hangingPunct="1"/>
            <a:r>
              <a:rPr lang="en-US" b="1" dirty="0" smtClean="0"/>
              <a:t>Programs</a:t>
            </a:r>
          </a:p>
          <a:p>
            <a:pPr lvl="2" eaLnBrk="1" hangingPunct="1"/>
            <a:r>
              <a:rPr lang="en-US" dirty="0" smtClean="0"/>
              <a:t>Instructions written by programmers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1CDCD-C7E6-4A98-BBD1-DC55458B1C91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a Sentinel Value to End</a:t>
            </a:r>
            <a:br>
              <a:rPr lang="en-US" smtClean="0"/>
            </a:br>
            <a:r>
              <a:rPr lang="en-US" smtClean="0"/>
              <a:t>a Program (continued)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914400" y="5867400"/>
            <a:ext cx="73152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b="1" smtClean="0"/>
              <a:t>Figure 1-9</a:t>
            </a:r>
            <a:r>
              <a:rPr lang="en-US" sz="1800" smtClean="0"/>
              <a:t> Flowchart of number-doubling program with sentinel value of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B3676-844A-426B-9BBD-CE9F0159BDD9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  <p:pic>
        <p:nvPicPr>
          <p:cNvPr id="3891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676400"/>
            <a:ext cx="451326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a Sentinel Value to End</a:t>
            </a:r>
            <a:br>
              <a:rPr lang="en-US" smtClean="0"/>
            </a:br>
            <a:r>
              <a:rPr lang="en-US" smtClean="0"/>
              <a:t>a Program (continued)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819400" y="5791200"/>
            <a:ext cx="41148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b="1" smtClean="0"/>
              <a:t>Figure 1-10</a:t>
            </a:r>
            <a:r>
              <a:rPr lang="en-US" sz="1800" smtClean="0"/>
              <a:t> Flowchart using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eof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CB285B-B066-4D9B-B26A-3C00EBF25E51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  <p:pic>
        <p:nvPicPr>
          <p:cNvPr id="3994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600200"/>
            <a:ext cx="430688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Understanding Programming</a:t>
            </a:r>
            <a:br>
              <a:rPr lang="en-US" dirty="0" smtClean="0"/>
            </a:br>
            <a:r>
              <a:rPr lang="en-US" dirty="0" smtClean="0"/>
              <a:t>and User </a:t>
            </a:r>
            <a:r>
              <a:rPr lang="en-US" dirty="0" smtClean="0"/>
              <a:t>Environments</a:t>
            </a:r>
            <a:r>
              <a:rPr lang="ar-SA" dirty="0" smtClean="0"/>
              <a:t>بيئة </a:t>
            </a:r>
            <a:r>
              <a:rPr lang="ar-SA" dirty="0" smtClean="0"/>
              <a:t>المستخدم </a:t>
            </a:r>
            <a:endParaRPr lang="en-US" dirty="0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Many options for programming and user environments</a:t>
            </a:r>
          </a:p>
          <a:p>
            <a:pPr lvl="1" eaLnBrk="1" hangingPunct="1"/>
            <a:r>
              <a:rPr lang="en-US" dirty="0" smtClean="0"/>
              <a:t>Planning</a:t>
            </a:r>
          </a:p>
          <a:p>
            <a:pPr lvl="2" eaLnBrk="1" hangingPunct="1"/>
            <a:r>
              <a:rPr lang="en-US" dirty="0" smtClean="0"/>
              <a:t>Flowchart</a:t>
            </a:r>
          </a:p>
          <a:p>
            <a:pPr lvl="2" eaLnBrk="1" hangingPunct="1"/>
            <a:r>
              <a:rPr lang="en-US" dirty="0" smtClean="0"/>
              <a:t>Pseudocode</a:t>
            </a:r>
          </a:p>
          <a:p>
            <a:pPr lvl="1" eaLnBrk="1" hangingPunct="1"/>
            <a:r>
              <a:rPr lang="en-US" dirty="0" smtClean="0"/>
              <a:t>Coding</a:t>
            </a:r>
          </a:p>
          <a:p>
            <a:pPr lvl="2" eaLnBrk="1" hangingPunct="1"/>
            <a:r>
              <a:rPr lang="en-US" dirty="0" smtClean="0"/>
              <a:t>Text editors</a:t>
            </a:r>
          </a:p>
          <a:p>
            <a:pPr lvl="1" eaLnBrk="1" hangingPunct="1"/>
            <a:r>
              <a:rPr lang="en-US" dirty="0" smtClean="0"/>
              <a:t>Executing</a:t>
            </a:r>
          </a:p>
          <a:p>
            <a:pPr lvl="2" eaLnBrk="1" hangingPunct="1"/>
            <a:r>
              <a:rPr lang="en-US" dirty="0" smtClean="0"/>
              <a:t>Input from keyboard, mouse, microphone</a:t>
            </a:r>
          </a:p>
          <a:p>
            <a:pPr lvl="1" eaLnBrk="1" hangingPunct="1"/>
            <a:r>
              <a:rPr lang="en-US" dirty="0" smtClean="0"/>
              <a:t>Outputting</a:t>
            </a:r>
          </a:p>
          <a:p>
            <a:pPr lvl="2" eaLnBrk="1" hangingPunct="1"/>
            <a:r>
              <a:rPr lang="en-US" dirty="0" smtClean="0"/>
              <a:t>Text, images, sound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3DE055-0548-413B-8CC0-6162D650DB8B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6836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Understanding Programming </a:t>
            </a:r>
            <a:r>
              <a:rPr lang="en-US" sz="3600" dirty="0" smtClean="0"/>
              <a:t>Environments</a:t>
            </a:r>
            <a:r>
              <a:rPr lang="ar-SA" sz="3600" dirty="0" smtClean="0"/>
              <a:t> فهم بيئة البرنامج</a:t>
            </a:r>
            <a:endParaRPr lang="en-US" sz="3600" dirty="0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678363"/>
          </a:xfrm>
        </p:spPr>
        <p:txBody>
          <a:bodyPr/>
          <a:lstStyle/>
          <a:p>
            <a:pPr algn="just" eaLnBrk="1" hangingPunct="1"/>
            <a:r>
              <a:rPr lang="en-US" dirty="0" smtClean="0"/>
              <a:t>Use a keyboard to type program statements into an editor</a:t>
            </a:r>
          </a:p>
          <a:p>
            <a:pPr lvl="1" algn="just" eaLnBrk="1" hangingPunct="1"/>
            <a:r>
              <a:rPr lang="en-US" dirty="0" smtClean="0"/>
              <a:t>Plain </a:t>
            </a:r>
            <a:r>
              <a:rPr lang="en-US" b="1" dirty="0" smtClean="0"/>
              <a:t>text </a:t>
            </a:r>
            <a:r>
              <a:rPr lang="en-US" b="1" dirty="0" smtClean="0"/>
              <a:t>editor</a:t>
            </a:r>
            <a:r>
              <a:rPr lang="ar-SA" b="1" dirty="0" smtClean="0"/>
              <a:t>محرر النصوص </a:t>
            </a:r>
            <a:endParaRPr lang="en-US" b="1" dirty="0" smtClean="0"/>
          </a:p>
          <a:p>
            <a:pPr lvl="2" algn="just" eaLnBrk="1" hangingPunct="1"/>
            <a:r>
              <a:rPr lang="en-US" dirty="0" smtClean="0"/>
              <a:t>Similar to a word processor but without as many features</a:t>
            </a:r>
          </a:p>
          <a:p>
            <a:pPr lvl="1" algn="just" eaLnBrk="1" hangingPunct="1"/>
            <a:r>
              <a:rPr lang="en-US" dirty="0" smtClean="0"/>
              <a:t>Text editor that is part of an </a:t>
            </a:r>
            <a:r>
              <a:rPr lang="en-US" b="1" dirty="0" smtClean="0"/>
              <a:t>integrated development environment </a:t>
            </a:r>
            <a:r>
              <a:rPr lang="en-US" dirty="0" smtClean="0"/>
              <a:t>(</a:t>
            </a:r>
            <a:r>
              <a:rPr lang="en-US" b="1" dirty="0" smtClean="0"/>
              <a:t>IDE</a:t>
            </a:r>
            <a:r>
              <a:rPr lang="en-US" dirty="0" smtClean="0"/>
              <a:t>)</a:t>
            </a:r>
            <a:r>
              <a:rPr lang="ar-SA" dirty="0" smtClean="0"/>
              <a:t>بيئة التطوير المتكامل </a:t>
            </a:r>
            <a:endParaRPr lang="en-US" dirty="0" smtClean="0"/>
          </a:p>
          <a:p>
            <a:pPr lvl="2" algn="just" eaLnBrk="1" hangingPunct="1"/>
            <a:r>
              <a:rPr lang="en-US" dirty="0" smtClean="0">
                <a:solidFill>
                  <a:srgbClr val="7030A0"/>
                </a:solidFill>
              </a:rPr>
              <a:t>Software package that provides an editor, a compiler, and other programming tools</a:t>
            </a:r>
          </a:p>
          <a:p>
            <a:pPr lvl="1" algn="just"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5CE43-AECB-4895-877E-AE672C32402A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Understanding Programming Environments (continued)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447800" y="5943600"/>
            <a:ext cx="65532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b="1" smtClean="0"/>
              <a:t>Figure 1-12</a:t>
            </a:r>
            <a:r>
              <a:rPr lang="en-US" sz="1800" smtClean="0"/>
              <a:t> A C# number-doubling program in Visual Studio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D9A79-6E0C-4A34-8C9F-9C7306B94ABF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  <p:pic>
        <p:nvPicPr>
          <p:cNvPr id="4301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752600"/>
            <a:ext cx="59150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Understanding User Environments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06963"/>
          </a:xfrm>
        </p:spPr>
        <p:txBody>
          <a:bodyPr/>
          <a:lstStyle/>
          <a:p>
            <a:pPr eaLnBrk="1" hangingPunct="1"/>
            <a:r>
              <a:rPr lang="en-US" b="1" dirty="0" smtClean="0"/>
              <a:t>Command line </a:t>
            </a:r>
          </a:p>
          <a:p>
            <a:pPr lvl="1" eaLnBrk="1" hangingPunct="1"/>
            <a:r>
              <a:rPr lang="en-US" dirty="0" smtClean="0"/>
              <a:t>Location on your computer screen where you type text entries to communicate with the computer’s operating system</a:t>
            </a:r>
          </a:p>
          <a:p>
            <a:pPr eaLnBrk="1" hangingPunct="1"/>
            <a:r>
              <a:rPr lang="en-US" b="1" dirty="0" smtClean="0"/>
              <a:t>Graphical user interface </a:t>
            </a:r>
            <a:r>
              <a:rPr lang="en-US" dirty="0" smtClean="0"/>
              <a:t>(</a:t>
            </a:r>
            <a:r>
              <a:rPr lang="en-US" b="1" dirty="0" smtClean="0"/>
              <a:t>GUI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Allows users to interact with a program in a graphical environment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B0002-BD79-4D45-9C94-9C7B004B4198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Understanding User Environments (continued)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2209800" y="4343400"/>
            <a:ext cx="5029200" cy="762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800" b="1" smtClean="0"/>
              <a:t>Figure 1-13</a:t>
            </a:r>
            <a:r>
              <a:rPr lang="en-US" sz="1800" smtClean="0"/>
              <a:t> Executing a number-doubling program </a:t>
            </a:r>
          </a:p>
          <a:p>
            <a:pPr algn="ctr" eaLnBrk="1" hangingPunct="1">
              <a:buFontTx/>
              <a:buNone/>
            </a:pPr>
            <a:r>
              <a:rPr lang="en-US" sz="1800" smtClean="0"/>
              <a:t>in a command-line environment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431541-9FFA-4CC7-B75C-611B714DA88B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  <p:pic>
        <p:nvPicPr>
          <p:cNvPr id="4506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514600"/>
            <a:ext cx="5348288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Understanding User Environments (continued)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1905000" y="4495800"/>
            <a:ext cx="5181600" cy="914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800" b="1" smtClean="0"/>
              <a:t>Figure 1-14</a:t>
            </a:r>
            <a:r>
              <a:rPr lang="en-US" sz="1800" smtClean="0"/>
              <a:t> Executing a number-doubling program</a:t>
            </a:r>
          </a:p>
          <a:p>
            <a:pPr algn="ctr" eaLnBrk="1" hangingPunct="1">
              <a:buFontTx/>
              <a:buNone/>
            </a:pPr>
            <a:r>
              <a:rPr lang="en-US" sz="1800" smtClean="0"/>
              <a:t>in a GUI environment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DC41B-90E4-41AE-9A0E-D50DE71FD9A2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  <p:pic>
        <p:nvPicPr>
          <p:cNvPr id="4608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286000"/>
            <a:ext cx="427196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02076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Understanding the Evolution</a:t>
            </a:r>
            <a:br>
              <a:rPr lang="en-US" sz="3600" dirty="0" smtClean="0"/>
            </a:br>
            <a:r>
              <a:rPr lang="en-US" sz="3600" dirty="0" smtClean="0"/>
              <a:t>of Programming Models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pPr eaLnBrk="1" hangingPunct="1"/>
            <a:r>
              <a:rPr lang="en-US" dirty="0" smtClean="0"/>
              <a:t>People have been writing modern computer programs since the 1940s</a:t>
            </a:r>
          </a:p>
          <a:p>
            <a:pPr eaLnBrk="1" hangingPunct="1"/>
            <a:r>
              <a:rPr lang="en-US" b="1" dirty="0" smtClean="0"/>
              <a:t>Newer programming languages</a:t>
            </a:r>
          </a:p>
          <a:p>
            <a:pPr lvl="1" eaLnBrk="1" hangingPunct="1"/>
            <a:r>
              <a:rPr lang="en-US" dirty="0" smtClean="0"/>
              <a:t>Look much more like natural language </a:t>
            </a:r>
          </a:p>
          <a:p>
            <a:pPr lvl="1" eaLnBrk="1" hangingPunct="1"/>
            <a:r>
              <a:rPr lang="en-US" dirty="0" smtClean="0"/>
              <a:t>Are easier to use</a:t>
            </a:r>
          </a:p>
          <a:p>
            <a:pPr lvl="1" eaLnBrk="1" hangingPunct="1"/>
            <a:r>
              <a:rPr lang="en-US" dirty="0" smtClean="0"/>
              <a:t>Create self-contained modules or program segments that can be pieced together in a variety of ways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AD096-1898-4B47-8A56-946236A31F7E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Understanding the Evolution</a:t>
            </a:r>
            <a:br>
              <a:rPr lang="en-US" sz="3600" dirty="0" smtClean="0"/>
            </a:br>
            <a:r>
              <a:rPr lang="en-US" sz="3600" dirty="0" smtClean="0"/>
              <a:t>of Programming Models (continued)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678363"/>
          </a:xfrm>
        </p:spPr>
        <p:txBody>
          <a:bodyPr/>
          <a:lstStyle/>
          <a:p>
            <a:pPr eaLnBrk="1" hangingPunct="1"/>
            <a:r>
              <a:rPr lang="en-US" dirty="0" smtClean="0"/>
              <a:t>Major models or paradigms used by programmers</a:t>
            </a:r>
          </a:p>
          <a:p>
            <a:pPr lvl="1" eaLnBrk="1" hangingPunct="1"/>
            <a:r>
              <a:rPr lang="en-US" b="1" dirty="0" smtClean="0"/>
              <a:t>Procedural programming	</a:t>
            </a:r>
          </a:p>
          <a:p>
            <a:pPr lvl="2" eaLnBrk="1" hangingPunct="1"/>
            <a:r>
              <a:rPr lang="en-US" dirty="0" smtClean="0"/>
              <a:t>Focuses on the procedures that programmers create</a:t>
            </a:r>
          </a:p>
          <a:p>
            <a:pPr lvl="1" eaLnBrk="1" hangingPunct="1"/>
            <a:r>
              <a:rPr lang="en-US" b="1" dirty="0" smtClean="0"/>
              <a:t>Object-oriented programming</a:t>
            </a:r>
          </a:p>
          <a:p>
            <a:pPr lvl="2" eaLnBrk="1" hangingPunct="1"/>
            <a:r>
              <a:rPr lang="en-US" dirty="0" smtClean="0"/>
              <a:t>Focuses on objects, or “things,” and describes their features (or attributes) and their behaviors</a:t>
            </a:r>
          </a:p>
          <a:p>
            <a:pPr lvl="1" eaLnBrk="1" hangingPunct="1"/>
            <a:r>
              <a:rPr lang="en-US" dirty="0" smtClean="0"/>
              <a:t>This text</a:t>
            </a:r>
          </a:p>
          <a:p>
            <a:pPr lvl="2" eaLnBrk="1" hangingPunct="1"/>
            <a:r>
              <a:rPr lang="en-US" dirty="0" smtClean="0"/>
              <a:t>Focuses on procedural programming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8D8F0C-4A55-4BF2-A65F-17183EBC9697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Understanding Computer Systems (continued)</a:t>
            </a:r>
          </a:p>
        </p:txBody>
      </p:sp>
      <p:sp>
        <p:nvSpPr>
          <p:cNvPr id="15363" name="Content Placeholder 8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059363"/>
          </a:xfrm>
        </p:spPr>
        <p:txBody>
          <a:bodyPr/>
          <a:lstStyle/>
          <a:p>
            <a:pPr lvl="1" eaLnBrk="1" hangingPunct="1"/>
            <a:r>
              <a:rPr lang="en-US" b="1" dirty="0" smtClean="0"/>
              <a:t>Application software </a:t>
            </a:r>
            <a:r>
              <a:rPr lang="en-US" dirty="0" smtClean="0"/>
              <a:t>such as word processing, spreadsheets, payroll and inventory, even games</a:t>
            </a:r>
          </a:p>
          <a:p>
            <a:pPr lvl="1" eaLnBrk="1" hangingPunct="1"/>
            <a:r>
              <a:rPr lang="en-US" b="1" dirty="0" smtClean="0"/>
              <a:t>System software </a:t>
            </a:r>
            <a:r>
              <a:rPr lang="en-US" dirty="0" smtClean="0"/>
              <a:t>such as operating systems like Windows, Linux, or UNIX</a:t>
            </a:r>
          </a:p>
          <a:p>
            <a:pPr eaLnBrk="1" hangingPunct="1"/>
            <a:r>
              <a:rPr lang="en-US" dirty="0" smtClean="0"/>
              <a:t>Computer hardware and software accomplish three major operations</a:t>
            </a:r>
          </a:p>
          <a:p>
            <a:pPr lvl="1" eaLnBrk="1" hangingPunct="1"/>
            <a:r>
              <a:rPr lang="en-US" b="1" dirty="0" smtClean="0"/>
              <a:t>Input</a:t>
            </a:r>
          </a:p>
          <a:p>
            <a:pPr lvl="2" eaLnBrk="1" hangingPunct="1"/>
            <a:r>
              <a:rPr lang="en-US" b="1" dirty="0" smtClean="0"/>
              <a:t>Data</a:t>
            </a:r>
            <a:r>
              <a:rPr lang="en-US" dirty="0" smtClean="0"/>
              <a:t> </a:t>
            </a:r>
            <a:r>
              <a:rPr lang="en-US" b="1" dirty="0" smtClean="0"/>
              <a:t>items</a:t>
            </a:r>
            <a:r>
              <a:rPr lang="en-US" dirty="0" smtClean="0"/>
              <a:t> such as text, numbers, images, and sound</a:t>
            </a:r>
          </a:p>
          <a:p>
            <a:pPr lvl="1" eaLnBrk="1" hangingPunct="1"/>
            <a:r>
              <a:rPr lang="en-US" b="1" dirty="0" smtClean="0"/>
              <a:t>Processing</a:t>
            </a:r>
          </a:p>
          <a:p>
            <a:pPr lvl="2" eaLnBrk="1" hangingPunct="1"/>
            <a:r>
              <a:rPr lang="en-US" dirty="0" smtClean="0"/>
              <a:t>Calculations and comparisons performed by the </a:t>
            </a:r>
            <a:r>
              <a:rPr lang="en-US" b="1" dirty="0" smtClean="0"/>
              <a:t>central processing unit </a:t>
            </a:r>
            <a:r>
              <a:rPr lang="en-US" dirty="0" smtClean="0"/>
              <a:t>(</a:t>
            </a:r>
            <a:r>
              <a:rPr lang="en-US" b="1" dirty="0" smtClean="0"/>
              <a:t>CPU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B25C59-5712-42B6-9110-4181B1D207A3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18197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Summary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06963"/>
          </a:xfrm>
        </p:spPr>
        <p:txBody>
          <a:bodyPr/>
          <a:lstStyle/>
          <a:p>
            <a:pPr eaLnBrk="1" hangingPunct="1"/>
            <a:r>
              <a:rPr lang="en-US" dirty="0" smtClean="0"/>
              <a:t>Hardware and software accomplish input, processing, and output</a:t>
            </a:r>
          </a:p>
          <a:p>
            <a:pPr eaLnBrk="1" hangingPunct="1"/>
            <a:r>
              <a:rPr lang="en-US" dirty="0" smtClean="0"/>
              <a:t>Logic must be developed correctly</a:t>
            </a:r>
          </a:p>
          <a:p>
            <a:pPr eaLnBrk="1" hangingPunct="1"/>
            <a:r>
              <a:rPr lang="en-US" dirty="0" smtClean="0"/>
              <a:t>Logical errors are much more difficult to locate than syntax errors</a:t>
            </a:r>
          </a:p>
          <a:p>
            <a:pPr eaLnBrk="1" hangingPunct="1"/>
            <a:r>
              <a:rPr lang="en-US" dirty="0" smtClean="0"/>
              <a:t>Use flowcharts, pseudocode, IPO charts, and TOE charts to plan the logic</a:t>
            </a:r>
          </a:p>
          <a:p>
            <a:pPr eaLnBrk="1" hangingPunct="1"/>
            <a:r>
              <a:rPr lang="en-US" dirty="0" smtClean="0"/>
              <a:t>Avoid infinite loops by testing for a sentinel value</a:t>
            </a:r>
          </a:p>
          <a:p>
            <a:pPr eaLnBrk="1" hangingPunct="1"/>
            <a:r>
              <a:rPr lang="en-US" dirty="0" smtClean="0"/>
              <a:t>Use a text editor or an IDE to enter your program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144DBC-4DCA-4B72-A917-72936F176076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Understanding Computer Systems (continued)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983163"/>
          </a:xfrm>
        </p:spPr>
        <p:txBody>
          <a:bodyPr/>
          <a:lstStyle/>
          <a:p>
            <a:pPr lvl="1" eaLnBrk="1" hangingPunct="1"/>
            <a:r>
              <a:rPr lang="en-US" b="1" dirty="0" smtClean="0"/>
              <a:t>Output</a:t>
            </a:r>
            <a:r>
              <a:rPr lang="en-US" dirty="0" smtClean="0"/>
              <a:t> </a:t>
            </a:r>
          </a:p>
          <a:p>
            <a:pPr lvl="2" eaLnBrk="1" hangingPunct="1"/>
            <a:r>
              <a:rPr lang="en-US" dirty="0" smtClean="0"/>
              <a:t>Resulting information that is sent to a printer, </a:t>
            </a:r>
            <a:br>
              <a:rPr lang="en-US" dirty="0" smtClean="0"/>
            </a:br>
            <a:r>
              <a:rPr lang="en-US" dirty="0" smtClean="0"/>
              <a:t>a monitor, or </a:t>
            </a:r>
            <a:r>
              <a:rPr lang="en-US" b="1" dirty="0" smtClean="0"/>
              <a:t>storage devices</a:t>
            </a:r>
            <a:r>
              <a:rPr lang="en-US" dirty="0" smtClean="0"/>
              <a:t> after processing</a:t>
            </a:r>
          </a:p>
          <a:p>
            <a:pPr eaLnBrk="1" hangingPunct="1"/>
            <a:r>
              <a:rPr lang="en-US" b="1" dirty="0" smtClean="0"/>
              <a:t>Programming language</a:t>
            </a:r>
          </a:p>
          <a:p>
            <a:pPr lvl="1" eaLnBrk="1" hangingPunct="1"/>
            <a:r>
              <a:rPr lang="en-US" dirty="0" smtClean="0"/>
              <a:t>Used to write computer instructions</a:t>
            </a:r>
          </a:p>
          <a:p>
            <a:pPr lvl="1" eaLnBrk="1" hangingPunct="1"/>
            <a:r>
              <a:rPr lang="en-US" dirty="0" smtClean="0"/>
              <a:t>Examples</a:t>
            </a:r>
          </a:p>
          <a:p>
            <a:pPr lvl="2" eaLnBrk="1" hangingPunct="1"/>
            <a:r>
              <a:rPr lang="en-US" dirty="0" smtClean="0"/>
              <a:t>Visual Basic, C#, C++, or Java</a:t>
            </a:r>
          </a:p>
          <a:p>
            <a:pPr eaLnBrk="1" hangingPunct="1"/>
            <a:r>
              <a:rPr lang="en-US" b="1" dirty="0" smtClean="0"/>
              <a:t>Syntax</a:t>
            </a:r>
          </a:p>
          <a:p>
            <a:pPr lvl="1" eaLnBrk="1" hangingPunct="1"/>
            <a:r>
              <a:rPr lang="en-US" dirty="0" smtClean="0">
                <a:solidFill>
                  <a:srgbClr val="7030A0"/>
                </a:solidFill>
              </a:rPr>
              <a:t>Rules governing word usage and punctuation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17BD5-4D19-49D5-9A4A-F6B80AB592BA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Programming Logic and Design, Seventh Edition</a:t>
            </a:r>
            <a:endParaRPr lang="en-US"/>
          </a:p>
        </p:txBody>
      </p:sp>
      <p:pic>
        <p:nvPicPr>
          <p:cNvPr id="6" name="Picture 2" descr="most-in-demand-programming-languages-20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6363" y="1271506"/>
            <a:ext cx="5329237" cy="505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533400" y="6096000"/>
            <a:ext cx="70104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http://www.codingdojo.com/blog/9-most-in-demand-programming-languages-of-2016/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6413" y="200025"/>
            <a:ext cx="8077200" cy="1143000"/>
          </a:xfrm>
        </p:spPr>
        <p:txBody>
          <a:bodyPr/>
          <a:lstStyle/>
          <a:p>
            <a:r>
              <a:rPr lang="en-US" altLang="en-US" dirty="0" smtClean="0"/>
              <a:t>The 9 Most In-Demand Programming Languages of 2016</a:t>
            </a:r>
          </a:p>
        </p:txBody>
      </p:sp>
    </p:spTree>
    <p:extLst>
      <p:ext uri="{BB962C8B-B14F-4D97-AF65-F5344CB8AC3E}">
        <p14:creationId xmlns:p14="http://schemas.microsoft.com/office/powerpoint/2010/main" xmlns="" val="21667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059363"/>
          </a:xfrm>
        </p:spPr>
        <p:txBody>
          <a:bodyPr/>
          <a:lstStyle/>
          <a:p>
            <a:pPr eaLnBrk="1" hangingPunct="1"/>
            <a:r>
              <a:rPr lang="en-US" b="1" dirty="0" smtClean="0"/>
              <a:t>Computer memory</a:t>
            </a:r>
          </a:p>
          <a:p>
            <a:pPr lvl="1" eaLnBrk="1" hangingPunct="1"/>
            <a:r>
              <a:rPr lang="en-US" dirty="0" smtClean="0"/>
              <a:t>Computer’s temporary, internal storage – </a:t>
            </a:r>
            <a:r>
              <a:rPr lang="en-US" b="1" dirty="0" smtClean="0"/>
              <a:t>random access memory</a:t>
            </a:r>
            <a:r>
              <a:rPr lang="en-US" dirty="0" smtClean="0"/>
              <a:t> (</a:t>
            </a:r>
            <a:r>
              <a:rPr lang="en-US" b="1" dirty="0" smtClean="0"/>
              <a:t>RAM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b="1" dirty="0" smtClean="0"/>
              <a:t>Volatile </a:t>
            </a:r>
            <a:r>
              <a:rPr lang="en-US" dirty="0" smtClean="0"/>
              <a:t>memory – lost when the power is off</a:t>
            </a:r>
          </a:p>
          <a:p>
            <a:pPr eaLnBrk="1" hangingPunct="1"/>
            <a:r>
              <a:rPr lang="en-US" dirty="0" smtClean="0"/>
              <a:t>Permanent storage devices</a:t>
            </a:r>
          </a:p>
          <a:p>
            <a:pPr lvl="1" eaLnBrk="1" hangingPunct="1"/>
            <a:r>
              <a:rPr lang="en-US" b="1" dirty="0" smtClean="0"/>
              <a:t>Nonvolatile</a:t>
            </a:r>
            <a:r>
              <a:rPr lang="en-US" dirty="0" smtClean="0"/>
              <a:t> memory</a:t>
            </a:r>
          </a:p>
          <a:p>
            <a:pPr eaLnBrk="1" hangingPunct="1"/>
            <a:r>
              <a:rPr lang="en-US" b="1" dirty="0" smtClean="0"/>
              <a:t>Compiler </a:t>
            </a:r>
            <a:r>
              <a:rPr lang="en-US" dirty="0" smtClean="0"/>
              <a:t>or </a:t>
            </a:r>
            <a:r>
              <a:rPr lang="en-US" b="1" dirty="0" smtClean="0"/>
              <a:t>interpreter</a:t>
            </a:r>
          </a:p>
          <a:p>
            <a:pPr lvl="1" eaLnBrk="1" hangingPunct="1"/>
            <a:r>
              <a:rPr lang="en-US" dirty="0" smtClean="0">
                <a:solidFill>
                  <a:srgbClr val="7030A0"/>
                </a:solidFill>
              </a:rPr>
              <a:t>Translates source code into </a:t>
            </a:r>
            <a:r>
              <a:rPr lang="en-US" b="1" dirty="0" smtClean="0">
                <a:solidFill>
                  <a:srgbClr val="7030A0"/>
                </a:solidFill>
              </a:rPr>
              <a:t>machine language 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b="1" dirty="0" smtClean="0">
                <a:solidFill>
                  <a:srgbClr val="7030A0"/>
                </a:solidFill>
              </a:rPr>
              <a:t>binary language</a:t>
            </a:r>
            <a:r>
              <a:rPr lang="en-US" dirty="0" smtClean="0">
                <a:solidFill>
                  <a:srgbClr val="7030A0"/>
                </a:solidFill>
              </a:rPr>
              <a:t>) statements called </a:t>
            </a:r>
            <a:r>
              <a:rPr lang="en-US" b="1" dirty="0" smtClean="0">
                <a:solidFill>
                  <a:srgbClr val="7030A0"/>
                </a:solidFill>
              </a:rPr>
              <a:t>object code</a:t>
            </a:r>
          </a:p>
          <a:p>
            <a:pPr lvl="1" eaLnBrk="1" hangingPunct="1"/>
            <a:r>
              <a:rPr lang="en-US" dirty="0" smtClean="0"/>
              <a:t>Checks for syntax errors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3289E-20C5-4223-9704-2966AE8F9358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Understanding Computer Systems 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4549"/>
            <a:ext cx="9144000" cy="909851"/>
          </a:xfrm>
        </p:spPr>
        <p:txBody>
          <a:bodyPr/>
          <a:lstStyle/>
          <a:p>
            <a:pPr eaLnBrk="1" hangingPunct="1"/>
            <a:r>
              <a:rPr lang="en-US" dirty="0" smtClean="0"/>
              <a:t>Understanding Simple Program Logic</a:t>
            </a:r>
          </a:p>
        </p:txBody>
      </p:sp>
      <p:sp>
        <p:nvSpPr>
          <p:cNvPr id="18435" name="Content Placeholder 8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059363"/>
          </a:xfrm>
        </p:spPr>
        <p:txBody>
          <a:bodyPr/>
          <a:lstStyle/>
          <a:p>
            <a:pPr eaLnBrk="1" hangingPunct="1"/>
            <a:r>
              <a:rPr lang="en-US" dirty="0" smtClean="0"/>
              <a:t>Program </a:t>
            </a:r>
            <a:r>
              <a:rPr lang="en-US" b="1" dirty="0" smtClean="0"/>
              <a:t>executes</a:t>
            </a:r>
            <a:r>
              <a:rPr lang="en-US" dirty="0" smtClean="0"/>
              <a:t> or </a:t>
            </a:r>
            <a:r>
              <a:rPr lang="en-US" b="1" dirty="0" smtClean="0"/>
              <a:t>runs</a:t>
            </a:r>
          </a:p>
          <a:p>
            <a:pPr lvl="1" eaLnBrk="1" hangingPunct="1"/>
            <a:r>
              <a:rPr lang="en-US" dirty="0" smtClean="0"/>
              <a:t>Input will be accepted, some processing will occur, and results will be output</a:t>
            </a:r>
          </a:p>
          <a:p>
            <a:pPr eaLnBrk="1" hangingPunct="1"/>
            <a:r>
              <a:rPr lang="en-US" dirty="0" smtClean="0"/>
              <a:t>Programs with syntax errors cannot execute</a:t>
            </a:r>
          </a:p>
          <a:p>
            <a:pPr eaLnBrk="1" hangingPunct="1"/>
            <a:r>
              <a:rPr lang="en-US" b="1" dirty="0" smtClean="0"/>
              <a:t>Logical errors</a:t>
            </a:r>
          </a:p>
          <a:p>
            <a:pPr lvl="1" eaLnBrk="1" hangingPunct="1"/>
            <a:r>
              <a:rPr lang="en-US" dirty="0" smtClean="0"/>
              <a:t>Errors in program logic produce incorrect output</a:t>
            </a:r>
          </a:p>
          <a:p>
            <a:pPr eaLnBrk="1" hangingPunct="1"/>
            <a:r>
              <a:rPr lang="en-US" b="1" dirty="0" smtClean="0"/>
              <a:t>Logic</a:t>
            </a:r>
            <a:r>
              <a:rPr lang="en-US" dirty="0" smtClean="0"/>
              <a:t> of the computer program</a:t>
            </a:r>
          </a:p>
          <a:p>
            <a:pPr lvl="1" eaLnBrk="1" hangingPunct="1"/>
            <a:r>
              <a:rPr lang="en-US" dirty="0" smtClean="0"/>
              <a:t>Sequence of specific instructions in specific order</a:t>
            </a:r>
          </a:p>
          <a:p>
            <a:pPr eaLnBrk="1" hangingPunct="1"/>
            <a:r>
              <a:rPr lang="en-US" b="1" dirty="0" smtClean="0"/>
              <a:t>Variable </a:t>
            </a:r>
          </a:p>
          <a:p>
            <a:pPr lvl="1" eaLnBrk="1" hangingPunct="1"/>
            <a:r>
              <a:rPr lang="en-US" dirty="0" smtClean="0">
                <a:solidFill>
                  <a:srgbClr val="7030A0"/>
                </a:solidFill>
              </a:rPr>
              <a:t>Named memory location whose value can vary. </a:t>
            </a:r>
            <a:r>
              <a:rPr lang="en-US" altLang="en-US" dirty="0" smtClean="0">
                <a:solidFill>
                  <a:srgbClr val="7030A0"/>
                </a:solidFill>
              </a:rPr>
              <a:t>Also </a:t>
            </a:r>
            <a:r>
              <a:rPr lang="en-US" altLang="en-US" dirty="0">
                <a:solidFill>
                  <a:srgbClr val="7030A0"/>
                </a:solidFill>
              </a:rPr>
              <a:t>called an </a:t>
            </a:r>
            <a:r>
              <a:rPr lang="en-US" altLang="en-US" b="1" dirty="0">
                <a:solidFill>
                  <a:srgbClr val="7030A0"/>
                </a:solidFill>
              </a:rPr>
              <a:t>identifier.</a:t>
            </a:r>
            <a:r>
              <a:rPr lang="en-US" altLang="en-US" dirty="0">
                <a:solidFill>
                  <a:srgbClr val="7030A0"/>
                </a:solidFill>
              </a:rPr>
              <a:t> At any moment a variable holds just one value</a:t>
            </a:r>
            <a:r>
              <a:rPr lang="en-US" altLang="en-US" dirty="0" smtClean="0">
                <a:solidFill>
                  <a:srgbClr val="7030A0"/>
                </a:solidFill>
              </a:rPr>
              <a:t>.</a:t>
            </a:r>
            <a:endParaRPr lang="en-US" altLang="en-US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E5746B-76CA-47A8-B3C3-66375F446A49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Understanding the Program</a:t>
            </a:r>
            <a:br>
              <a:rPr lang="en-US" sz="3600" dirty="0" smtClean="0"/>
            </a:br>
            <a:r>
              <a:rPr lang="en-US" sz="3600" dirty="0" smtClean="0"/>
              <a:t>Development Cycle</a:t>
            </a:r>
          </a:p>
        </p:txBody>
      </p:sp>
      <p:sp>
        <p:nvSpPr>
          <p:cNvPr id="19459" name="Content Placeholder 8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0593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/>
              <a:t>Program development cycle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smtClean="0"/>
              <a:t>Understand the problem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smtClean="0"/>
              <a:t>Plan the logic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smtClean="0"/>
              <a:t>Code the program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smtClean="0"/>
              <a:t>Use software (a compiler or interpreter) to translate the program into machine language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smtClean="0"/>
              <a:t>Test the program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smtClean="0"/>
              <a:t>Put the program into production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smtClean="0"/>
              <a:t>Maintain the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878F5-57C9-4D88-821D-59721807F1C6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1713</Words>
  <Application>Microsoft Office PowerPoint</Application>
  <PresentationFormat>عرض على الشاشة (3:4)‏</PresentationFormat>
  <Paragraphs>377</Paragraphs>
  <Slides>40</Slides>
  <Notes>37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40</vt:i4>
      </vt:variant>
    </vt:vector>
  </HeadingPairs>
  <TitlesOfParts>
    <vt:vector size="41" baseType="lpstr">
      <vt:lpstr>1_Farrell_PLD</vt:lpstr>
      <vt:lpstr>Programming Logic and Design Seventh Edition</vt:lpstr>
      <vt:lpstr>Objectives</vt:lpstr>
      <vt:lpstr>Understanding Computer Systems</vt:lpstr>
      <vt:lpstr>Understanding Computer Systems (continued)</vt:lpstr>
      <vt:lpstr>Understanding Computer Systems (continued)</vt:lpstr>
      <vt:lpstr>The 9 Most In-Demand Programming Languages of 2016</vt:lpstr>
      <vt:lpstr>Understanding Computer Systems (continued)</vt:lpstr>
      <vt:lpstr>Understanding Simple Program Logic</vt:lpstr>
      <vt:lpstr>Understanding the Program Development Cycle</vt:lpstr>
      <vt:lpstr>Understanding the Program Development Cycle</vt:lpstr>
      <vt:lpstr>1-Understanding the Problem</vt:lpstr>
      <vt:lpstr>2-Planning the Logic</vt:lpstr>
      <vt:lpstr>3-Coding the Program</vt:lpstr>
      <vt:lpstr>4-Using Software to Translate the Program into Machine Language</vt:lpstr>
      <vt:lpstr>Using Software to Translate the Program into Machine Language (continued)</vt:lpstr>
      <vt:lpstr>5-Testing the Program</vt:lpstr>
      <vt:lpstr>6-Putting the Program into Production</vt:lpstr>
      <vt:lpstr>7-Maintaining the Program</vt:lpstr>
      <vt:lpstr>Using Pseudocode Statements and Flowchart Symbols</vt:lpstr>
      <vt:lpstr>Writing Pseudocode</vt:lpstr>
      <vt:lpstr>Program to Add Two Integers in C Language</vt:lpstr>
      <vt:lpstr>Explanation of the Adding  C Program</vt:lpstr>
      <vt:lpstr>Writing Pseudocode (continued)</vt:lpstr>
      <vt:lpstr>Drawing Flowcharts</vt:lpstr>
      <vt:lpstr>Drawing Flowcharts (continued)</vt:lpstr>
      <vt:lpstr>Drawing Flowcharts (continued)</vt:lpstr>
      <vt:lpstr>Repeating Instructions</vt:lpstr>
      <vt:lpstr>Repeating Instructions (continued)</vt:lpstr>
      <vt:lpstr>Using a Sentinel Value to End a Program</vt:lpstr>
      <vt:lpstr>Using a Sentinel Value to End a Program (continued)</vt:lpstr>
      <vt:lpstr>Using a Sentinel Value to End a Program (continued)</vt:lpstr>
      <vt:lpstr>Understanding Programming and User Environmentsبيئة المستخدم </vt:lpstr>
      <vt:lpstr>Understanding Programming Environments فهم بيئة البرنامج</vt:lpstr>
      <vt:lpstr>Understanding Programming Environments (continued)</vt:lpstr>
      <vt:lpstr>Understanding User Environments</vt:lpstr>
      <vt:lpstr>Understanding User Environments (continued)</vt:lpstr>
      <vt:lpstr>Understanding User Environments (continued)</vt:lpstr>
      <vt:lpstr>Understanding the Evolution of Programming Models</vt:lpstr>
      <vt:lpstr>Understanding the Evolution of Programming Models (continued)</vt:lpstr>
      <vt:lpstr>Summary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/>
  <cp:lastModifiedBy/>
  <cp:revision>1006</cp:revision>
  <dcterms:created xsi:type="dcterms:W3CDTF">2002-09-27T23:29:22Z</dcterms:created>
  <dcterms:modified xsi:type="dcterms:W3CDTF">2023-11-08T01:00:48Z</dcterms:modified>
</cp:coreProperties>
</file>