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  <p:sldMasterId id="2147484928" r:id="rId2"/>
  </p:sldMasterIdLst>
  <p:notesMasterIdLst>
    <p:notesMasterId r:id="rId53"/>
  </p:notesMasterIdLst>
  <p:handoutMasterIdLst>
    <p:handoutMasterId r:id="rId54"/>
  </p:handoutMasterIdLst>
  <p:sldIdLst>
    <p:sldId id="847" r:id="rId3"/>
    <p:sldId id="257" r:id="rId4"/>
    <p:sldId id="850" r:id="rId5"/>
    <p:sldId id="851" r:id="rId6"/>
    <p:sldId id="882" r:id="rId7"/>
    <p:sldId id="893" r:id="rId8"/>
    <p:sldId id="853" r:id="rId9"/>
    <p:sldId id="854" r:id="rId10"/>
    <p:sldId id="858" r:id="rId11"/>
    <p:sldId id="856" r:id="rId12"/>
    <p:sldId id="857" r:id="rId13"/>
    <p:sldId id="859" r:id="rId14"/>
    <p:sldId id="884" r:id="rId15"/>
    <p:sldId id="885" r:id="rId16"/>
    <p:sldId id="894" r:id="rId17"/>
    <p:sldId id="898" r:id="rId18"/>
    <p:sldId id="899" r:id="rId19"/>
    <p:sldId id="900" r:id="rId20"/>
    <p:sldId id="895" r:id="rId21"/>
    <p:sldId id="860" r:id="rId22"/>
    <p:sldId id="861" r:id="rId23"/>
    <p:sldId id="862" r:id="rId24"/>
    <p:sldId id="863" r:id="rId25"/>
    <p:sldId id="864" r:id="rId26"/>
    <p:sldId id="865" r:id="rId27"/>
    <p:sldId id="886" r:id="rId28"/>
    <p:sldId id="887" r:id="rId29"/>
    <p:sldId id="889" r:id="rId30"/>
    <p:sldId id="888" r:id="rId31"/>
    <p:sldId id="866" r:id="rId32"/>
    <p:sldId id="890" r:id="rId33"/>
    <p:sldId id="867" r:id="rId34"/>
    <p:sldId id="891" r:id="rId35"/>
    <p:sldId id="868" r:id="rId36"/>
    <p:sldId id="869" r:id="rId37"/>
    <p:sldId id="870" r:id="rId38"/>
    <p:sldId id="871" r:id="rId39"/>
    <p:sldId id="872" r:id="rId40"/>
    <p:sldId id="873" r:id="rId41"/>
    <p:sldId id="892" r:id="rId42"/>
    <p:sldId id="874" r:id="rId43"/>
    <p:sldId id="875" r:id="rId44"/>
    <p:sldId id="876" r:id="rId45"/>
    <p:sldId id="877" r:id="rId46"/>
    <p:sldId id="878" r:id="rId47"/>
    <p:sldId id="879" r:id="rId48"/>
    <p:sldId id="880" r:id="rId49"/>
    <p:sldId id="881" r:id="rId50"/>
    <p:sldId id="848" r:id="rId51"/>
    <p:sldId id="901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B2B6"/>
    <a:srgbClr val="0033CC"/>
    <a:srgbClr val="FF0000"/>
    <a:srgbClr val="FF3300"/>
    <a:srgbClr val="22222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1" autoAdjust="0"/>
    <p:restoredTop sz="94444" autoAdjust="0"/>
  </p:normalViewPr>
  <p:slideViewPr>
    <p:cSldViewPr>
      <p:cViewPr varScale="1">
        <p:scale>
          <a:sx n="117" d="100"/>
          <a:sy n="117" d="100"/>
        </p:scale>
        <p:origin x="207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0D6130F0-5801-4A71-96E8-4126A43680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22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cs typeface="+mn-cs"/>
              </a:defRPr>
            </a:lvl1pPr>
          </a:lstStyle>
          <a:p>
            <a:pPr>
              <a:defRPr/>
            </a:pPr>
            <a:fld id="{6D2C1868-3750-40E7-9A43-BEADA5B370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11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399C9D-75C1-4B2D-8CF8-B3B1946F099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063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A0CC38-6EF5-45B0-80BE-0F88D452841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0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F8EA8A-1BC3-4468-BBC7-AE7453970E8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97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9C08A2-A3F8-47E2-BB5E-158B68D5ADA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18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257A7A-AECD-4E75-B669-F7A6A89AF42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85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470CF9-17CE-49A6-996C-5D46C913FED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8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CE5AB1-9ECA-4F66-A6C3-AED6B0DE349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51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25026A-A0DD-4FCA-B5A4-7ECE256A642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793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023613-BFB4-4C33-B3D4-717AF7D18B1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77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A77DA4-9F29-455F-91B8-561F3EB38FF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499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695035-8CC6-464C-BB9A-399D04F089E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0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7C9DBC-0077-443D-BEAE-BCF0FC346ED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4284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934774-420F-4B99-A2F7-321C104B00E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91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8DE08C-23A9-46B2-967A-9D96A9F8B0E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466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B368C3-9277-42AA-81D2-9C94CBE5FAFA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229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36F023-7395-451F-9F94-C16D9F3AD89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45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5DB5B7-3F64-4C7B-8B27-152D67956714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06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5205A2-3DA7-4A0F-AA11-52E3BD18D3B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879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A51CBC-2F2A-4A8E-97F9-40D85EBA7214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84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DECE56-E2C6-405B-BE08-0142F1B332B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8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852A0-904B-4228-A37A-F6E15250876A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89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4A81D7-61D4-4897-875F-38E203689B9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86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7E67AF-28F1-4828-9DB4-1E0F89EE297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02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56A09C-8B19-46CB-B4AE-C0128CAC3B5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923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1CD4B4-816D-43A8-94AB-113DA09932A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44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A405EF-9A75-46BF-A1EA-91AABB73664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527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35462F0-F198-4874-B33F-40753F083D2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051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ar-SA" dirty="0"/>
              <a:t>استخدم</a:t>
            </a:r>
            <a:r>
              <a:rPr lang="ar-SA" baseline="0" dirty="0"/>
              <a:t> اسماء لها معنى</a:t>
            </a:r>
          </a:p>
          <a:p>
            <a:r>
              <a:rPr lang="ar-SA" baseline="0" dirty="0"/>
              <a:t>استخدم اسماء لفظية</a:t>
            </a:r>
            <a:endParaRPr lang="en-US" dirty="0"/>
          </a:p>
          <a:p>
            <a:r>
              <a:rPr lang="ar-SA" dirty="0"/>
              <a:t>كن حكيما في اختيار</a:t>
            </a:r>
            <a:r>
              <a:rPr lang="ar-SA" baseline="0" dirty="0"/>
              <a:t> الاختصارات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30FECB-246D-4FA3-A2D8-92F25C837209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41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BA9F8D-B836-48D0-BB48-6DCE529AB5A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966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EACA78-4D6E-479B-8307-78B0A2B0D1C0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789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533DDE-586D-458C-BB86-76D25BF772F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985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0312AE-AB29-4DEA-B45A-7DBD3010F78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582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5194CC-5764-43FA-A7C3-213712BAA2CF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7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C7A853-FE94-4B42-B7B2-0F8794AD92B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099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D2F3BA-276F-41DF-913B-ACA4BC50E72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65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EE12AC-D870-4A5F-85CC-0E995F66B74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8846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5A8BE7-19B7-472C-9533-16CD2583580F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384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8F79A1-5F3D-40F3-AEBE-D5F914A9177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366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45E28F-5CC1-41A8-865F-76C818E016DE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11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FAF4A5-1D69-4488-9A49-BC4E0D408A9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928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AEC219-CDD3-4E13-B8C8-985B7A8CA4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11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7C1B67-882A-45A8-974B-E496364B37B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26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CC35D9-F5D2-495D-AC6E-659BB222DFC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63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97EB03-698E-4736-AC7F-9F6A3184506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0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D18A6-D219-4895-9D09-E84D983139A9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81DA4-543D-410F-8329-3240F344AD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7DE01-7B3F-4B73-984D-6C4156559A1C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0EA12-76DC-45DF-8A83-6EE060355A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E41B6-73B6-4391-96C3-404BF8EBBD91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AFFCB-B704-4F28-A71C-CC7B6F9D2D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163"/>
            <a:ext cx="9144000" cy="290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686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FCC7BD-DA78-4ED7-8E9B-A962F9D690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45507A0F-96EE-444C-9E69-B8CCD9A55DCD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B24AC6-0B22-491B-ABF1-C13D9865B6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0457C3F9-365D-4CC3-B96D-94DCA43E24FF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BE8846-AB18-4CD8-BE42-DB9C5E7057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FF95212F-C712-48BA-90BA-D22E16A3D404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994DB7-D483-4E02-9E46-9C348CFF3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8340B0EF-42F2-41AE-A744-DBC0B9CBEC02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C05B6E-30C3-4C31-87BB-F5A2D3F2F9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BA4566C8-1368-45A0-832A-DD375D459885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29A635-63AC-4936-94B2-C5C5763C9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1B70C08F-9D03-4EAF-B920-036872E8E422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7C8885-E69C-4029-AC3D-67B5165A61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08E6E-C62F-4DEE-AA29-BE50094CE658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2D780-9F7B-4612-BF32-543D2FF944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A74E9C99-35FB-4782-AFD3-CBEB3CD96245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FAE519-0AE0-4302-9CD6-EF58352239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ACB97B1D-272A-459C-81AE-985C7D58586D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2E7FD4-5325-451D-97E1-5A3F7D7EEC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791200" cy="365125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Arial" pitchFamily="34" charset="0"/>
              </a:defRPr>
            </a:lvl1pPr>
          </a:lstStyle>
          <a:p>
            <a:pPr>
              <a:defRPr/>
            </a:pPr>
            <a:fld id="{37805F5E-BA56-4C1F-B77C-1E90CCCFF2BA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500106-3A3B-46E8-832D-2CB29AFCB2F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2317-CA78-4860-94BA-B005976AFAF2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FBBAC-6868-407E-970F-CABF9234EF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4D365-F6D6-4957-8A9B-4B77E961BAFF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EC62E-23CD-4732-8312-CFFF2E6457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9FB40-84B6-4609-97A6-C432C9E5CE24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81CF4-C5CE-44DA-A7C7-0E5F803A42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527AA-0E5B-47A5-BCBA-0CF58FC1D21E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16D76-5F74-4108-886D-21D15069D2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AFC7D-910D-4190-B016-45F08433A6F3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03930-C9B5-4EB9-AA06-A687ABEA09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341B8-383D-4A39-BDF9-005A1952CFD5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6A39B-4A95-48D8-872D-D6088FCAAD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6C0B6-9C7A-4C53-8CEF-B573AACC928D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0475B-22D2-44F1-B6E0-9296C54D4B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  <a:cs typeface="Arial" charset="0"/>
              </a:defRPr>
            </a:lvl1pPr>
          </a:lstStyle>
          <a:p>
            <a:pPr>
              <a:defRPr/>
            </a:pPr>
            <a:fld id="{E1A8F8FC-2B44-41F3-B2F4-BBA4B53D3A94}" type="datetime1">
              <a:rPr lang="en-US"/>
              <a:pPr>
                <a:defRPr/>
              </a:pPr>
              <a:t>11/30/2024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222222"/>
                </a:solidFill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4BE8744-563B-48E9-9B85-6ECE5AE1FF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51" r:id="rId1"/>
    <p:sldLayoutId id="2147484952" r:id="rId2"/>
    <p:sldLayoutId id="2147484953" r:id="rId3"/>
    <p:sldLayoutId id="2147484954" r:id="rId4"/>
    <p:sldLayoutId id="2147484955" r:id="rId5"/>
    <p:sldLayoutId id="2147484956" r:id="rId6"/>
    <p:sldLayoutId id="2147484957" r:id="rId7"/>
    <p:sldLayoutId id="2147484958" r:id="rId8"/>
    <p:sldLayoutId id="2147484959" r:id="rId9"/>
    <p:sldLayoutId id="2147484960" r:id="rId10"/>
    <p:sldLayoutId id="214748496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DECOLORED2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fld id="{EFBEE045-2E96-438A-A84B-2D907B9457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accent6">
                    <a:lumMod val="7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MCTS Guide to Microsoft Windows Server 2008 Network Infrastructure Configuration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63" r:id="rId2"/>
    <p:sldLayoutId id="2147484964" r:id="rId3"/>
    <p:sldLayoutId id="2147484965" r:id="rId4"/>
    <p:sldLayoutId id="2147484966" r:id="rId5"/>
    <p:sldLayoutId id="2147484967" r:id="rId6"/>
    <p:sldLayoutId id="2147484968" r:id="rId7"/>
    <p:sldLayoutId id="2147484969" r:id="rId8"/>
    <p:sldLayoutId id="2147484970" r:id="rId9"/>
    <p:sldLayoutId id="2147484971" r:id="rId10"/>
    <p:sldLayoutId id="214748497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558ED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58ED5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3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9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1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2.x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971800"/>
            <a:ext cx="77724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Logic and Design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Seventh Edition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343400"/>
            <a:ext cx="81534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High-Quality Programs</a:t>
            </a:r>
          </a:p>
          <a:p>
            <a:pPr eaLnBrk="1" hangingPunct="1">
              <a:buFont typeface="Arial" pitchFamily="34" charset="0"/>
              <a:buNone/>
              <a:defRPr/>
            </a:pP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6031862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Online Tutorial compiler:</a:t>
            </a:r>
          </a:p>
          <a:p>
            <a:r>
              <a:rPr lang="en-US" dirty="0">
                <a:solidFill>
                  <a:srgbClr val="FF0000"/>
                </a:solidFill>
              </a:rPr>
              <a:t>https://www.tutorialspoint.com/compile_c_online.php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68362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Data Types of Variables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59363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variable 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Holds digits 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perform mathematical operations on it</a:t>
            </a:r>
          </a:p>
          <a:p>
            <a:pPr eaLnBrk="1" hangingPunct="1"/>
            <a:r>
              <a:rPr 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variable 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hold text	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Letters of the alphabet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characters such as punctuation marks</a:t>
            </a:r>
          </a:p>
          <a:p>
            <a:pPr eaLnBrk="1" hangingPunct="1"/>
            <a:r>
              <a:rPr 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Type-safety 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Prevents assigning values of an incorrect data type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AE1914-100A-42FE-BE88-DA6E22F8870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Named Constants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1816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 constant 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to a variable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assigned a value only once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a useful name to a value that will never be changed during a program’s execution</a:t>
            </a:r>
          </a:p>
          <a:p>
            <a:pPr eaLnBrk="1" hangingPunct="1"/>
            <a:r>
              <a:rPr 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Magic number 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Unnamed constant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taxAmount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price * SALES_TAX_AMOUNT instead of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taxAmount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price * .06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E0A62A-C7AD-45EA-A7A1-8337D29F632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Arithmetic Operations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arithmetic operators:</a:t>
            </a:r>
          </a:p>
          <a:p>
            <a:pPr marL="457200" lvl="1" indent="0" eaLnBrk="1" hangingPunct="1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(plus sign)—addition</a:t>
            </a:r>
          </a:p>
          <a:p>
            <a:pPr marL="457200" lvl="1" indent="0" eaLnBrk="1" hangingPunct="1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(minus sign)—subtraction</a:t>
            </a:r>
          </a:p>
          <a:p>
            <a:pPr marL="457200" lvl="1" indent="0" eaLnBrk="1" hangingPunct="1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(asterisk)—multiplication</a:t>
            </a:r>
          </a:p>
          <a:p>
            <a:pPr marL="457200" lvl="1" indent="0" eaLnBrk="1" hangingPunct="1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(slash)—division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C25EA8-702C-47CE-AC92-2BE7405497F8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68362"/>
          </a:xfrm>
        </p:spPr>
        <p:txBody>
          <a:bodyPr/>
          <a:lstStyle/>
          <a:p>
            <a:pPr eaLnBrk="1" hangingPunct="1"/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Arithmetic Operations (continued)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of precedence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called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of operations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Dictate the order in which operations in the same statement are carried out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 within parentheses are evaluated first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and division are evaluated next</a:t>
            </a:r>
          </a:p>
          <a:p>
            <a:pPr lvl="2" eaLnBrk="1" hangingPunct="1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left to right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and subtraction are evaluated next</a:t>
            </a:r>
          </a:p>
          <a:p>
            <a:pPr lvl="2" eaLnBrk="1" hangingPunct="1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left to 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06CF5C-B306-45C4-BFD7-2D5D64251B8E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067800" cy="792162"/>
          </a:xfrm>
        </p:spPr>
        <p:txBody>
          <a:bodyPr/>
          <a:lstStyle/>
          <a:p>
            <a:pPr eaLnBrk="1" hangingPunct="1"/>
            <a:r>
              <a:rPr lang="en-US" sz="3600" b="1" dirty="0"/>
              <a:t>Performing Arithmetic Operations (continued)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1295400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33CC"/>
                </a:solidFill>
              </a:rPr>
              <a:t>Left-to-right associativity</a:t>
            </a:r>
          </a:p>
          <a:p>
            <a:pPr lvl="1" eaLnBrk="1" hangingPunct="1"/>
            <a:r>
              <a:rPr lang="en-US" dirty="0">
                <a:solidFill>
                  <a:srgbClr val="FF3300"/>
                </a:solidFill>
              </a:rPr>
              <a:t>Operations with the same precedence take place from left to right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229600" y="6492875"/>
            <a:ext cx="762000" cy="365125"/>
          </a:xfrm>
        </p:spPr>
        <p:txBody>
          <a:bodyPr/>
          <a:lstStyle/>
          <a:p>
            <a:pPr>
              <a:defRPr/>
            </a:pPr>
            <a:fld id="{17E13A6A-E0A6-48B1-AE6B-164DA71A48F5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" y="6492875"/>
            <a:ext cx="3810000" cy="365125"/>
          </a:xfrm>
        </p:spPr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286000"/>
            <a:ext cx="83121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66800" y="5181600"/>
            <a:ext cx="7010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 dirty="0"/>
              <a:t>Table 2-1</a:t>
            </a:r>
            <a:r>
              <a:rPr lang="en-US" sz="1800" dirty="0"/>
              <a:t> Precedence and associativity of five common operators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 or Multiplication C Program:</a:t>
            </a: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by changing “+” with “*”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x, y, z;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= 6;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 = 8;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z = x * y;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* %d = %d", x, y, z);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34" y="6483776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MCTS Guide to Microsoft Windows Server 2008 Network Infrastructure Configuration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92162"/>
          </a:xfrm>
        </p:spPr>
        <p:txBody>
          <a:bodyPr/>
          <a:lstStyle/>
          <a:p>
            <a:pPr eaLnBrk="1" hangingPunct="1"/>
            <a:r>
              <a:rPr lang="en-US" sz="3600" dirty="0"/>
              <a:t>Performing Arithmetic Operations (continued)</a:t>
            </a:r>
          </a:p>
        </p:txBody>
      </p:sp>
    </p:spTree>
    <p:extLst>
      <p:ext uri="{BB962C8B-B14F-4D97-AF65-F5344CB8AC3E}">
        <p14:creationId xmlns:p14="http://schemas.microsoft.com/office/powerpoint/2010/main" val="228263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 Function- Variations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562600"/>
          </a:xfrm>
        </p:spPr>
        <p:txBody>
          <a:bodyPr/>
          <a:lstStyle/>
          <a:p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 function </a:t>
            </a: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 activities and can take in parameters (information) and pass back values (again, information).</a:t>
            </a:r>
          </a:p>
          <a:p>
            <a:r>
              <a:rPr lang="en-US" sz="22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 </a:t>
            </a: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function, which is invoked (called) through operating system when program's execution is going to start.</a:t>
            </a:r>
          </a:p>
          <a:p>
            <a:r>
              <a:rPr lang="en-US" sz="22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 function </a:t>
            </a:r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unique from other functions, because the values it returns are returned to the operating system.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functions that you will use and create return values back to the calling C statement inside the main() function.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variations of main() function:</a:t>
            </a:r>
            <a:endParaRPr lang="en-US" sz="2200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main();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356350"/>
            <a:ext cx="457200" cy="365125"/>
          </a:xfrm>
        </p:spPr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MCTS Guide to Microsoft Windows Server 2008 Network Infrastructure Configuration  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4495800" y="4267200"/>
            <a:ext cx="4648200" cy="2029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solidFill>
                  <a:srgbClr val="18B2B6"/>
                </a:solidFill>
              </a:rPr>
              <a:t>argc</a:t>
            </a:r>
            <a:r>
              <a:rPr lang="en-US" sz="2000" dirty="0">
                <a:solidFill>
                  <a:srgbClr val="18B2B6"/>
                </a:solidFill>
              </a:rPr>
              <a:t> is the number of argument passing in main() function,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solidFill>
                  <a:srgbClr val="18B2B6"/>
                </a:solidFill>
              </a:rPr>
              <a:t>argv</a:t>
            </a:r>
            <a:r>
              <a:rPr lang="en-US" sz="2000" dirty="0">
                <a:solidFill>
                  <a:srgbClr val="18B2B6"/>
                </a:solidFill>
              </a:rPr>
              <a:t> is the pointer to strings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rgbClr val="18B2B6"/>
                </a:solidFill>
              </a:rPr>
              <a:t>Some compilers may not support void as return type of main() function.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i="1" dirty="0">
                <a:solidFill>
                  <a:srgbClr val="18B2B6"/>
                </a:solidFill>
              </a:rPr>
              <a:t>void</a:t>
            </a:r>
            <a:r>
              <a:rPr lang="en-US" sz="2000" dirty="0">
                <a:solidFill>
                  <a:srgbClr val="18B2B6"/>
                </a:solidFill>
              </a:rPr>
              <a:t> indicates that no value is available</a:t>
            </a:r>
            <a:r>
              <a:rPr lang="en-US" sz="2000" dirty="0"/>
              <a:t>.</a:t>
            </a:r>
            <a:endParaRPr lang="en-US" sz="2000" b="1" dirty="0">
              <a:solidFill>
                <a:srgbClr val="18B2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721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 Function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715000"/>
          </a:xfrm>
        </p:spPr>
        <p:txBody>
          <a:bodyPr/>
          <a:lstStyle/>
          <a:p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not necessary that every time you should use return 0 to return program's execution status from the main() function. </a:t>
            </a:r>
          </a:p>
          <a:p>
            <a:r>
              <a:rPr lang="en-US" sz="2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returned value indicates program's success or failure to the operating system and there is only one value that is: </a:t>
            </a:r>
          </a:p>
          <a:p>
            <a:pPr lvl="1"/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can indicate success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zero values (for example: </a:t>
            </a:r>
            <a:r>
              <a:rPr 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1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can indicate failure of execution due to many reasons.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If fails due to lake of memory we can return -1,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if fails due to file opening we can return -2,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if it fails due to any invalid input value we can return -3 and so on.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If program's execution is success we should return 0. </a:t>
            </a:r>
          </a:p>
          <a:p>
            <a:pPr marL="5715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 </a:t>
            </a:r>
          </a:p>
          <a:p>
            <a:pPr marL="5715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stdlib.h</a:t>
            </a:r>
            <a:r>
              <a:rPr lang="en-US" sz="1600" dirty="0"/>
              <a:t>&gt; </a:t>
            </a:r>
          </a:p>
          <a:p>
            <a:pPr marL="57150" indent="0">
              <a:buNone/>
            </a:pPr>
            <a:r>
              <a:rPr lang="en-US" sz="1600" b="1" dirty="0" err="1"/>
              <a:t>int</a:t>
            </a:r>
            <a:r>
              <a:rPr lang="en-US" sz="1600" dirty="0"/>
              <a:t> main() </a:t>
            </a:r>
          </a:p>
          <a:p>
            <a:pPr marL="57150" indent="0">
              <a:buNone/>
            </a:pPr>
            <a:r>
              <a:rPr lang="en-US" sz="1600" dirty="0"/>
              <a:t>{ </a:t>
            </a:r>
            <a:r>
              <a:rPr lang="en-US" sz="1600" dirty="0" err="1"/>
              <a:t>printf</a:t>
            </a:r>
            <a:r>
              <a:rPr lang="en-US" sz="1600" dirty="0"/>
              <a:t>("Hello, World!\n"); </a:t>
            </a:r>
          </a:p>
          <a:p>
            <a:pPr marL="57150" indent="0">
              <a:buNone/>
            </a:pPr>
            <a:r>
              <a:rPr lang="en-US" sz="1600" b="1" dirty="0"/>
              <a:t>return</a:t>
            </a:r>
            <a:r>
              <a:rPr lang="en-US" sz="1600" dirty="0"/>
              <a:t> EXIT_SUCCESS; </a:t>
            </a:r>
          </a:p>
          <a:p>
            <a:pPr marL="57150" indent="0">
              <a:buNone/>
            </a:pPr>
            <a:r>
              <a:rPr lang="en-US" sz="1600" dirty="0"/>
              <a:t>}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86800" y="6470129"/>
            <a:ext cx="457200" cy="365125"/>
          </a:xfrm>
        </p:spPr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34" y="6470129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MCTS Guide to Microsoft Windows Server 2008 Network Infrastructure Configuration  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962400" y="5943600"/>
            <a:ext cx="236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1800" b="1" dirty="0">
                <a:solidFill>
                  <a:srgbClr val="18B2B6"/>
                </a:solidFill>
              </a:rPr>
              <a:t>Output:  Hello, World!</a:t>
            </a:r>
          </a:p>
        </p:txBody>
      </p:sp>
    </p:spTree>
    <p:extLst>
      <p:ext uri="{BB962C8B-B14F-4D97-AF65-F5344CB8AC3E}">
        <p14:creationId xmlns:p14="http://schemas.microsoft.com/office/powerpoint/2010/main" val="7163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FILE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//open any file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sample.txt","r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==NULL)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 in file opening!!!\n");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-1; }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("File opened successfully.\n"); //closing the file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0;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716370" y="6492875"/>
            <a:ext cx="457200" cy="365125"/>
          </a:xfrm>
        </p:spPr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MCTS Guide to Microsoft Windows Server 2008 Network Infrastructure Configuration  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810000" y="4953000"/>
            <a:ext cx="5334000" cy="1676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chemeClr val="accent6">
                    <a:lumMod val="7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FFFFFF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18B2B6"/>
                </a:solidFill>
              </a:rPr>
              <a:t>Output</a:t>
            </a:r>
            <a:r>
              <a:rPr lang="en-US" sz="2000" dirty="0">
                <a:solidFill>
                  <a:srgbClr val="18B2B6"/>
                </a:solidFill>
              </a:rPr>
              <a:t>:  Error in file opening!!!</a:t>
            </a:r>
          </a:p>
          <a:p>
            <a:pPr>
              <a:defRPr/>
            </a:pPr>
            <a:r>
              <a:rPr lang="en-US" sz="2000" dirty="0">
                <a:solidFill>
                  <a:srgbClr val="18B2B6"/>
                </a:solidFill>
              </a:rPr>
              <a:t>Since we don't have this file </a:t>
            </a:r>
            <a:r>
              <a:rPr lang="en-US" sz="2000" b="1" dirty="0">
                <a:solidFill>
                  <a:srgbClr val="18B2B6"/>
                </a:solidFill>
              </a:rPr>
              <a:t>"sample.txt"</a:t>
            </a:r>
            <a:r>
              <a:rPr lang="en-US" sz="2000" dirty="0">
                <a:solidFill>
                  <a:srgbClr val="18B2B6"/>
                </a:solidFill>
              </a:rPr>
              <a:t>, program will print </a:t>
            </a:r>
            <a:r>
              <a:rPr lang="en-US" sz="2000" b="1" dirty="0">
                <a:solidFill>
                  <a:srgbClr val="18B2B6"/>
                </a:solidFill>
              </a:rPr>
              <a:t>"Error in file opening!!!"</a:t>
            </a:r>
            <a:r>
              <a:rPr lang="en-US" sz="2000" dirty="0">
                <a:solidFill>
                  <a:srgbClr val="18B2B6"/>
                </a:solidFill>
              </a:rPr>
              <a:t> and return -1 to the operating system. </a:t>
            </a:r>
          </a:p>
          <a:p>
            <a:pPr>
              <a:defRPr/>
            </a:pPr>
            <a:endParaRPr lang="en-US" sz="2000" dirty="0">
              <a:solidFill>
                <a:srgbClr val="18B2B6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 Function –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(continued)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3384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sz="3600" b="1" dirty="0"/>
              <a:t>Program to Print an Integer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dislpays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formatted output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an integer: ");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reads the formatted input and stores them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&amp;number);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displays the formatted output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("You entered: %d", number);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0;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Output: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 integer: 35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		 You entered: 35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pPr>
              <a:defRPr/>
            </a:pPr>
            <a:fld id="{10FCC7BD-DA78-4ED7-8E9B-A962F9D690A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MCTS Guide to Microsoft Windows Server 2008 Network Infrastructure Configuration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3400" y="990600"/>
            <a:ext cx="487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a C program, the semicolon is a statement terminator. Each statement must be ended with a semicolon.</a:t>
            </a:r>
          </a:p>
        </p:txBody>
      </p:sp>
    </p:spTree>
    <p:extLst>
      <p:ext uri="{BB962C8B-B14F-4D97-AF65-F5344CB8AC3E}">
        <p14:creationId xmlns:p14="http://schemas.microsoft.com/office/powerpoint/2010/main" val="276893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chapter, you will learn about: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and using variables and constants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arithmetic operations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advantages of modularization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Modularizing a program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charts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good program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2C1A4-72C0-4D92-A651-06297B7879FE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pPr eaLnBrk="1" hangingPunct="1"/>
            <a:r>
              <a:rPr lang="en-US" sz="3600" dirty="0"/>
              <a:t>Performing Arithmetic Operations 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382000" y="6492875"/>
            <a:ext cx="609600" cy="365125"/>
          </a:xfrm>
        </p:spPr>
        <p:txBody>
          <a:bodyPr/>
          <a:lstStyle/>
          <a:p>
            <a:pPr>
              <a:defRPr/>
            </a:pPr>
            <a:fld id="{861F9805-B7E6-4C1D-9FBD-86D9C7056F6D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569075"/>
            <a:ext cx="3810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1;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= 2;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x = y * x + 1;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//arithmetic operations performed before assignment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 The value of x is: %d\n", x);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x = 1;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 = 2;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x += y * x + 1;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//arithmetic operations performed before assignment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("The value of x is: %d\n", x);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//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main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200" y="5766137"/>
            <a:ext cx="5410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</a:rPr>
              <a:t>The program above outputs the following text.</a:t>
            </a:r>
          </a:p>
          <a:p>
            <a:r>
              <a:rPr lang="en-US" dirty="0">
                <a:solidFill>
                  <a:srgbClr val="FF3300"/>
                </a:solidFill>
              </a:rPr>
              <a:t>The value of x is: 3</a:t>
            </a:r>
          </a:p>
          <a:p>
            <a:r>
              <a:rPr lang="en-US" dirty="0">
                <a:solidFill>
                  <a:srgbClr val="FF3300"/>
                </a:solidFill>
              </a:rPr>
              <a:t>The value of x is: 4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 dirty="0"/>
              <a:t>Understanding the Advantages</a:t>
            </a:r>
            <a:br>
              <a:rPr lang="en-US" sz="3600" dirty="0"/>
            </a:br>
            <a:r>
              <a:rPr lang="en-US" sz="3600" dirty="0"/>
              <a:t>of Modularization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Subunit of programming problem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subroutines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Modularization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down a large program into modules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</a:t>
            </a:r>
          </a:p>
          <a:p>
            <a:pPr lvl="2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 lvl="2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multiple programmers to work on a problem</a:t>
            </a:r>
          </a:p>
          <a:p>
            <a:pPr lvl="2" eaLnBrk="1" hangingPunct="1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Reuse your work more easily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CD9FBA-B9F0-4D49-A251-D2F5A99F3C40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15962"/>
          </a:xfrm>
        </p:spPr>
        <p:txBody>
          <a:bodyPr/>
          <a:lstStyle/>
          <a:p>
            <a:pPr eaLnBrk="1" hangingPunct="1"/>
            <a:r>
              <a:rPr lang="en-US" sz="3600" dirty="0"/>
              <a:t>1-Modularization Provides Abstraction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3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 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Paying attention to important properties while ignoring nonessential details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Selective ignorance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Newer high-level programming languages 	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English-like vocabulary 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broad statement corresponds to dozens of machine instructions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provide another way to achieve abstraction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7DCD91-E7AC-4D7F-9D49-B3150F84FA18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2-Modularization Allows Multiple Programmers to Work on a Problem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67836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divide the task among various people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Rarely does a single programmer write a commercial program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software developers can write new programs quickly by dividing large programs into modules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each module to an individual programmer or 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69075"/>
            <a:ext cx="533400" cy="365125"/>
          </a:xfrm>
        </p:spPr>
        <p:txBody>
          <a:bodyPr/>
          <a:lstStyle/>
          <a:p>
            <a:pPr>
              <a:defRPr/>
            </a:pPr>
            <a:fld id="{6EA6F6D5-74E1-4229-B138-B7CD2CD27405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69075"/>
            <a:ext cx="3733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/>
          <a:lstStyle/>
          <a:p>
            <a:pPr eaLnBrk="1" hangingPunct="1"/>
            <a:r>
              <a:rPr lang="en-US" sz="3600" dirty="0"/>
              <a:t>3-Modularization Allows You to Reuse Work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30763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of modular programs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individual modules to be used in a variety of applications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real-world examples of reusability</a:t>
            </a:r>
          </a:p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Assures that a module has been tested and proven to function correctly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DFD9F-A42B-4DEA-A523-0010BF06EB3B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dirty="0"/>
              <a:t>Modularizing a Program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1054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program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steps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mainline logic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the program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in a module</a:t>
            </a:r>
          </a:p>
          <a:p>
            <a:pPr lvl="1"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header</a:t>
            </a:r>
          </a:p>
          <a:p>
            <a:pPr lvl="1"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body</a:t>
            </a:r>
          </a:p>
          <a:p>
            <a:pPr lvl="1"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return statement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a module 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naming a variable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names are followed by a set of parentheses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B9240F-275F-487C-AE75-C534277CC2CE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92162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Modularizing a Program (continued)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main program wants to use a module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“Calls” the module’s name</a:t>
            </a:r>
          </a:p>
          <a:p>
            <a:pPr eaLnBrk="1" hangingPunct="1"/>
            <a:r>
              <a:rPr 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 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 used to call a module is a rectangle with a bar across the top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the name of the module you are calling inside the rectangle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each module separately with its own sentinel symbols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B42E2F-C6C3-40E8-86A9-EAD5140691D1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10600" y="6492875"/>
            <a:ext cx="533400" cy="365125"/>
          </a:xfrm>
        </p:spPr>
        <p:txBody>
          <a:bodyPr/>
          <a:lstStyle/>
          <a:p>
            <a:pPr>
              <a:defRPr/>
            </a:pPr>
            <a:fld id="{14F5B681-A456-4D84-A20B-343C356076F7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3657600" cy="3048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latin typeface="Arial" pitchFamily="34" charset="0"/>
              </a:rPr>
              <a:t>Programming Logic and Design</a:t>
            </a:r>
            <a:r>
              <a:rPr lang="en-US" dirty="0">
                <a:latin typeface="Arial" pitchFamily="34" charset="0"/>
              </a:rPr>
              <a:t>, Seventh Edition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6868" name="Content Placeholder 2"/>
          <p:cNvSpPr>
            <a:spLocks noGrp="1"/>
          </p:cNvSpPr>
          <p:nvPr>
            <p:ph idx="4294967295"/>
          </p:nvPr>
        </p:nvSpPr>
        <p:spPr>
          <a:xfrm>
            <a:off x="1752599" y="6172200"/>
            <a:ext cx="6248400" cy="45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dirty="0"/>
              <a:t>Figure 2-3</a:t>
            </a:r>
            <a:r>
              <a:rPr lang="en-US" sz="1800" dirty="0"/>
              <a:t> Program that produces a bill using only main program</a:t>
            </a:r>
          </a:p>
        </p:txBody>
      </p:sp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599" y="0"/>
            <a:ext cx="6161019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B073F9E5-67C2-43AB-92F8-43CBF21A32B0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10236" y="6629400"/>
            <a:ext cx="3581400" cy="2286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latin typeface="Arial" pitchFamily="34" charset="0"/>
              </a:rPr>
              <a:t>Programming Logic and Design</a:t>
            </a:r>
            <a:r>
              <a:rPr lang="en-US" dirty="0">
                <a:latin typeface="Arial" pitchFamily="34" charset="0"/>
              </a:rPr>
              <a:t>, Seventh Edition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8916" name="Content Placeholder 2"/>
          <p:cNvSpPr>
            <a:spLocks noGrp="1"/>
          </p:cNvSpPr>
          <p:nvPr>
            <p:ph idx="4294967295"/>
          </p:nvPr>
        </p:nvSpPr>
        <p:spPr>
          <a:xfrm>
            <a:off x="1524000" y="6172200"/>
            <a:ext cx="8077200" cy="38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600" b="1" dirty="0"/>
              <a:t>Figure 2-5</a:t>
            </a:r>
            <a:r>
              <a:rPr lang="en-US" sz="1600" dirty="0"/>
              <a:t> The billing program with constants declared within the module</a:t>
            </a:r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8249" y="0"/>
            <a:ext cx="4650797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Modularizing a Program (continued)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taken out of a main program and put into a module have been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encapsulated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program becomes shorter and easier to understand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are reusable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statements contribute to the same job, we get greater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cohesion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9628B5-5028-4EDA-AE95-1386667DCFDC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27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92162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and Using Variables and Constants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3076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pPr lvl="1"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numbers</a:t>
            </a:r>
          </a:p>
          <a:p>
            <a:pPr lvl="1"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anything not used in math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forms</a:t>
            </a:r>
          </a:p>
          <a:p>
            <a:pPr lvl="1"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</a:p>
          <a:p>
            <a:pPr lvl="1"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  <a:p>
            <a:pPr lvl="1"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Unnamed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r>
              <a:rPr lang="ar-S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الثوابت غير المسماة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421DCB-00C5-486F-93C0-422F276E7EA9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Variables and Constants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Modules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67836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any statements within modules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Input, processing, and output statements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and constant declarations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and constants declared in a module are usable only within the module</a:t>
            </a:r>
          </a:p>
          <a:p>
            <a:pPr lvl="1"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</a:t>
            </a:r>
          </a:p>
          <a:p>
            <a:pPr lvl="1"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scope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</a:p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Self-contained units that are easily transported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7DB467-D1FC-4BA7-AB17-1889EA34427E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Variables and Constants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Modules (continued)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4678363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and constants 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at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Visible to and usable in all the modules called by the program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programmers avoid global variables to minimize errors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ECB446-33C8-4753-8321-2E0FE73F4B29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Most Common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for Mainline Logic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-76200" y="1524000"/>
            <a:ext cx="9220200" cy="460216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Mainline logic of almost every procedural computer program follows a general structure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Declarations for global variables and constants</a:t>
            </a:r>
          </a:p>
          <a:p>
            <a:pPr lvl="1"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Housekeeping tasks</a:t>
            </a:r>
          </a:p>
          <a:p>
            <a:pPr lvl="1"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 loop tasks</a:t>
            </a:r>
          </a:p>
          <a:p>
            <a:pPr lvl="1"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End-of-job tasks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9AAD8A-DDEB-4BAC-B34C-EB887FAEFB46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9525" y="152400"/>
            <a:ext cx="91440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Most Common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for Mainline Logic (cont’d)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52400" y="6248400"/>
            <a:ext cx="8839200" cy="3810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1800" b="1" dirty="0"/>
              <a:t>Figure 2-6</a:t>
            </a:r>
            <a:r>
              <a:rPr lang="en-US" sz="1800" dirty="0"/>
              <a:t> Flowchart and pseudocode of mainline logic for a typical procedural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63000" y="6569075"/>
            <a:ext cx="381000" cy="365125"/>
          </a:xfrm>
        </p:spPr>
        <p:txBody>
          <a:bodyPr/>
          <a:lstStyle/>
          <a:p>
            <a:pPr>
              <a:defRPr/>
            </a:pPr>
            <a:fld id="{002BEF56-2740-44CA-92D3-A43B253DA8A6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645275"/>
            <a:ext cx="3962400" cy="2889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2961" y="1447800"/>
            <a:ext cx="627427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Hierarchy Charts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35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chart 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overall picture of how modules are related to one another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you which modules exist within a program and which modules call others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module may be called from several locations within a program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tool 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the overall relationship of program modules before you write them 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tool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D94E9E-06CA-40D4-81C0-DCC3C36C0AA9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Good Program Design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program comments where appropriate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 should be chosen carefully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Strive to design clear statements within your programs and modules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clear prompts and echo input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to maintain good programming habits as you develop your programming skills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CD2E7C-B766-4188-B530-7F47E7EB4532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99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Program Comments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comments 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explanations of programming statements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part of the program logic 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as documentation for readers of the program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used differs among programming languages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 symbol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hold information that expands on what is stored within another flowchart symbol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168636-9F5C-4951-87C1-408EAFCAB5A6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096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Program Comments (continued)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69075"/>
            <a:ext cx="533400" cy="365125"/>
          </a:xfrm>
        </p:spPr>
        <p:txBody>
          <a:bodyPr/>
          <a:lstStyle/>
          <a:p>
            <a:pPr>
              <a:defRPr/>
            </a:pPr>
            <a:fld id="{2F63FF8F-2DD0-4F0F-B314-C920941E0E1D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198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69075"/>
            <a:ext cx="3810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0" y="4876800"/>
            <a:ext cx="914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chemeClr val="tx1"/>
                </a:solidFill>
                <a:latin typeface="+mn-lt"/>
              </a:rPr>
              <a:t>Figure 2-12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Pseudocode that declares some variables and includes comments</a:t>
            </a:r>
          </a:p>
        </p:txBody>
      </p:sp>
      <p:pic>
        <p:nvPicPr>
          <p:cNvPr id="471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88440" y="2198420"/>
            <a:ext cx="9484840" cy="23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686800" y="6569075"/>
            <a:ext cx="457200" cy="365125"/>
          </a:xfrm>
        </p:spPr>
        <p:txBody>
          <a:bodyPr/>
          <a:lstStyle/>
          <a:p>
            <a:pPr>
              <a:defRPr/>
            </a:pPr>
            <a:fld id="{1C599316-D622-4777-B3D4-615B9E8EC7C5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3010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0" y="6569075"/>
            <a:ext cx="3581400" cy="365125"/>
          </a:xfrm>
        </p:spPr>
        <p:txBody>
          <a:bodyPr/>
          <a:lstStyle/>
          <a:p>
            <a:pPr>
              <a:defRPr/>
            </a:pPr>
            <a:r>
              <a:rPr lang="en-US" i="1" dirty="0">
                <a:latin typeface="Arial" pitchFamily="34" charset="0"/>
              </a:rPr>
              <a:t>Programming Logic and Design</a:t>
            </a:r>
            <a:r>
              <a:rPr lang="en-US" dirty="0">
                <a:latin typeface="Arial" pitchFamily="34" charset="0"/>
              </a:rPr>
              <a:t>, Seventh Edition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8132" name="Content Placeholder 2"/>
          <p:cNvSpPr>
            <a:spLocks noGrp="1"/>
          </p:cNvSpPr>
          <p:nvPr>
            <p:ph idx="4294967295"/>
          </p:nvPr>
        </p:nvSpPr>
        <p:spPr>
          <a:xfrm>
            <a:off x="0" y="6248400"/>
            <a:ext cx="9144000" cy="36706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1800" b="1" dirty="0"/>
              <a:t>Figure 2-13</a:t>
            </a:r>
            <a:r>
              <a:rPr lang="en-US" sz="1800" dirty="0"/>
              <a:t> Flowchart that includes annotation symbols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0768" y="0"/>
            <a:ext cx="738683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Identifiers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83076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guidelines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variable or a constant a name that is a noun (because it represents a thing)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module an identifier that is a verb (because it performs an action)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meaningful names</a:t>
            </a:r>
          </a:p>
          <a:p>
            <a:pPr lvl="2"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Self-documenting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pronounceable names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judicious in your use of abbreviations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digits in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534400" y="6492875"/>
            <a:ext cx="609600" cy="365125"/>
          </a:xfrm>
        </p:spPr>
        <p:txBody>
          <a:bodyPr/>
          <a:lstStyle/>
          <a:p>
            <a:pPr>
              <a:defRPr/>
            </a:pPr>
            <a:fld id="{1032A65A-8962-4510-93E6-C7FA647927DB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4403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56481"/>
            <a:ext cx="3962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Variables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1176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Named memory locations, the contents of which can vary or differ over time.</a:t>
            </a:r>
          </a:p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that provides a data type and an identifier for a variable. One type of the variable declaration is </a:t>
            </a:r>
          </a:p>
          <a:p>
            <a:pPr marL="857250" lvl="2" indent="0" eaLnBrk="1" hangingPunct="1">
              <a:buNone/>
            </a:pPr>
            <a:r>
              <a:rPr lang="en-US" dirty="0" err="1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b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Variable’s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70BCE-D10A-40C0-81D4-C67DDBD431FC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Identifiers (continued)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guidelines (continued)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system your language allows to separate words in long, multiword variable names.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including a form of the verb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constants using all uppercase letters separated by underscores (_)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create a list of all variables</a:t>
            </a:r>
          </a:p>
          <a:p>
            <a:pPr lvl="1"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69075"/>
            <a:ext cx="533400" cy="365125"/>
          </a:xfrm>
        </p:spPr>
        <p:txBody>
          <a:bodyPr/>
          <a:lstStyle/>
          <a:p>
            <a:pPr>
              <a:defRPr/>
            </a:pPr>
            <a:fld id="{E81FB486-B80D-40A2-AF41-E942F5EAC4C1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4506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236" y="6479227"/>
            <a:ext cx="3810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Clear Statements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confusing line breaks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temporary variables to clarify long statements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8FBDB0-5F07-45E4-A373-BF49A9D73C0F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Confusing Line Breaks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modern programming languages are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free-form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your meaning is clear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combine multiple statements on one 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0C150D-40BE-4077-8FAB-A8A2787B3EFA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Temporary Variables to Clarify Long Statements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variable </a:t>
            </a:r>
          </a:p>
          <a:p>
            <a:pPr lvl="1"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variable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used for input or output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variable that you use during a program’s execution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using a series of temporary variables to hold intermediate 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ED7EBF-611C-4E3A-BBEB-C96453C6FAC0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Temporary Variables to Clarify Long Statements (continued)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609600" y="4800600"/>
            <a:ext cx="8077200" cy="457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800" b="1" dirty="0"/>
              <a:t>Figure 2-14</a:t>
            </a:r>
            <a:r>
              <a:rPr lang="en-US" sz="1800" dirty="0"/>
              <a:t> Two ways of achieving the same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salespersonCommission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63000" y="6477000"/>
            <a:ext cx="381000" cy="365125"/>
          </a:xfrm>
        </p:spPr>
        <p:txBody>
          <a:bodyPr/>
          <a:lstStyle/>
          <a:p>
            <a:pPr>
              <a:defRPr/>
            </a:pPr>
            <a:fld id="{4100FF82-E588-46BB-BF10-4B3D1BDF7BDA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915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6576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44" y="2286000"/>
            <a:ext cx="9106156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Clear Prompts and Echoing Input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4983163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displayed on a monitor to ask the user for a response 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both in command-line and GUI interactive programs</a:t>
            </a:r>
          </a:p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Echoing input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Repeating input back to a user either in a subsequent prompt or in 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B9EC88-9659-4449-8C46-824881073343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Clear Prompts and Echoing Input (continued)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0" y="5486400"/>
            <a:ext cx="9144000" cy="7620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1800" b="1" dirty="0"/>
              <a:t>Figure 2-15</a:t>
            </a:r>
            <a:r>
              <a:rPr lang="en-US" sz="1800" dirty="0"/>
              <a:t> Beginning of a program </a:t>
            </a:r>
          </a:p>
          <a:p>
            <a:pPr marL="0" indent="0" algn="ctr" eaLnBrk="1" hangingPunct="1">
              <a:buFontTx/>
              <a:buNone/>
            </a:pPr>
            <a:r>
              <a:rPr lang="en-US" sz="1800" dirty="0"/>
              <a:t>that accepts a name and balance as input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763000" y="6569075"/>
            <a:ext cx="381000" cy="365125"/>
          </a:xfrm>
        </p:spPr>
        <p:txBody>
          <a:bodyPr/>
          <a:lstStyle/>
          <a:p>
            <a:pPr>
              <a:defRPr/>
            </a:pPr>
            <a:fld id="{61312E5F-CFF4-46B3-AA64-9120F66D85B6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69075"/>
            <a:ext cx="35052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533936"/>
            <a:ext cx="6705600" cy="395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63000" y="6569075"/>
            <a:ext cx="381000" cy="365125"/>
          </a:xfrm>
        </p:spPr>
        <p:txBody>
          <a:bodyPr/>
          <a:lstStyle/>
          <a:p>
            <a:pPr>
              <a:defRPr/>
            </a:pPr>
            <a:fld id="{B7C5A422-0645-44B3-89CA-516389C6B0A0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0" y="6492875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en-US" i="1" dirty="0">
                <a:latin typeface="Arial" pitchFamily="34" charset="0"/>
              </a:rPr>
              <a:t>Programming Logic and Design</a:t>
            </a:r>
            <a:r>
              <a:rPr lang="en-US" dirty="0">
                <a:latin typeface="Arial" pitchFamily="34" charset="0"/>
              </a:rPr>
              <a:t>, Seventh Edition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7348" name="Content Placeholder 2"/>
          <p:cNvSpPr>
            <a:spLocks noGrp="1"/>
          </p:cNvSpPr>
          <p:nvPr>
            <p:ph idx="4294967295"/>
          </p:nvPr>
        </p:nvSpPr>
        <p:spPr>
          <a:xfrm>
            <a:off x="0" y="5867400"/>
            <a:ext cx="9144000" cy="609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1800" b="1" dirty="0"/>
              <a:t>Figure 2-16</a:t>
            </a:r>
            <a:r>
              <a:rPr lang="en-US" sz="1800" dirty="0"/>
              <a:t> Beginning of a program that accepts a </a:t>
            </a:r>
          </a:p>
          <a:p>
            <a:pPr marL="0" indent="0" algn="ctr" eaLnBrk="1" hangingPunct="1">
              <a:buFontTx/>
              <a:buNone/>
            </a:pPr>
            <a:r>
              <a:rPr lang="en-US" sz="1800" dirty="0"/>
              <a:t>name and balance as input and uses a separate prompt for each item</a:t>
            </a:r>
          </a:p>
        </p:txBody>
      </p:sp>
      <p:pic>
        <p:nvPicPr>
          <p:cNvPr id="5735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948" y="24303"/>
            <a:ext cx="7710652" cy="594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Good Programming Habits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3556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program you write will be better if you: 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before you code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habit of first drawing flowcharts or writing pseudocode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Desk-check your program logic on paper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carefully about the variable and module names you use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your program statements to be easy to read and 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0E3469-32A3-466F-A7D3-714925012C3A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32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906963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contain literals, variables, and named constants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follows rules of precedence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down programming problems into modules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 header, a body, and a return statement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charts show relationship among modules</a:t>
            </a:r>
          </a:p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programs become more complicated: 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good planning and design increases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BE4E82-B9C8-46F9-86A8-0172EFBA4917}" type="slidenum">
              <a:rPr lang="en-US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427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287963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that describes: </a:t>
            </a:r>
          </a:p>
          <a:p>
            <a:pPr lvl="2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values can be held by the item</a:t>
            </a:r>
          </a:p>
          <a:p>
            <a:pPr lvl="2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item is stored in computer memory</a:t>
            </a:r>
          </a:p>
          <a:p>
            <a:pPr lvl="2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operations can be performed on the data item</a:t>
            </a:r>
          </a:p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Initializing the variable</a:t>
            </a:r>
            <a:r>
              <a:rPr lang="ar-S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تهيئة المتغيرات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a starting value for any variable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value to a variable after declaring </a:t>
            </a:r>
          </a:p>
          <a:p>
            <a:pPr marL="457200" lvl="1" indent="0" eaLnBrk="1" hangingPunct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100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200   </a:t>
            </a:r>
          </a:p>
          <a:p>
            <a:pPr marL="457200" lvl="1" indent="0" eaLnBrk="1" hangingPunct="1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implement the two operations together: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100</a:t>
            </a:r>
          </a:p>
          <a:p>
            <a:pPr eaLnBrk="1" hangingPunct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Garbage</a:t>
            </a:r>
            <a:r>
              <a:rPr lang="ar-S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مخلفات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Variable’s unknown value before initialization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7C81F5-7C19-40AF-97E5-861B592A7C5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4258" y="152400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Variables (continued)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C05B6E-30C3-4C31-87BB-F5A2D3F2F9F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MCTS Guide to Microsoft Windows Server 2008 Network Infrastructure Configuration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6" t="17724" r="35491" b="7649"/>
          <a:stretch/>
        </p:blipFill>
        <p:spPr bwMode="auto">
          <a:xfrm>
            <a:off x="1149096" y="76200"/>
            <a:ext cx="7080504" cy="635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71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4258" y="152400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Variables (continued)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66800" y="5791200"/>
            <a:ext cx="7010400" cy="53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b="1" dirty="0"/>
              <a:t>Figure 2-1</a:t>
            </a:r>
            <a:r>
              <a:rPr lang="en-US" sz="1800" dirty="0"/>
              <a:t> Flowchart and pseudocode for the number-doubling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2B12B-4DF1-48CC-BB78-0E8DDFA02A95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527" y="1143000"/>
            <a:ext cx="7403013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22650D-FBF1-4684-84C6-B907BAB88765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14400" y="5486400"/>
            <a:ext cx="7391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US" sz="1800" b="1" kern="0" dirty="0">
                <a:solidFill>
                  <a:srgbClr val="222222"/>
                </a:solidFill>
                <a:latin typeface="+mn-lt"/>
                <a:cs typeface="+mn-cs"/>
              </a:rPr>
              <a:t>Figure 2-2</a:t>
            </a:r>
            <a:r>
              <a:rPr lang="en-US" sz="1800" kern="0" dirty="0">
                <a:solidFill>
                  <a:srgbClr val="222222"/>
                </a:solidFill>
                <a:latin typeface="+mn-lt"/>
                <a:cs typeface="+mn-cs"/>
              </a:rPr>
              <a:t> Flowchart and pseudocode of number-doubling 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US" sz="1800" kern="0" dirty="0">
                <a:solidFill>
                  <a:srgbClr val="222222"/>
                </a:solidFill>
                <a:latin typeface="+mn-lt"/>
                <a:cs typeface="+mn-cs"/>
              </a:rPr>
              <a:t>program with variable declarations</a:t>
            </a: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990600"/>
            <a:ext cx="6172200" cy="433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Variables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135563"/>
          </a:xfrm>
        </p:spPr>
        <p:txBody>
          <a:bodyPr/>
          <a:lstStyle/>
          <a:p>
            <a:pPr eaLnBrk="1" hangingPunct="1"/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 chooses reasonable and descriptive names for variables</a:t>
            </a:r>
          </a:p>
          <a:p>
            <a:pPr eaLnBrk="1" hangingPunct="1"/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have rules for creating identifiers</a:t>
            </a:r>
          </a:p>
          <a:p>
            <a:pPr lvl="1" eaLnBrk="1" hangingPunct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languages allow letters and digits </a:t>
            </a:r>
            <a:r>
              <a:rPr lang="en-US" sz="2000" dirty="0">
                <a:solidFill>
                  <a:srgbClr val="FF0000"/>
                </a:solidFill>
              </a:rPr>
              <a:t>starts with a letter or underscore ‘_’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languages allow hyphens ‘-’</a:t>
            </a:r>
          </a:p>
          <a:p>
            <a:pPr lvl="1" eaLnBrk="1" hangingPunct="1"/>
            <a:r>
              <a:rPr lang="en-US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Reserved </a:t>
            </a:r>
            <a:r>
              <a:rPr lang="en-US" sz="2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US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not allowed</a:t>
            </a:r>
          </a:p>
          <a:p>
            <a:pPr eaLnBrk="1" hangingPunct="1"/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names are case sensitive</a:t>
            </a:r>
          </a:p>
          <a:p>
            <a:pPr eaLnBrk="1" hangingPunct="1"/>
            <a:r>
              <a:rPr lang="en-US" sz="24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Camel casing</a:t>
            </a:r>
          </a:p>
          <a:p>
            <a:pPr lvl="1" eaLnBrk="1" hangingPunct="1"/>
            <a:r>
              <a:rPr lang="en-US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names such as </a:t>
            </a:r>
            <a:r>
              <a:rPr lang="en-US" sz="20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hourlyWage</a:t>
            </a:r>
            <a:r>
              <a:rPr lang="en-US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a “hump” in the middle</a:t>
            </a:r>
          </a:p>
          <a:p>
            <a:pPr eaLnBrk="1" hangingPunct="1"/>
            <a:r>
              <a:rPr lang="en-US" sz="24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descriptive	</a:t>
            </a:r>
          </a:p>
          <a:p>
            <a:pPr lvl="1" eaLnBrk="1" hangingPunct="1"/>
            <a:r>
              <a:rPr lang="en-US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be one word</a:t>
            </a:r>
          </a:p>
          <a:p>
            <a:pPr lvl="1" eaLnBrk="1" hangingPunct="1"/>
            <a:r>
              <a:rPr lang="en-US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 start with a letter</a:t>
            </a:r>
          </a:p>
          <a:p>
            <a:pPr lvl="1" eaLnBrk="1" hangingPunct="1"/>
            <a:r>
              <a:rPr lang="en-US" sz="2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have some appropriate meaning</a:t>
            </a:r>
          </a:p>
          <a:p>
            <a:pPr marL="0" indent="0" eaLnBrk="1" hangingPunct="1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7661BA-AE3C-4EB2-A040-322DDF9E5BF4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Values to Variables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059363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statement</a:t>
            </a:r>
          </a:p>
          <a:p>
            <a:pPr lvl="1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myAnswer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</a:t>
            </a:r>
          </a:p>
          <a:p>
            <a:pPr eaLnBrk="1" hangingPunct="1"/>
            <a:r>
              <a:rPr 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sign </a:t>
            </a:r>
          </a:p>
          <a:p>
            <a:pPr lvl="1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operates from right to left</a:t>
            </a: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</a:p>
          <a:p>
            <a:pPr lvl="3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</a:p>
          <a:p>
            <a:pPr lvl="3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someOtherNumber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someNumber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valid </a:t>
            </a:r>
          </a:p>
          <a:p>
            <a:pPr lvl="3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2 + 4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someNumber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B6A42A-601A-4286-B35A-419EC3CBC7C5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Arial" pitchFamily="34" charset="0"/>
              </a:rPr>
              <a:t>Programming Logic and Design, Seventh Edition</a:t>
            </a:r>
          </a:p>
          <a:p>
            <a:pPr>
              <a:defRPr/>
            </a:pPr>
            <a:endParaRPr lang="en-US">
              <a:latin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Farrell_P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2901</Words>
  <Application>Microsoft Office PowerPoint</Application>
  <PresentationFormat>On-screen Show (4:3)</PresentationFormat>
  <Paragraphs>502</Paragraphs>
  <Slides>50</Slides>
  <Notes>44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Courier New</vt:lpstr>
      <vt:lpstr>Times New Roman</vt:lpstr>
      <vt:lpstr>3_Default Design</vt:lpstr>
      <vt:lpstr>1_Farrell_PLD</vt:lpstr>
      <vt:lpstr>Programming Logic and Design Seventh Edition</vt:lpstr>
      <vt:lpstr>Objectives</vt:lpstr>
      <vt:lpstr>Declaring and Using Variables and Constants</vt:lpstr>
      <vt:lpstr>Working with Variables</vt:lpstr>
      <vt:lpstr>Working with Variables (continued)</vt:lpstr>
      <vt:lpstr>Working with Variables (continued)</vt:lpstr>
      <vt:lpstr>PowerPoint Presentation</vt:lpstr>
      <vt:lpstr>Naming Variables</vt:lpstr>
      <vt:lpstr>Assigning Values to Variables</vt:lpstr>
      <vt:lpstr>Understanding the Data Types of Variables</vt:lpstr>
      <vt:lpstr>Declaring Named Constants</vt:lpstr>
      <vt:lpstr>Performing Arithmetic Operations</vt:lpstr>
      <vt:lpstr>Performing Arithmetic Operations (continued)</vt:lpstr>
      <vt:lpstr>Performing Arithmetic Operations (continued)</vt:lpstr>
      <vt:lpstr>Performing Arithmetic Operations (continued)</vt:lpstr>
      <vt:lpstr>main() Function- Variations </vt:lpstr>
      <vt:lpstr>return 0 Function</vt:lpstr>
      <vt:lpstr>return 0 Function – (continued)</vt:lpstr>
      <vt:lpstr>Program to Print an Integer</vt:lpstr>
      <vt:lpstr>Performing Arithmetic Operations (continued)</vt:lpstr>
      <vt:lpstr>Understanding the Advantages of Modularization</vt:lpstr>
      <vt:lpstr>1-Modularization Provides Abstraction</vt:lpstr>
      <vt:lpstr>2-Modularization Allows Multiple Programmers to Work on a Problem</vt:lpstr>
      <vt:lpstr>3-Modularization Allows You to Reuse Work</vt:lpstr>
      <vt:lpstr>Modularizing a Program</vt:lpstr>
      <vt:lpstr>Modularizing a Program (continued)</vt:lpstr>
      <vt:lpstr>PowerPoint Presentation</vt:lpstr>
      <vt:lpstr>PowerPoint Presentation</vt:lpstr>
      <vt:lpstr>Modularizing a Program (continued)</vt:lpstr>
      <vt:lpstr>Declaring Variables and Constants within Modules</vt:lpstr>
      <vt:lpstr>Declaring Variables and Constants within Modules (continued)</vt:lpstr>
      <vt:lpstr>Understanding the Most Common Configuration for Mainline Logic</vt:lpstr>
      <vt:lpstr>Understanding the Most Common Configuration for Mainline Logic (cont’d)</vt:lpstr>
      <vt:lpstr>Creating Hierarchy Charts</vt:lpstr>
      <vt:lpstr>Features of Good Program Design</vt:lpstr>
      <vt:lpstr>Using Program Comments</vt:lpstr>
      <vt:lpstr>Using Program Comments (continued)</vt:lpstr>
      <vt:lpstr>PowerPoint Presentation</vt:lpstr>
      <vt:lpstr>Choosing Identifiers</vt:lpstr>
      <vt:lpstr>Choosing Identifiers (continued)</vt:lpstr>
      <vt:lpstr>Designing Clear Statements</vt:lpstr>
      <vt:lpstr>Avoiding Confusing Line Breaks</vt:lpstr>
      <vt:lpstr>Using Temporary Variables to Clarify Long Statements</vt:lpstr>
      <vt:lpstr>Using Temporary Variables to Clarify Long Statements (continued)</vt:lpstr>
      <vt:lpstr>Writing Clear Prompts and Echoing Input</vt:lpstr>
      <vt:lpstr>Writing Clear Prompts and Echoing Input (continued)</vt:lpstr>
      <vt:lpstr>PowerPoint Presentation</vt:lpstr>
      <vt:lpstr>Maintaining Good Programming Habits</vt:lpstr>
      <vt:lpstr>Summary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lastModifiedBy/>
  <cp:revision>1006</cp:revision>
  <dcterms:created xsi:type="dcterms:W3CDTF">2002-09-27T23:29:22Z</dcterms:created>
  <dcterms:modified xsi:type="dcterms:W3CDTF">2024-11-30T05:54:18Z</dcterms:modified>
</cp:coreProperties>
</file>