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68" r:id="rId1"/>
  </p:sldMasterIdLst>
  <p:notesMasterIdLst>
    <p:notesMasterId r:id="rId43"/>
  </p:notesMasterIdLst>
  <p:handoutMasterIdLst>
    <p:handoutMasterId r:id="rId44"/>
  </p:handoutMasterIdLst>
  <p:sldIdLst>
    <p:sldId id="319" r:id="rId2"/>
    <p:sldId id="257" r:id="rId3"/>
    <p:sldId id="393" r:id="rId4"/>
    <p:sldId id="395" r:id="rId5"/>
    <p:sldId id="462" r:id="rId6"/>
    <p:sldId id="397" r:id="rId7"/>
    <p:sldId id="398" r:id="rId8"/>
    <p:sldId id="474" r:id="rId9"/>
    <p:sldId id="481" r:id="rId10"/>
    <p:sldId id="482" r:id="rId11"/>
    <p:sldId id="400" r:id="rId12"/>
    <p:sldId id="403" r:id="rId13"/>
    <p:sldId id="405" r:id="rId14"/>
    <p:sldId id="479" r:id="rId15"/>
    <p:sldId id="475" r:id="rId16"/>
    <p:sldId id="483" r:id="rId17"/>
    <p:sldId id="492" r:id="rId18"/>
    <p:sldId id="484" r:id="rId19"/>
    <p:sldId id="485" r:id="rId20"/>
    <p:sldId id="486" r:id="rId21"/>
    <p:sldId id="406" r:id="rId22"/>
    <p:sldId id="407" r:id="rId23"/>
    <p:sldId id="411" r:id="rId24"/>
    <p:sldId id="412" r:id="rId25"/>
    <p:sldId id="414" r:id="rId26"/>
    <p:sldId id="416" r:id="rId27"/>
    <p:sldId id="417" r:id="rId28"/>
    <p:sldId id="421" r:id="rId29"/>
    <p:sldId id="423" r:id="rId30"/>
    <p:sldId id="422" r:id="rId31"/>
    <p:sldId id="480" r:id="rId32"/>
    <p:sldId id="428" r:id="rId33"/>
    <p:sldId id="429" r:id="rId34"/>
    <p:sldId id="432" r:id="rId35"/>
    <p:sldId id="434" r:id="rId36"/>
    <p:sldId id="435" r:id="rId37"/>
    <p:sldId id="471" r:id="rId38"/>
    <p:sldId id="472" r:id="rId39"/>
    <p:sldId id="489" r:id="rId40"/>
    <p:sldId id="490" r:id="rId41"/>
    <p:sldId id="491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33CC"/>
    <a:srgbClr val="222222"/>
    <a:srgbClr val="18B2B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444" autoAdjust="0"/>
  </p:normalViewPr>
  <p:slideViewPr>
    <p:cSldViewPr>
      <p:cViewPr>
        <p:scale>
          <a:sx n="60" d="100"/>
          <a:sy n="60" d="100"/>
        </p:scale>
        <p:origin x="-888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FD5388E-6B02-446B-9219-5FEFF17899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0963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B53CD74-9220-4121-9169-7769254F50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52008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7F0700-CFB6-4140-89D2-248BEE294C23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F743E8-279A-40D1-AC99-B59F0020262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96669B-8F20-4B10-BA76-886E92542C5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426AFE-62F4-4EB4-B772-E0DEB609881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55E97-DDA0-4A09-9440-7EF7943CA1E9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FF0000"/>
                </a:solidFill>
              </a:rPr>
              <a:t>% </a:t>
            </a:r>
            <a:r>
              <a:rPr lang="en-US" b="1" dirty="0" smtClean="0">
                <a:solidFill>
                  <a:srgbClr val="FF0000"/>
                </a:solidFill>
              </a:rPr>
              <a:t>modulo operator in C, </a:t>
            </a:r>
            <a:r>
              <a:rPr lang="en-US" dirty="0" smtClean="0">
                <a:solidFill>
                  <a:srgbClr val="FF0000"/>
                </a:solidFill>
              </a:rPr>
              <a:t>It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will give the remainder of 23 % 4 that result in 3.</a:t>
            </a:r>
          </a:p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3CD74-9220-4121-9169-7769254F501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ACFE5-8D01-48BC-9174-2CA4C081BA1F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F74F4-7F5B-4A8D-BEF8-C2253E1DE8EC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7778E7-D20C-4D53-8037-4989351A245E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FF431-F112-42FD-9A35-17DD215EC99B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D3A8E-B691-4A6B-BF5F-02F159FD09F2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089E8-013F-4A94-AE85-C173CE31F526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55538A-06AA-41A0-943A-D8DC88DAA1BC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7FF7BA-E14F-4ED8-9C77-97B4BEB7F844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BCA198-08BB-4780-937B-6E363B1F997C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7ACF0D-6EE0-459C-850D-796D88E187E0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C19F30-9424-4C3F-B2E4-F1A29A1780EF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4AFE33-4741-4D74-9764-947B9B2E3AB4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D12F8-7B1B-47E6-82D8-25B78333A81E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D6EFDF-182C-4822-B263-B39B2BA42F71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8AFC2E-761F-4AE8-A8A8-D2AF0C1561A2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47467-7B6C-4218-93A6-A81E48CC2140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6FE63-D764-438F-9AC6-D261C6DB4E2F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641F9-9B43-48B8-BF29-41A53E49FA34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ABE45-CC63-4038-B6B0-FAFE799A27C6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519958-D3B4-4814-9B49-E4461A810E2A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240B8B-5341-40CA-BD01-7C6293F84F39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8E30F-0A44-44D3-8148-9106C6FCB8D5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34BAB-23AB-4A9A-BEE0-77493CD51F7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64127-28C4-4B72-B93C-E4B0F7282A0E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5DE500-FD70-4D33-AB09-D85D2A3B1A0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F9B540-6507-4E01-8B7F-5882CEB121C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163"/>
            <a:ext cx="9144000" cy="290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686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99980C-CFC6-4333-A628-BC25DB9A95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41AB5D-3A7E-4174-8806-3FADB04812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E538A-6A57-45CA-B5D1-53B0330594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D89E04-2E11-4AA8-9230-D24E9D00B0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9FE4BB-F514-4AD7-9B5C-530593C136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95D52C-527E-4F1F-BBB2-671481349B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291D51-5BA3-4DE1-BED4-F3C6AD730C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66C6A-DC8C-48BB-8941-C40A878AC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AF0BD4-2EDD-4931-9634-4F8551514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F730C0-4C1A-4765-8691-CF077C05D7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DECOLORED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3DDD43E7-64A8-4413-992C-4B69F0C9D3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0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online_c_compil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onlinegdb.com/online_c_compil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gdb.com/online_c_compil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online_c_compiler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gdb.com/online_c_compil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gdb.com/online_c_compil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33400" y="3276600"/>
            <a:ext cx="80010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</a:t>
            </a:r>
            <a:br>
              <a:rPr lang="en-US" dirty="0" smtClean="0"/>
            </a:br>
            <a:r>
              <a:rPr lang="en-US" i="1" dirty="0" smtClean="0"/>
              <a:t>Seventh Edition</a:t>
            </a:r>
            <a:endParaRPr lang="en-US" sz="3200" i="1" dirty="0" smtClean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229600" cy="2133600"/>
          </a:xfrm>
        </p:spPr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 smtClean="0"/>
              <a:t>Chapter 3</a:t>
            </a:r>
          </a:p>
          <a:p>
            <a:pPr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600" i="1" dirty="0" smtClean="0"/>
              <a:t>Understanding Structure</a:t>
            </a:r>
          </a:p>
          <a:p>
            <a:pPr>
              <a:lnSpc>
                <a:spcPct val="90000"/>
              </a:lnSpc>
              <a:defRPr/>
            </a:pPr>
            <a:endParaRPr lang="en-US" sz="1800" i="1" dirty="0" smtClean="0"/>
          </a:p>
          <a:p>
            <a:pPr algn="l">
              <a:lnSpc>
                <a:spcPct val="90000"/>
              </a:lnSpc>
              <a:defRPr/>
            </a:pPr>
            <a:r>
              <a:rPr lang="en-US" sz="2200" b="1" i="1" dirty="0" smtClean="0"/>
              <a:t>Online c compiler: </a:t>
            </a:r>
            <a:r>
              <a:rPr lang="en-US" sz="2200" i="1" dirty="0" smtClean="0">
                <a:hlinkClick r:id="rId3"/>
              </a:rPr>
              <a:t>https</a:t>
            </a:r>
            <a:r>
              <a:rPr lang="en-US" sz="2200" i="1" dirty="0">
                <a:hlinkClick r:id="rId3"/>
              </a:rPr>
              <a:t>://</a:t>
            </a:r>
            <a:r>
              <a:rPr lang="en-US" sz="2200" i="1" dirty="0" smtClean="0">
                <a:hlinkClick r:id="rId3"/>
              </a:rPr>
              <a:t>www.onlinegdb.com/online_c_compiler</a:t>
            </a:r>
            <a:endParaRPr lang="en-US" sz="2200" i="1" dirty="0" smtClean="0"/>
          </a:p>
          <a:p>
            <a:pPr algn="l">
              <a:lnSpc>
                <a:spcPct val="90000"/>
              </a:lnSpc>
              <a:defRPr/>
            </a:pPr>
            <a:endParaRPr lang="en-US" sz="1800" i="1" dirty="0" smtClean="0"/>
          </a:p>
          <a:p>
            <a:pPr algn="l">
              <a:lnSpc>
                <a:spcPct val="90000"/>
              </a:lnSpc>
              <a:defRPr/>
            </a:pPr>
            <a:endParaRPr lang="en-US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5"/>
            <a:ext cx="8229600" cy="762000"/>
          </a:xfrm>
        </p:spPr>
        <p:txBody>
          <a:bodyPr/>
          <a:lstStyle/>
          <a:p>
            <a:r>
              <a:rPr lang="en-US" sz="3600" dirty="0"/>
              <a:t>if </a:t>
            </a:r>
            <a:r>
              <a:rPr lang="en-US" sz="3600" dirty="0" smtClean="0"/>
              <a:t>…… else Statement </a:t>
            </a:r>
            <a:r>
              <a:rPr lang="en-US" sz="3600" dirty="0"/>
              <a:t>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15000"/>
          </a:xfrm>
        </p:spPr>
        <p:txBody>
          <a:bodyPr/>
          <a:lstStyle/>
          <a:p>
            <a:pPr marL="0" indent="0">
              <a:buNone/>
            </a:pPr>
            <a:r>
              <a:rPr lang="en-US" sz="1900" dirty="0"/>
              <a:t>#include &lt;stdio.h&gt;</a:t>
            </a:r>
          </a:p>
          <a:p>
            <a:pPr marL="0" indent="0">
              <a:buNone/>
            </a:pPr>
            <a:r>
              <a:rPr lang="en-US" sz="1900" dirty="0"/>
              <a:t>int main ()</a:t>
            </a:r>
          </a:p>
          <a:p>
            <a:pPr marL="0" indent="0">
              <a:buNone/>
            </a:pPr>
            <a:r>
              <a:rPr lang="en-US" sz="1900" dirty="0"/>
              <a:t>{</a:t>
            </a:r>
          </a:p>
          <a:p>
            <a:pPr marL="0" indent="0">
              <a:buNone/>
            </a:pPr>
            <a:r>
              <a:rPr lang="en-US" sz="1900" dirty="0" smtClean="0"/>
              <a:t>	int </a:t>
            </a:r>
            <a:r>
              <a:rPr lang="en-US" sz="1900" dirty="0"/>
              <a:t>a = 100;</a:t>
            </a:r>
          </a:p>
          <a:p>
            <a:pPr marL="0" indent="0">
              <a:buNone/>
            </a:pPr>
            <a:r>
              <a:rPr lang="en-US" sz="1900" dirty="0" smtClean="0"/>
              <a:t>	if</a:t>
            </a:r>
            <a:r>
              <a:rPr lang="en-US" sz="1900" dirty="0"/>
              <a:t>( a &lt; 20 )</a:t>
            </a:r>
          </a:p>
          <a:p>
            <a:pPr marL="0" indent="0">
              <a:buNone/>
            </a:pPr>
            <a:r>
              <a:rPr lang="en-US" sz="1900" dirty="0" smtClean="0"/>
              <a:t>	{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		printf("a is less than 20\n" );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	}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	else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	{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	/* </a:t>
            </a:r>
            <a:r>
              <a:rPr lang="en-US" sz="1900" dirty="0"/>
              <a:t>if condition is false then print the following */</a:t>
            </a:r>
          </a:p>
          <a:p>
            <a:pPr marL="0" indent="0">
              <a:buNone/>
            </a:pPr>
            <a:r>
              <a:rPr lang="en-US" sz="1900" dirty="0" smtClean="0"/>
              <a:t>	printf</a:t>
            </a:r>
            <a:r>
              <a:rPr lang="en-US" sz="1900" dirty="0"/>
              <a:t>("a is not less than 20\n" );</a:t>
            </a:r>
          </a:p>
          <a:p>
            <a:pPr marL="0" indent="0">
              <a:buNone/>
            </a:pPr>
            <a:r>
              <a:rPr lang="en-US" sz="1900" dirty="0" smtClean="0"/>
              <a:t>	}</a:t>
            </a:r>
            <a:endParaRPr lang="en-US" sz="1900" dirty="0"/>
          </a:p>
          <a:p>
            <a:pPr marL="0" indent="0">
              <a:buNone/>
            </a:pPr>
            <a:r>
              <a:rPr lang="en-US" sz="1900" dirty="0" smtClean="0"/>
              <a:t>	printf</a:t>
            </a:r>
            <a:r>
              <a:rPr lang="en-US" sz="1900" dirty="0"/>
              <a:t>("value of a is : %d\n", a);</a:t>
            </a:r>
          </a:p>
          <a:p>
            <a:pPr marL="0" indent="0">
              <a:buNone/>
            </a:pPr>
            <a:r>
              <a:rPr lang="en-US" sz="1900" dirty="0" smtClean="0"/>
              <a:t>	return </a:t>
            </a:r>
            <a:r>
              <a:rPr lang="en-US" sz="1900" dirty="0"/>
              <a:t>0;</a:t>
            </a:r>
          </a:p>
          <a:p>
            <a:pPr marL="0" indent="0">
              <a:buNone/>
            </a:pPr>
            <a:r>
              <a:rPr lang="en-US" sz="19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9075"/>
            <a:ext cx="8382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Seventh Edition                 </a:t>
            </a:r>
            <a:r>
              <a:rPr lang="en-US" b="1" i="1" dirty="0" smtClean="0">
                <a:solidFill>
                  <a:srgbClr val="FF0000"/>
                </a:solidFill>
              </a:rPr>
              <a:t>Online </a:t>
            </a:r>
            <a:r>
              <a:rPr lang="en-US" b="1" i="1" dirty="0">
                <a:solidFill>
                  <a:srgbClr val="FF0000"/>
                </a:solidFill>
              </a:rPr>
              <a:t>c compiler</a:t>
            </a:r>
            <a:r>
              <a:rPr lang="en-US" b="1" i="1" dirty="0"/>
              <a:t>: </a:t>
            </a:r>
            <a:r>
              <a:rPr lang="en-US" i="1" dirty="0">
                <a:hlinkClick r:id="rId2"/>
              </a:rPr>
              <a:t>https://www.onlinegdb.com/online_c_compiler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63782"/>
            <a:ext cx="3439574" cy="439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867400" y="763672"/>
            <a:ext cx="1758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Flow Diagram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728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Understanding the Three Basic Structures (continued)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4572000"/>
          </a:xfrm>
        </p:spPr>
        <p:txBody>
          <a:bodyPr/>
          <a:lstStyle/>
          <a:p>
            <a:r>
              <a:rPr lang="en-US" b="1" dirty="0" smtClean="0"/>
              <a:t>Single-alternative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/>
              <a:t>s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clause is not required</a:t>
            </a:r>
          </a:p>
          <a:p>
            <a:r>
              <a:rPr lang="en-US" b="1" dirty="0" smtClean="0"/>
              <a:t>null case</a:t>
            </a:r>
          </a:p>
          <a:p>
            <a:pPr lvl="1"/>
            <a:r>
              <a:rPr lang="en-US" dirty="0" smtClean="0"/>
              <a:t>Situation where nothing is done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63000" y="6484914"/>
            <a:ext cx="381000" cy="365125"/>
          </a:xfrm>
        </p:spPr>
        <p:txBody>
          <a:bodyPr/>
          <a:lstStyle/>
          <a:p>
            <a:pPr>
              <a:defRPr/>
            </a:pPr>
            <a:fld id="{CF62A0A6-FA1E-4E36-9B5D-35B1C3777AE2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87" y="6492875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85800" y="2286000"/>
            <a:ext cx="7467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if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employee belongs to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</a:rPr>
              <a:t>dentalPlan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then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	deduct $40 from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</a:rPr>
              <a:t>employeeGrossPay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600200"/>
            <a:ext cx="4724400" cy="457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Understanding the Three Basic Structures (continued)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pPr>
              <a:defRPr/>
            </a:pPr>
            <a:fld id="{84B57A36-3E15-4455-A456-7CBF48323EDE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50006" y="6119742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3-4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Single-alternative selection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Understanding the Three Basic Structures (continued)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4000"/>
            <a:ext cx="9144000" cy="4572000"/>
          </a:xfrm>
        </p:spPr>
        <p:txBody>
          <a:bodyPr/>
          <a:lstStyle/>
          <a:p>
            <a:r>
              <a:rPr lang="en-US" b="1" dirty="0" smtClean="0"/>
              <a:t>Loop structure</a:t>
            </a:r>
          </a:p>
          <a:p>
            <a:pPr lvl="1"/>
            <a:r>
              <a:rPr lang="en-US" dirty="0" smtClean="0"/>
              <a:t>Repeats a set of actions while a condition remains true</a:t>
            </a:r>
          </a:p>
          <a:p>
            <a:pPr lvl="2"/>
            <a:r>
              <a:rPr lang="en-US" b="1" dirty="0" smtClean="0"/>
              <a:t>Loop body</a:t>
            </a:r>
          </a:p>
          <a:p>
            <a:pPr lvl="1"/>
            <a:r>
              <a:rPr lang="en-US" dirty="0" smtClean="0"/>
              <a:t>Also called </a:t>
            </a:r>
            <a:r>
              <a:rPr lang="en-US" b="1" dirty="0" smtClean="0"/>
              <a:t>repetition</a:t>
            </a:r>
            <a:r>
              <a:rPr lang="en-US" dirty="0" smtClean="0"/>
              <a:t> or </a:t>
            </a:r>
            <a:r>
              <a:rPr lang="en-US" b="1" dirty="0" smtClean="0"/>
              <a:t>iteration</a:t>
            </a:r>
          </a:p>
          <a:p>
            <a:pPr lvl="1"/>
            <a:r>
              <a:rPr lang="en-US" dirty="0" smtClean="0"/>
              <a:t>Condition is tested first in the most common form of loop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while…do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 smtClean="0"/>
              <a:t> </a:t>
            </a:r>
            <a:r>
              <a:rPr lang="en-US" b="1" dirty="0" smtClean="0"/>
              <a:t>loop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42528" y="6492875"/>
            <a:ext cx="381000" cy="365125"/>
          </a:xfrm>
        </p:spPr>
        <p:txBody>
          <a:bodyPr/>
          <a:lstStyle/>
          <a:p>
            <a:pPr>
              <a:defRPr/>
            </a:pPr>
            <a:fld id="{DE4D5149-1F26-48CB-BC33-A17CCDAA5E4E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8562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dirty="0" smtClean="0"/>
              <a:t>Understanding the Three Basic Structures (continued)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492875"/>
            <a:ext cx="453788" cy="365125"/>
          </a:xfrm>
        </p:spPr>
        <p:txBody>
          <a:bodyPr/>
          <a:lstStyle/>
          <a:p>
            <a:pPr>
              <a:defRPr/>
            </a:pPr>
            <a:fld id="{DD391410-0343-4840-B9F3-35B6A57B223E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0" y="57150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3-5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Loop structure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286000"/>
            <a:ext cx="5410200" cy="3228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5937"/>
            <a:ext cx="9144000" cy="1054290"/>
          </a:xfrm>
        </p:spPr>
        <p:txBody>
          <a:bodyPr/>
          <a:lstStyle/>
          <a:p>
            <a:r>
              <a:rPr lang="en-US" sz="3600" dirty="0" smtClean="0"/>
              <a:t>Understanding the Three Basic </a:t>
            </a:r>
            <a:br>
              <a:rPr lang="en-US" sz="3600" dirty="0" smtClean="0"/>
            </a:br>
            <a:r>
              <a:rPr lang="en-US" sz="3600" dirty="0" smtClean="0"/>
              <a:t>Structures (continued)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492875"/>
            <a:ext cx="473122" cy="365125"/>
          </a:xfrm>
        </p:spPr>
        <p:txBody>
          <a:bodyPr/>
          <a:lstStyle/>
          <a:p>
            <a:pPr>
              <a:defRPr/>
            </a:pPr>
            <a:fld id="{A4CF296A-030B-4D67-8776-D5CB61D5F427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52400" y="1371600"/>
            <a:ext cx="86106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Loop structure</a:t>
            </a:r>
          </a:p>
          <a:p>
            <a:pPr>
              <a:spcBef>
                <a:spcPct val="50000"/>
              </a:spcBef>
            </a:pPr>
            <a:endParaRPr lang="en-US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testCondition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continues to be true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do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</a:rPr>
              <a:t>someProcess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sz="14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14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</a:rPr>
              <a:t>while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you continue to be hungry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take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another bite of food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</a:rPr>
              <a:t>determine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</a:rPr>
              <a:t>if you still feel hungry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sz="3600" dirty="0" smtClean="0"/>
              <a:t>Three Types </a:t>
            </a:r>
            <a:r>
              <a:rPr lang="en-US" sz="3600" dirty="0"/>
              <a:t>of </a:t>
            </a:r>
            <a:r>
              <a:rPr lang="en-US" sz="3600" dirty="0" smtClean="0"/>
              <a:t>Loops in C programming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486400"/>
          </a:xfrm>
        </p:spPr>
        <p:txBody>
          <a:bodyPr/>
          <a:lstStyle/>
          <a:p>
            <a:r>
              <a:rPr lang="en-US" sz="2400" dirty="0"/>
              <a:t>for loop</a:t>
            </a:r>
          </a:p>
          <a:p>
            <a:r>
              <a:rPr lang="en-US" sz="2400" dirty="0"/>
              <a:t>while loop</a:t>
            </a:r>
          </a:p>
          <a:p>
            <a:r>
              <a:rPr lang="en-US" sz="2400" dirty="0"/>
              <a:t>do...while loop</a:t>
            </a:r>
          </a:p>
          <a:p>
            <a:pPr marL="0" indent="0">
              <a:buNone/>
            </a:pPr>
            <a:r>
              <a:rPr lang="en-US" sz="2400" b="1" dirty="0"/>
              <a:t>The syntax of the </a:t>
            </a:r>
            <a:r>
              <a:rPr lang="en-US" sz="2400" b="1" dirty="0" smtClean="0"/>
              <a:t>for </a:t>
            </a:r>
            <a:r>
              <a:rPr lang="en-US" sz="2400" b="1" dirty="0"/>
              <a:t>loop is</a:t>
            </a:r>
            <a:r>
              <a:rPr lang="en-US" sz="2400" b="1" dirty="0" smtClean="0"/>
              <a:t>: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initialization statement is executed only once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/>
              <a:t>test expression is </a:t>
            </a:r>
            <a:r>
              <a:rPr lang="en-US" sz="2000" dirty="0" smtClean="0"/>
              <a:t>evaluated, if it is </a:t>
            </a:r>
            <a:r>
              <a:rPr lang="en-US" sz="2000" dirty="0"/>
              <a:t>evaluated to </a:t>
            </a:r>
            <a:r>
              <a:rPr lang="en-US" sz="2000" b="1" i="1" dirty="0"/>
              <a:t>false</a:t>
            </a:r>
            <a:r>
              <a:rPr lang="en-US" sz="2000" dirty="0"/>
              <a:t>, the for loop is </a:t>
            </a:r>
            <a:r>
              <a:rPr lang="en-US" sz="2000" dirty="0" smtClean="0"/>
              <a:t>terminated</a:t>
            </a:r>
            <a:r>
              <a:rPr lang="en-US" sz="2000" dirty="0"/>
              <a:t>;</a:t>
            </a:r>
            <a:r>
              <a:rPr lang="en-US" sz="2000" dirty="0" smtClean="0"/>
              <a:t> If </a:t>
            </a:r>
            <a:r>
              <a:rPr lang="en-US" sz="2000" dirty="0"/>
              <a:t>it is evaluated to </a:t>
            </a:r>
            <a:r>
              <a:rPr lang="en-US" sz="2000" b="1" i="1" dirty="0"/>
              <a:t>true</a:t>
            </a:r>
            <a:r>
              <a:rPr lang="en-US" sz="2000" dirty="0"/>
              <a:t>, statements inside the body of for loop are executed, and the update expression is updated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Again the test expression is evaluated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This process goes on until the test expression is false then the loop terminates.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8710" y="2438400"/>
            <a:ext cx="64007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for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initializationStatement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testExpression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updateStatement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	// statements inside the body of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614615" y="914400"/>
            <a:ext cx="251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b="1" dirty="0" smtClean="0">
                <a:solidFill>
                  <a:srgbClr val="00B050"/>
                </a:solidFill>
              </a:rPr>
              <a:t>Example:</a:t>
            </a:r>
          </a:p>
          <a:p>
            <a:r>
              <a:rPr lang="nn-NO" b="1" dirty="0" smtClean="0">
                <a:solidFill>
                  <a:srgbClr val="00B050"/>
                </a:solidFill>
              </a:rPr>
              <a:t>#include </a:t>
            </a:r>
            <a:r>
              <a:rPr lang="nn-NO" b="1" dirty="0">
                <a:solidFill>
                  <a:srgbClr val="00B050"/>
                </a:solidFill>
              </a:rPr>
              <a:t>&lt;stdio.h</a:t>
            </a:r>
            <a:r>
              <a:rPr lang="nn-NO" b="1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nn-NO" b="1" dirty="0" smtClean="0">
                <a:solidFill>
                  <a:srgbClr val="00B050"/>
                </a:solidFill>
              </a:rPr>
              <a:t>int </a:t>
            </a:r>
            <a:r>
              <a:rPr lang="nn-NO" b="1" dirty="0">
                <a:solidFill>
                  <a:srgbClr val="00B050"/>
                </a:solidFill>
              </a:rPr>
              <a:t>main() </a:t>
            </a:r>
            <a:endParaRPr lang="nn-NO" b="1" dirty="0" smtClean="0">
              <a:solidFill>
                <a:srgbClr val="00B050"/>
              </a:solidFill>
            </a:endParaRPr>
          </a:p>
          <a:p>
            <a:r>
              <a:rPr lang="nn-NO" b="1" dirty="0" smtClean="0">
                <a:solidFill>
                  <a:srgbClr val="00B050"/>
                </a:solidFill>
              </a:rPr>
              <a:t>{    </a:t>
            </a:r>
          </a:p>
          <a:p>
            <a:r>
              <a:rPr lang="nn-NO" b="1" dirty="0" smtClean="0">
                <a:solidFill>
                  <a:srgbClr val="00B050"/>
                </a:solidFill>
              </a:rPr>
              <a:t>int </a:t>
            </a:r>
            <a:r>
              <a:rPr lang="nn-NO" b="1" dirty="0">
                <a:solidFill>
                  <a:srgbClr val="00B050"/>
                </a:solidFill>
              </a:rPr>
              <a:t>i;    </a:t>
            </a:r>
            <a:endParaRPr lang="nn-NO" b="1" dirty="0" smtClean="0">
              <a:solidFill>
                <a:srgbClr val="00B050"/>
              </a:solidFill>
            </a:endParaRPr>
          </a:p>
          <a:p>
            <a:r>
              <a:rPr lang="nn-NO" b="1" dirty="0" smtClean="0">
                <a:solidFill>
                  <a:srgbClr val="00B050"/>
                </a:solidFill>
              </a:rPr>
              <a:t>for </a:t>
            </a:r>
            <a:r>
              <a:rPr lang="nn-NO" b="1" dirty="0">
                <a:solidFill>
                  <a:srgbClr val="00B050"/>
                </a:solidFill>
              </a:rPr>
              <a:t>(i = 0; i&lt; 10; ++i) </a:t>
            </a:r>
            <a:endParaRPr lang="nn-NO" b="1" dirty="0" smtClean="0">
              <a:solidFill>
                <a:srgbClr val="00B050"/>
              </a:solidFill>
            </a:endParaRPr>
          </a:p>
          <a:p>
            <a:r>
              <a:rPr lang="nn-NO" b="1" dirty="0" smtClean="0">
                <a:solidFill>
                  <a:srgbClr val="00B050"/>
                </a:solidFill>
              </a:rPr>
              <a:t>printf </a:t>
            </a:r>
            <a:r>
              <a:rPr lang="nn-NO" b="1" dirty="0">
                <a:solidFill>
                  <a:srgbClr val="00B050"/>
                </a:solidFill>
              </a:rPr>
              <a:t>("i </a:t>
            </a:r>
            <a:r>
              <a:rPr lang="nn-NO" b="1" dirty="0" smtClean="0">
                <a:solidFill>
                  <a:srgbClr val="00B050"/>
                </a:solidFill>
              </a:rPr>
              <a:t>= %</a:t>
            </a:r>
            <a:r>
              <a:rPr lang="nn-NO" b="1" dirty="0">
                <a:solidFill>
                  <a:srgbClr val="00B050"/>
                </a:solidFill>
              </a:rPr>
              <a:t>d; ", i</a:t>
            </a:r>
            <a:r>
              <a:rPr lang="nn-NO" b="1" dirty="0" smtClean="0">
                <a:solidFill>
                  <a:srgbClr val="00B050"/>
                </a:solidFill>
              </a:rPr>
              <a:t>);</a:t>
            </a:r>
          </a:p>
          <a:p>
            <a:r>
              <a:rPr lang="nn-NO" b="1" dirty="0" smtClean="0">
                <a:solidFill>
                  <a:srgbClr val="00B050"/>
                </a:solidFill>
              </a:rPr>
              <a:t>return </a:t>
            </a:r>
            <a:r>
              <a:rPr lang="nn-NO" b="1" dirty="0">
                <a:solidFill>
                  <a:srgbClr val="00B050"/>
                </a:solidFill>
              </a:rPr>
              <a:t>0</a:t>
            </a:r>
            <a:r>
              <a:rPr lang="nn-NO" b="1" dirty="0" smtClean="0">
                <a:solidFill>
                  <a:srgbClr val="00B050"/>
                </a:solidFill>
              </a:rPr>
              <a:t>;</a:t>
            </a:r>
          </a:p>
          <a:p>
            <a:r>
              <a:rPr lang="nn-NO" b="1" dirty="0" smtClean="0">
                <a:solidFill>
                  <a:srgbClr val="00B050"/>
                </a:solidFill>
              </a:rPr>
              <a:t>}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9075"/>
            <a:ext cx="8382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Seventh Edition                 </a:t>
            </a:r>
            <a:r>
              <a:rPr lang="en-US" b="1" i="1" dirty="0" smtClean="0">
                <a:solidFill>
                  <a:srgbClr val="FF0000"/>
                </a:solidFill>
              </a:rPr>
              <a:t>Online </a:t>
            </a:r>
            <a:r>
              <a:rPr lang="en-US" b="1" i="1" dirty="0">
                <a:solidFill>
                  <a:srgbClr val="FF0000"/>
                </a:solidFill>
              </a:rPr>
              <a:t>c compiler</a:t>
            </a:r>
            <a:r>
              <a:rPr lang="en-US" b="1" i="1" dirty="0"/>
              <a:t>: </a:t>
            </a:r>
            <a:r>
              <a:rPr lang="en-US" i="1" dirty="0">
                <a:hlinkClick r:id="rId2"/>
              </a:rPr>
              <a:t>https://www.onlinegdb.com/online_c_compiler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113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nn-NO" sz="3600" b="1" dirty="0" smtClean="0">
                <a:solidFill>
                  <a:srgbClr val="00B050"/>
                </a:solidFill>
              </a:rPr>
              <a:t>Example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914400"/>
            <a:ext cx="6172200" cy="3810000"/>
          </a:xfrm>
        </p:spPr>
        <p:txBody>
          <a:bodyPr/>
          <a:lstStyle/>
          <a:p>
            <a:r>
              <a:rPr lang="nn-NO" sz="2400" b="1" dirty="0" smtClean="0">
                <a:solidFill>
                  <a:srgbClr val="0033CC"/>
                </a:solidFill>
              </a:rPr>
              <a:t>For increasing the counter by 1 and decreasing by 1:</a:t>
            </a:r>
          </a:p>
          <a:p>
            <a:r>
              <a:rPr lang="nn-NO" sz="2400" b="1" dirty="0" smtClean="0">
                <a:solidFill>
                  <a:srgbClr val="0033CC"/>
                </a:solidFill>
              </a:rPr>
              <a:t>++i prefix: the value of i is increamented by 1 and then is used in the following calculations.</a:t>
            </a:r>
          </a:p>
          <a:p>
            <a:r>
              <a:rPr lang="nn-NO" sz="2400" b="1" dirty="0" smtClean="0">
                <a:solidFill>
                  <a:srgbClr val="0033CC"/>
                </a:solidFill>
              </a:rPr>
              <a:t>i</a:t>
            </a:r>
            <a:r>
              <a:rPr lang="nn-NO" sz="2400" b="1" dirty="0">
                <a:solidFill>
                  <a:srgbClr val="0033CC"/>
                </a:solidFill>
              </a:rPr>
              <a:t>++ </a:t>
            </a:r>
            <a:r>
              <a:rPr lang="nn-NO" sz="2400" b="1" dirty="0" smtClean="0">
                <a:solidFill>
                  <a:srgbClr val="0033CC"/>
                </a:solidFill>
              </a:rPr>
              <a:t>postfix</a:t>
            </a:r>
            <a:r>
              <a:rPr lang="nn-NO" sz="2400" b="1" dirty="0">
                <a:solidFill>
                  <a:srgbClr val="0033CC"/>
                </a:solidFill>
              </a:rPr>
              <a:t>: the </a:t>
            </a:r>
            <a:r>
              <a:rPr lang="nn-NO" sz="2400" b="1" dirty="0" smtClean="0">
                <a:solidFill>
                  <a:srgbClr val="0033CC"/>
                </a:solidFill>
              </a:rPr>
              <a:t>current value </a:t>
            </a:r>
            <a:r>
              <a:rPr lang="nn-NO" sz="2400" b="1" dirty="0">
                <a:solidFill>
                  <a:srgbClr val="0033CC"/>
                </a:solidFill>
              </a:rPr>
              <a:t>of i is used </a:t>
            </a:r>
            <a:r>
              <a:rPr lang="nn-NO" sz="2400" b="1" dirty="0" smtClean="0">
                <a:solidFill>
                  <a:srgbClr val="0033CC"/>
                </a:solidFill>
              </a:rPr>
              <a:t>in the calculations and after that the value </a:t>
            </a:r>
            <a:r>
              <a:rPr lang="nn-NO" sz="2400" b="1" dirty="0">
                <a:solidFill>
                  <a:srgbClr val="0033CC"/>
                </a:solidFill>
              </a:rPr>
              <a:t>of i </a:t>
            </a:r>
            <a:r>
              <a:rPr lang="nn-NO" sz="2400" b="1" dirty="0" smtClean="0">
                <a:solidFill>
                  <a:srgbClr val="0033CC"/>
                </a:solidFill>
              </a:rPr>
              <a:t>will be </a:t>
            </a:r>
            <a:r>
              <a:rPr lang="nn-NO" sz="2400" b="1" dirty="0">
                <a:solidFill>
                  <a:srgbClr val="0033CC"/>
                </a:solidFill>
              </a:rPr>
              <a:t>increamented by </a:t>
            </a:r>
            <a:r>
              <a:rPr lang="nn-NO" sz="2400" b="1" dirty="0" smtClean="0">
                <a:solidFill>
                  <a:srgbClr val="0033CC"/>
                </a:solidFill>
              </a:rPr>
              <a:t>1.</a:t>
            </a:r>
          </a:p>
          <a:p>
            <a:r>
              <a:rPr lang="nn-NO" sz="2400" b="1" dirty="0" smtClean="0">
                <a:solidFill>
                  <a:srgbClr val="0033CC"/>
                </a:solidFill>
              </a:rPr>
              <a:t>Simillar situation for --i and i--;</a:t>
            </a:r>
            <a:endParaRPr lang="nn-NO" sz="2400" b="1" dirty="0">
              <a:solidFill>
                <a:srgbClr val="0033CC"/>
              </a:solidFill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77001"/>
            <a:ext cx="3200400" cy="381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Seventh Edition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251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b="1" dirty="0" smtClean="0">
                <a:solidFill>
                  <a:srgbClr val="00B050"/>
                </a:solidFill>
              </a:rPr>
              <a:t>Example:</a:t>
            </a:r>
          </a:p>
          <a:p>
            <a:r>
              <a:rPr lang="nn-NO" b="1" dirty="0" smtClean="0">
                <a:solidFill>
                  <a:srgbClr val="00B050"/>
                </a:solidFill>
              </a:rPr>
              <a:t>#include </a:t>
            </a:r>
            <a:r>
              <a:rPr lang="nn-NO" b="1" dirty="0">
                <a:solidFill>
                  <a:srgbClr val="00B050"/>
                </a:solidFill>
              </a:rPr>
              <a:t>&lt;stdio.h</a:t>
            </a:r>
            <a:r>
              <a:rPr lang="nn-NO" b="1" dirty="0" smtClean="0">
                <a:solidFill>
                  <a:srgbClr val="00B050"/>
                </a:solidFill>
              </a:rPr>
              <a:t>&gt;</a:t>
            </a:r>
          </a:p>
          <a:p>
            <a:r>
              <a:rPr lang="nn-NO" b="1" dirty="0" smtClean="0">
                <a:solidFill>
                  <a:srgbClr val="00B050"/>
                </a:solidFill>
              </a:rPr>
              <a:t>int </a:t>
            </a:r>
            <a:r>
              <a:rPr lang="nn-NO" b="1" dirty="0">
                <a:solidFill>
                  <a:srgbClr val="00B050"/>
                </a:solidFill>
              </a:rPr>
              <a:t>main() </a:t>
            </a:r>
            <a:endParaRPr lang="nn-NO" b="1" dirty="0" smtClean="0">
              <a:solidFill>
                <a:srgbClr val="00B050"/>
              </a:solidFill>
            </a:endParaRPr>
          </a:p>
          <a:p>
            <a:r>
              <a:rPr lang="nn-NO" b="1" dirty="0" smtClean="0">
                <a:solidFill>
                  <a:srgbClr val="00B050"/>
                </a:solidFill>
              </a:rPr>
              <a:t>{    </a:t>
            </a:r>
          </a:p>
          <a:p>
            <a:r>
              <a:rPr lang="nn-NO" b="1" dirty="0" smtClean="0">
                <a:solidFill>
                  <a:srgbClr val="00B050"/>
                </a:solidFill>
              </a:rPr>
              <a:t>int </a:t>
            </a:r>
            <a:r>
              <a:rPr lang="nn-NO" b="1" dirty="0">
                <a:solidFill>
                  <a:srgbClr val="00B050"/>
                </a:solidFill>
              </a:rPr>
              <a:t>i;    </a:t>
            </a:r>
            <a:endParaRPr lang="nn-NO" b="1" dirty="0" smtClean="0">
              <a:solidFill>
                <a:srgbClr val="00B050"/>
              </a:solidFill>
            </a:endParaRPr>
          </a:p>
          <a:p>
            <a:r>
              <a:rPr lang="nn-NO" b="1" dirty="0" smtClean="0">
                <a:solidFill>
                  <a:srgbClr val="00B050"/>
                </a:solidFill>
              </a:rPr>
              <a:t>for </a:t>
            </a:r>
            <a:r>
              <a:rPr lang="nn-NO" b="1" dirty="0">
                <a:solidFill>
                  <a:srgbClr val="00B050"/>
                </a:solidFill>
              </a:rPr>
              <a:t>(i = 0; i&lt; 10; ++i) </a:t>
            </a:r>
            <a:endParaRPr lang="nn-NO" b="1" dirty="0" smtClean="0">
              <a:solidFill>
                <a:srgbClr val="00B050"/>
              </a:solidFill>
            </a:endParaRPr>
          </a:p>
          <a:p>
            <a:r>
              <a:rPr lang="nn-NO" b="1" dirty="0" smtClean="0">
                <a:solidFill>
                  <a:srgbClr val="00B050"/>
                </a:solidFill>
              </a:rPr>
              <a:t>printf </a:t>
            </a:r>
            <a:r>
              <a:rPr lang="nn-NO" b="1" dirty="0">
                <a:solidFill>
                  <a:srgbClr val="00B050"/>
                </a:solidFill>
              </a:rPr>
              <a:t>("i </a:t>
            </a:r>
            <a:r>
              <a:rPr lang="nn-NO" b="1" dirty="0" smtClean="0">
                <a:solidFill>
                  <a:srgbClr val="00B050"/>
                </a:solidFill>
              </a:rPr>
              <a:t>= %</a:t>
            </a:r>
            <a:r>
              <a:rPr lang="nn-NO" b="1" dirty="0">
                <a:solidFill>
                  <a:srgbClr val="00B050"/>
                </a:solidFill>
              </a:rPr>
              <a:t>d; ", i</a:t>
            </a:r>
            <a:r>
              <a:rPr lang="nn-NO" b="1" dirty="0" smtClean="0">
                <a:solidFill>
                  <a:srgbClr val="00B050"/>
                </a:solidFill>
              </a:rPr>
              <a:t>);</a:t>
            </a:r>
          </a:p>
          <a:p>
            <a:r>
              <a:rPr lang="nn-NO" b="1" dirty="0" smtClean="0">
                <a:solidFill>
                  <a:srgbClr val="00B050"/>
                </a:solidFill>
              </a:rPr>
              <a:t>return </a:t>
            </a:r>
            <a:r>
              <a:rPr lang="nn-NO" b="1" dirty="0">
                <a:solidFill>
                  <a:srgbClr val="00B050"/>
                </a:solidFill>
              </a:rPr>
              <a:t>0</a:t>
            </a:r>
            <a:r>
              <a:rPr lang="nn-NO" b="1" dirty="0" smtClean="0">
                <a:solidFill>
                  <a:srgbClr val="00B050"/>
                </a:solidFill>
              </a:rPr>
              <a:t>;</a:t>
            </a:r>
          </a:p>
          <a:p>
            <a:r>
              <a:rPr lang="nn-NO" b="1" dirty="0" smtClean="0">
                <a:solidFill>
                  <a:srgbClr val="00B050"/>
                </a:solidFill>
              </a:rPr>
              <a:t>}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75" y="4724400"/>
            <a:ext cx="9141725" cy="1844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0033CC"/>
                </a:solidFill>
              </a:rPr>
              <a:t>i = i + 3 is equivalent to: i += </a:t>
            </a:r>
            <a:r>
              <a:rPr lang="en-US" sz="2400" b="1" dirty="0">
                <a:solidFill>
                  <a:srgbClr val="0033CC"/>
                </a:solidFill>
              </a:rPr>
              <a:t>3</a:t>
            </a:r>
            <a:r>
              <a:rPr lang="en-US" sz="2400" b="1" dirty="0" smtClean="0">
                <a:solidFill>
                  <a:srgbClr val="0033CC"/>
                </a:solidFill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821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6"/>
            <a:ext cx="8229600" cy="675564"/>
          </a:xfrm>
        </p:spPr>
        <p:txBody>
          <a:bodyPr/>
          <a:lstStyle/>
          <a:p>
            <a:r>
              <a:rPr lang="en-US" sz="3600" b="1" dirty="0"/>
              <a:t>for </a:t>
            </a:r>
            <a:r>
              <a:rPr lang="en-US" sz="3600" b="1" dirty="0" smtClean="0"/>
              <a:t>loop: Example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94" y="685800"/>
            <a:ext cx="9144000" cy="6172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include &lt;stdio.h&gt;</a:t>
            </a:r>
          </a:p>
          <a:p>
            <a:pPr marL="0" indent="0">
              <a:buNone/>
            </a:pPr>
            <a:r>
              <a:rPr lang="en-US" sz="2000" dirty="0"/>
              <a:t>int main()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{	</a:t>
            </a:r>
            <a:r>
              <a:rPr lang="en-US" sz="2000" dirty="0"/>
              <a:t>// Print numbers from 1 to </a:t>
            </a:r>
            <a:r>
              <a:rPr lang="en-US" sz="2000" dirty="0" smtClean="0"/>
              <a:t>10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int </a:t>
            </a:r>
            <a:r>
              <a:rPr lang="en-US" sz="2000" dirty="0"/>
              <a:t>i;</a:t>
            </a:r>
          </a:p>
          <a:p>
            <a:pPr marL="0" indent="0">
              <a:buNone/>
            </a:pPr>
            <a:r>
              <a:rPr lang="en-US" sz="2000" dirty="0" smtClean="0"/>
              <a:t>	for </a:t>
            </a:r>
            <a:r>
              <a:rPr lang="en-US" sz="2000" dirty="0"/>
              <a:t>(i = 1; i &lt; 11; ++i)</a:t>
            </a:r>
          </a:p>
          <a:p>
            <a:pPr marL="0" indent="0">
              <a:buNone/>
            </a:pPr>
            <a:r>
              <a:rPr lang="en-US" sz="2000" dirty="0" smtClean="0"/>
              <a:t>	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printf</a:t>
            </a:r>
            <a:r>
              <a:rPr lang="en-US" sz="2000" dirty="0"/>
              <a:t>("%d ,</a:t>
            </a:r>
            <a:r>
              <a:rPr lang="en-US" sz="2000" dirty="0" smtClean="0"/>
              <a:t>", </a:t>
            </a:r>
            <a:r>
              <a:rPr lang="en-US" sz="2000" dirty="0"/>
              <a:t>i);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return </a:t>
            </a:r>
            <a:r>
              <a:rPr lang="en-US" sz="2000" dirty="0"/>
              <a:t>0;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Output: </a:t>
            </a:r>
            <a:r>
              <a:rPr lang="en-US" sz="2000" dirty="0" smtClean="0">
                <a:solidFill>
                  <a:srgbClr val="FF0000"/>
                </a:solidFill>
              </a:rPr>
              <a:t>1, 2, 3, 4, 5, 6, 7, 8, 9, 10, </a:t>
            </a:r>
          </a:p>
          <a:p>
            <a:r>
              <a:rPr lang="en-US" sz="1800" b="1" dirty="0"/>
              <a:t>i </a:t>
            </a:r>
            <a:r>
              <a:rPr lang="en-US" sz="1800" dirty="0"/>
              <a:t>is initialized to 1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</a:t>
            </a:r>
            <a:r>
              <a:rPr lang="en-US" sz="1800" dirty="0" smtClean="0"/>
              <a:t>expression </a:t>
            </a:r>
            <a:r>
              <a:rPr lang="en-US" sz="1800" dirty="0"/>
              <a:t>i &lt; 11 is evaluated. Since 1 less than 11 is </a:t>
            </a:r>
            <a:r>
              <a:rPr lang="en-US" sz="1800" b="1" dirty="0"/>
              <a:t>true</a:t>
            </a:r>
            <a:r>
              <a:rPr lang="en-US" sz="1800" dirty="0"/>
              <a:t>, the body of for loop is executed. This will print the </a:t>
            </a:r>
            <a:r>
              <a:rPr lang="en-US" sz="1800" b="1" dirty="0"/>
              <a:t>1</a:t>
            </a:r>
            <a:r>
              <a:rPr lang="en-US" sz="1800" dirty="0"/>
              <a:t> (value of </a:t>
            </a:r>
            <a:r>
              <a:rPr lang="en-US" sz="1800" i="1" dirty="0"/>
              <a:t>i</a:t>
            </a:r>
            <a:r>
              <a:rPr lang="en-US" sz="1800" dirty="0"/>
              <a:t>) on the screen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The update statement ++i is executed. Now, the value of </a:t>
            </a:r>
            <a:r>
              <a:rPr lang="en-US" sz="1800" i="1" dirty="0"/>
              <a:t>i</a:t>
            </a:r>
            <a:r>
              <a:rPr lang="en-US" sz="1800" dirty="0"/>
              <a:t> will be 2. Again, the </a:t>
            </a:r>
            <a:r>
              <a:rPr lang="en-US" sz="1800" dirty="0" smtClean="0"/>
              <a:t>expression </a:t>
            </a:r>
            <a:r>
              <a:rPr lang="en-US" sz="1800" dirty="0"/>
              <a:t>is evaluated to </a:t>
            </a:r>
            <a:r>
              <a:rPr lang="en-US" sz="1800" b="1" dirty="0"/>
              <a:t>true</a:t>
            </a:r>
            <a:r>
              <a:rPr lang="en-US" sz="1800" dirty="0"/>
              <a:t>, and the body of for loop is executed. This will print </a:t>
            </a:r>
            <a:r>
              <a:rPr lang="en-US" sz="1800" b="1" dirty="0"/>
              <a:t>2</a:t>
            </a:r>
            <a:r>
              <a:rPr lang="en-US" sz="1800" dirty="0"/>
              <a:t> (value of </a:t>
            </a:r>
            <a:r>
              <a:rPr lang="en-US" sz="1800" i="1" dirty="0"/>
              <a:t>i</a:t>
            </a:r>
            <a:r>
              <a:rPr lang="en-US" sz="1800" dirty="0"/>
              <a:t>) on the </a:t>
            </a:r>
            <a:r>
              <a:rPr lang="en-US" sz="1800" dirty="0" smtClean="0"/>
              <a:t>screen, again </a:t>
            </a:r>
            <a:r>
              <a:rPr lang="en-US" sz="1800" dirty="0"/>
              <a:t>and again until </a:t>
            </a:r>
            <a:r>
              <a:rPr lang="en-US" sz="1800" i="1" dirty="0"/>
              <a:t>i</a:t>
            </a:r>
            <a:r>
              <a:rPr lang="en-US" sz="1800" dirty="0"/>
              <a:t> becomes 11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When </a:t>
            </a:r>
            <a:r>
              <a:rPr lang="en-US" sz="1800" i="1" dirty="0"/>
              <a:t>i</a:t>
            </a:r>
            <a:r>
              <a:rPr lang="en-US" sz="1800" dirty="0"/>
              <a:t> becomes 11, </a:t>
            </a:r>
            <a:r>
              <a:rPr lang="en-US" sz="1800" i="1" dirty="0"/>
              <a:t>i &lt; 11</a:t>
            </a:r>
            <a:r>
              <a:rPr lang="en-US" sz="1800" dirty="0"/>
              <a:t> will be </a:t>
            </a:r>
            <a:r>
              <a:rPr lang="en-US" sz="1800" b="1" dirty="0"/>
              <a:t>false</a:t>
            </a:r>
            <a:r>
              <a:rPr lang="en-US" sz="1800" dirty="0"/>
              <a:t>, and the for loop terminates.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63000" y="6471266"/>
            <a:ext cx="381000" cy="365125"/>
          </a:xfrm>
        </p:spPr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1066800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#include &lt;stdio.h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int </a:t>
            </a:r>
            <a:r>
              <a:rPr lang="en-US" dirty="0"/>
              <a:t>main() </a:t>
            </a:r>
            <a:endParaRPr lang="en-US" dirty="0" smtClean="0"/>
          </a:p>
          <a:p>
            <a:r>
              <a:rPr lang="en-US" dirty="0" smtClean="0"/>
              <a:t>{</a:t>
            </a:r>
            <a:r>
              <a:rPr lang="en-US" dirty="0"/>
              <a:t>	// Print numbers from 1 to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	int </a:t>
            </a:r>
            <a:r>
              <a:rPr lang="en-US" dirty="0"/>
              <a:t>i;	</a:t>
            </a:r>
            <a:endParaRPr lang="en-US" dirty="0" smtClean="0"/>
          </a:p>
          <a:p>
            <a:r>
              <a:rPr lang="en-US" dirty="0" smtClean="0"/>
              <a:t>	for </a:t>
            </a:r>
            <a:r>
              <a:rPr lang="en-US" dirty="0"/>
              <a:t>(i = 1; i &lt; 11; ++i)	</a:t>
            </a:r>
            <a:endParaRPr lang="en-US" dirty="0" smtClean="0"/>
          </a:p>
          <a:p>
            <a:r>
              <a:rPr lang="en-US" dirty="0" smtClean="0"/>
              <a:t>	printf</a:t>
            </a:r>
            <a:r>
              <a:rPr lang="en-US" dirty="0"/>
              <a:t>("%d ", </a:t>
            </a:r>
            <a:r>
              <a:rPr lang="en-US" dirty="0" smtClean="0"/>
              <a:t>++i</a:t>
            </a:r>
            <a:r>
              <a:rPr lang="en-US" dirty="0"/>
              <a:t>);	</a:t>
            </a:r>
            <a:endParaRPr lang="en-US" dirty="0" smtClean="0"/>
          </a:p>
          <a:p>
            <a:r>
              <a:rPr lang="en-US" dirty="0" smtClean="0"/>
              <a:t>	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 smtClean="0"/>
              <a:t>Replace i in the printf with ++i then the output: 2, 4, 6,8, 10,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75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40" y="37531"/>
            <a:ext cx="8229600" cy="648269"/>
          </a:xfrm>
        </p:spPr>
        <p:txBody>
          <a:bodyPr/>
          <a:lstStyle/>
          <a:p>
            <a:r>
              <a:rPr lang="en-US" sz="3600" b="1" dirty="0"/>
              <a:t>for loop: Example </a:t>
            </a:r>
            <a:r>
              <a:rPr lang="en-US" sz="3600" b="1" dirty="0" smtClean="0"/>
              <a:t>2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80" cy="6172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// Program to calculate the sum of first n natural numbers</a:t>
            </a:r>
          </a:p>
          <a:p>
            <a:pPr marL="0" indent="0">
              <a:buNone/>
            </a:pPr>
            <a:r>
              <a:rPr lang="en-US" sz="2000" dirty="0"/>
              <a:t>// Positive integers 1,2,3...n are known as natural numbers</a:t>
            </a:r>
          </a:p>
          <a:p>
            <a:pPr marL="0" indent="0">
              <a:buNone/>
            </a:pPr>
            <a:r>
              <a:rPr lang="en-US" sz="2000" dirty="0"/>
              <a:t>#include &lt;stdio.h&gt;</a:t>
            </a:r>
          </a:p>
          <a:p>
            <a:pPr marL="0" indent="0">
              <a:buNone/>
            </a:pPr>
            <a:r>
              <a:rPr lang="en-US" sz="2000" dirty="0"/>
              <a:t>int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int </a:t>
            </a:r>
            <a:r>
              <a:rPr lang="en-US" sz="2000" dirty="0"/>
              <a:t>num, count, sum = 0;</a:t>
            </a:r>
          </a:p>
          <a:p>
            <a:pPr marL="0" indent="0">
              <a:buNone/>
            </a:pPr>
            <a:r>
              <a:rPr lang="en-US" sz="2000" dirty="0" smtClean="0"/>
              <a:t>	printf</a:t>
            </a:r>
            <a:r>
              <a:rPr lang="en-US" sz="2000" dirty="0"/>
              <a:t>("Enter a positive integer: ");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scanf</a:t>
            </a:r>
            <a:r>
              <a:rPr lang="en-US" sz="2000" dirty="0"/>
              <a:t>("%d", &amp;</a:t>
            </a:r>
            <a:r>
              <a:rPr lang="en-US" sz="2000" dirty="0" err="1"/>
              <a:t>num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/>
              <a:t>// for loop terminates when </a:t>
            </a:r>
            <a:r>
              <a:rPr lang="en-US" sz="2000" dirty="0" err="1"/>
              <a:t>num</a:t>
            </a:r>
            <a:r>
              <a:rPr lang="en-US" sz="2000" dirty="0"/>
              <a:t> is less than count</a:t>
            </a:r>
          </a:p>
          <a:p>
            <a:pPr marL="0" indent="0">
              <a:buNone/>
            </a:pPr>
            <a:r>
              <a:rPr lang="en-US" sz="2000" dirty="0" smtClean="0"/>
              <a:t>	for(count </a:t>
            </a:r>
            <a:r>
              <a:rPr lang="en-US" sz="2000" dirty="0"/>
              <a:t>= 1; count &lt;= </a:t>
            </a:r>
            <a:r>
              <a:rPr lang="en-US" sz="2000" dirty="0" err="1"/>
              <a:t>num</a:t>
            </a:r>
            <a:r>
              <a:rPr lang="en-US" sz="2000" dirty="0"/>
              <a:t>; ++count)</a:t>
            </a:r>
          </a:p>
          <a:p>
            <a:pPr marL="0" indent="0">
              <a:buNone/>
            </a:pPr>
            <a:r>
              <a:rPr lang="en-US" sz="2000" dirty="0" smtClean="0"/>
              <a:t>	{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	sum = </a:t>
            </a:r>
            <a:r>
              <a:rPr lang="en-US" sz="2000" dirty="0" err="1" smtClean="0"/>
              <a:t>sum+count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	printf</a:t>
            </a:r>
            <a:r>
              <a:rPr lang="en-US" sz="2000" dirty="0"/>
              <a:t>("Sum = %d", sum);</a:t>
            </a:r>
          </a:p>
          <a:p>
            <a:pPr marL="0" indent="0">
              <a:buNone/>
            </a:pPr>
            <a:r>
              <a:rPr lang="en-US" sz="2000" dirty="0" smtClean="0"/>
              <a:t>	return </a:t>
            </a:r>
            <a:r>
              <a:rPr lang="en-US" sz="2000" dirty="0"/>
              <a:t>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456481"/>
            <a:ext cx="457200" cy="365125"/>
          </a:xfrm>
        </p:spPr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2" descr="https://cdn.programiz.com/sites/tutorial2program/files/c-for-lo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83" y="1681511"/>
            <a:ext cx="3451397" cy="4842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532709" y="1281400"/>
            <a:ext cx="2230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for loop Flowchart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08181" y="6184488"/>
            <a:ext cx="50022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800" b="1" dirty="0" smtClean="0">
                <a:solidFill>
                  <a:srgbClr val="222222"/>
                </a:solidFill>
              </a:rPr>
              <a:t>Output: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 Unicode MS" pitchFamily="34" charset="-128"/>
                <a:cs typeface="Arial" pitchFamily="34" charset="0"/>
              </a:rPr>
              <a:t>Enter a positive integer: 10 Sum = 55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9075"/>
            <a:ext cx="8382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Seventh Edition                 </a:t>
            </a:r>
            <a:r>
              <a:rPr lang="en-US" b="1" i="1" dirty="0" smtClean="0">
                <a:solidFill>
                  <a:srgbClr val="FF0000"/>
                </a:solidFill>
              </a:rPr>
              <a:t>Online </a:t>
            </a:r>
            <a:r>
              <a:rPr lang="en-US" b="1" i="1" dirty="0">
                <a:solidFill>
                  <a:srgbClr val="FF0000"/>
                </a:solidFill>
              </a:rPr>
              <a:t>c compiler</a:t>
            </a:r>
            <a:r>
              <a:rPr lang="en-US" b="1" i="1" dirty="0"/>
              <a:t>: </a:t>
            </a:r>
            <a:r>
              <a:rPr lang="en-US" i="1" dirty="0">
                <a:hlinkClick r:id="rId3"/>
              </a:rPr>
              <a:t>https://www.onlinegdb.com/online_c_compiler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786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Objectives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/>
              <a:t>In this chapter, you will learn about:</a:t>
            </a:r>
          </a:p>
          <a:p>
            <a:r>
              <a:rPr lang="en-US" dirty="0" smtClean="0"/>
              <a:t>The disadvantages of unstructured spaghetti code</a:t>
            </a:r>
          </a:p>
          <a:p>
            <a:r>
              <a:rPr lang="en-US" dirty="0" smtClean="0"/>
              <a:t>The three basic structures—sequence, selection, and loop</a:t>
            </a:r>
          </a:p>
          <a:p>
            <a:r>
              <a:rPr lang="en-US" dirty="0" smtClean="0"/>
              <a:t>Using a priming input to structure a program</a:t>
            </a:r>
          </a:p>
          <a:p>
            <a:r>
              <a:rPr lang="en-US" dirty="0" smtClean="0"/>
              <a:t>The need for structure</a:t>
            </a:r>
          </a:p>
          <a:p>
            <a:r>
              <a:rPr lang="en-US" dirty="0" smtClean="0"/>
              <a:t>Recognizing structure</a:t>
            </a:r>
          </a:p>
          <a:p>
            <a:r>
              <a:rPr lang="en-US" dirty="0" smtClean="0"/>
              <a:t>Structuring and modularizing unstructured logic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584E57-1D72-4877-99AD-38E3336D29A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6477000" cy="639762"/>
          </a:xfrm>
        </p:spPr>
        <p:txBody>
          <a:bodyPr/>
          <a:lstStyle/>
          <a:p>
            <a:r>
              <a:rPr lang="en-US" sz="3600" b="1" dirty="0"/>
              <a:t>for loop: Example </a:t>
            </a:r>
            <a:r>
              <a:rPr lang="en-US" sz="3600" b="1" dirty="0" smtClean="0"/>
              <a:t>3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287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1.</a:t>
            </a:r>
          </a:p>
          <a:p>
            <a:pPr marL="0" indent="0">
              <a:buNone/>
            </a:pPr>
            <a:r>
              <a:rPr lang="en-US" sz="2000" dirty="0" smtClean="0"/>
              <a:t>#</a:t>
            </a:r>
            <a:r>
              <a:rPr lang="en-US" sz="2000" dirty="0"/>
              <a:t>include &lt;stdio.h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int </a:t>
            </a:r>
            <a:r>
              <a:rPr lang="en-US" sz="2000" dirty="0"/>
              <a:t>main()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{     </a:t>
            </a:r>
          </a:p>
          <a:p>
            <a:pPr marL="0" indent="0">
              <a:buNone/>
            </a:pPr>
            <a:r>
              <a:rPr lang="en-US" sz="2000" dirty="0" smtClean="0"/>
              <a:t>// </a:t>
            </a:r>
            <a:r>
              <a:rPr lang="en-US" sz="2000" dirty="0"/>
              <a:t>Print numbers from 1 to 10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int </a:t>
            </a:r>
            <a:r>
              <a:rPr lang="en-US" sz="2000" dirty="0"/>
              <a:t>i, sum;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sum </a:t>
            </a:r>
            <a:r>
              <a:rPr lang="en-US" sz="2000" dirty="0"/>
              <a:t>= 0;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for </a:t>
            </a:r>
            <a:r>
              <a:rPr lang="en-US" sz="2000" dirty="0"/>
              <a:t>(i = 1; i &lt; 11; ++i)	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{</a:t>
            </a:r>
            <a:r>
              <a:rPr lang="en-US" sz="2000" dirty="0"/>
              <a:t>	   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sum </a:t>
            </a:r>
            <a:r>
              <a:rPr lang="en-US" sz="2000" dirty="0"/>
              <a:t>= sum + i;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printf</a:t>
            </a:r>
            <a:r>
              <a:rPr lang="en-US" sz="2000" dirty="0"/>
              <a:t>("%d \n %d \n", i, sum);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    }</a:t>
            </a:r>
            <a:r>
              <a:rPr lang="en-US" sz="2000" dirty="0"/>
              <a:t>	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return </a:t>
            </a:r>
            <a:r>
              <a:rPr lang="en-US" sz="2000" dirty="0"/>
              <a:t>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470129"/>
            <a:ext cx="533400" cy="365125"/>
          </a:xfrm>
        </p:spPr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429000" y="663689"/>
            <a:ext cx="1219200" cy="590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3327" tIns="44436" rIns="33327" bIns="4443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Output: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 =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sum =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 =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sum = 3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 = 3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sum = 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 = 4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sum = 10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 = 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sum = 15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 = 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sum = 21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 = 7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sum = 28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 = 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sum = 36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 = 9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sum = 45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i = 10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sum = 55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914400"/>
            <a:ext cx="3657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</a:t>
            </a:r>
          </a:p>
          <a:p>
            <a:r>
              <a:rPr lang="en-US" dirty="0" smtClean="0"/>
              <a:t>#</a:t>
            </a:r>
            <a:r>
              <a:rPr lang="en-US" dirty="0"/>
              <a:t>include &lt;stdio.h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int </a:t>
            </a:r>
            <a:r>
              <a:rPr lang="en-US" dirty="0"/>
              <a:t>main() </a:t>
            </a:r>
            <a:endParaRPr lang="en-US" dirty="0" smtClean="0"/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int </a:t>
            </a:r>
            <a:r>
              <a:rPr lang="en-US" dirty="0"/>
              <a:t>i, r;  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r : radius of the </a:t>
            </a:r>
            <a:r>
              <a:rPr lang="en-US" dirty="0" smtClean="0"/>
              <a:t>Circle</a:t>
            </a:r>
          </a:p>
          <a:p>
            <a:r>
              <a:rPr lang="en-US" dirty="0" smtClean="0"/>
              <a:t>float </a:t>
            </a:r>
            <a:r>
              <a:rPr lang="en-US" dirty="0"/>
              <a:t>pi = 3.14</a:t>
            </a:r>
            <a:r>
              <a:rPr lang="en-US" dirty="0" smtClean="0"/>
              <a:t>;</a:t>
            </a:r>
          </a:p>
          <a:p>
            <a:r>
              <a:rPr lang="en-US" dirty="0" smtClean="0"/>
              <a:t>float </a:t>
            </a:r>
            <a:r>
              <a:rPr lang="en-US" dirty="0"/>
              <a:t>s;     </a:t>
            </a:r>
            <a:endParaRPr lang="en-US" dirty="0" smtClean="0"/>
          </a:p>
          <a:p>
            <a:r>
              <a:rPr lang="en-US" dirty="0" smtClean="0"/>
              <a:t>// </a:t>
            </a:r>
            <a:r>
              <a:rPr lang="en-US" dirty="0"/>
              <a:t>s : area of the </a:t>
            </a:r>
            <a:r>
              <a:rPr lang="en-US" dirty="0" smtClean="0"/>
              <a:t>Circle</a:t>
            </a:r>
          </a:p>
          <a:p>
            <a:r>
              <a:rPr lang="en-US" dirty="0" smtClean="0"/>
              <a:t>for </a:t>
            </a:r>
            <a:r>
              <a:rPr lang="en-US" dirty="0"/>
              <a:t>(i = 0; i&lt; 10; ++i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r </a:t>
            </a:r>
            <a:r>
              <a:rPr lang="en-US" dirty="0"/>
              <a:t>= 2 * i</a:t>
            </a:r>
            <a:r>
              <a:rPr lang="en-US" dirty="0" smtClean="0"/>
              <a:t>;</a:t>
            </a:r>
          </a:p>
          <a:p>
            <a:r>
              <a:rPr lang="en-US" dirty="0" smtClean="0"/>
              <a:t>s </a:t>
            </a:r>
            <a:r>
              <a:rPr lang="en-US" dirty="0"/>
              <a:t>= pi * r * r</a:t>
            </a:r>
            <a:r>
              <a:rPr lang="en-US" dirty="0" smtClean="0"/>
              <a:t>; </a:t>
            </a:r>
          </a:p>
          <a:p>
            <a:r>
              <a:rPr lang="en-US" dirty="0" smtClean="0"/>
              <a:t>printf </a:t>
            </a:r>
            <a:r>
              <a:rPr lang="en-US" dirty="0"/>
              <a:t>("i = %d </a:t>
            </a:r>
            <a:r>
              <a:rPr lang="en-US" dirty="0" smtClean="0"/>
              <a:t>; </a:t>
            </a:r>
            <a:r>
              <a:rPr lang="en-US" dirty="0"/>
              <a:t>s = %</a:t>
            </a:r>
            <a:r>
              <a:rPr lang="en-US" dirty="0" smtClean="0"/>
              <a:t>f ;\</a:t>
            </a:r>
            <a:r>
              <a:rPr lang="en-US" dirty="0"/>
              <a:t>n", i, s);    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return </a:t>
            </a:r>
            <a:r>
              <a:rPr lang="en-US" dirty="0"/>
              <a:t>0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010400" y="1246657"/>
            <a:ext cx="2209800" cy="3475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3327" tIns="44436" rIns="33327" bIns="44436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b="1" dirty="0">
                <a:cs typeface="Times New Roman" panose="02020603050405020304" pitchFamily="18" charset="0"/>
              </a:rPr>
              <a:t>Output</a:t>
            </a:r>
            <a:r>
              <a:rPr lang="en-US" altLang="en-US" b="1" dirty="0" smtClean="0">
                <a:cs typeface="Times New Roman" panose="02020603050405020304" pitchFamily="18" charset="0"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i=0; s=0.000000;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i=1; s=12.560000;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i=2; s=50.240002;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i=3;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cs typeface="Times New Roman" panose="02020603050405020304" pitchFamily="18" charset="0"/>
              </a:rPr>
              <a:t>s=113.040001; i=4; s=200.960007; i=5; s=314.000000; i=6; s=452.160004; i=7; s=615.440063; i=8; s=803.840027; i=9; s=1017.359985;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69075"/>
            <a:ext cx="83820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Seventh Edition                 </a:t>
            </a:r>
            <a:r>
              <a:rPr lang="en-US" b="1" i="1" dirty="0" smtClean="0">
                <a:solidFill>
                  <a:srgbClr val="FF0000"/>
                </a:solidFill>
              </a:rPr>
              <a:t>Online </a:t>
            </a:r>
            <a:r>
              <a:rPr lang="en-US" b="1" i="1" dirty="0">
                <a:solidFill>
                  <a:srgbClr val="FF0000"/>
                </a:solidFill>
              </a:rPr>
              <a:t>c compiler</a:t>
            </a:r>
            <a:r>
              <a:rPr lang="en-US" b="1" i="1" dirty="0"/>
              <a:t>: </a:t>
            </a:r>
            <a:r>
              <a:rPr lang="en-US" i="1" dirty="0">
                <a:hlinkClick r:id="rId2"/>
              </a:rPr>
              <a:t>https://www.onlinegdb.com/online_c_compiler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8843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Understanding the Three Basic Structures (continued)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9144000" cy="48768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All logic problems can be solved using only sequence, selection, and loop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dirty="0" smtClean="0"/>
              <a:t>Structures can be combined in an infinite number of ways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1" dirty="0" smtClean="0"/>
              <a:t>Stacking structures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Attaching structures end-to-end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1" dirty="0" smtClean="0"/>
              <a:t>End-structure statement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Indicates the end of a structure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endif</a:t>
            </a:r>
            <a:r>
              <a:rPr lang="en-US" dirty="0" smtClean="0"/>
              <a:t> statement ends an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dirty="0" smtClean="0"/>
              <a:t> structure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endwhile</a:t>
            </a:r>
            <a:r>
              <a:rPr lang="en-US" dirty="0" smtClean="0"/>
              <a:t> statement ends a loop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pPr>
              <a:defRPr/>
            </a:pPr>
            <a:fld id="{4B7034BD-F05F-4EFE-B8F2-79E4F16F0978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Understanding the Three Basic Structures (continued)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470129"/>
            <a:ext cx="457200" cy="365125"/>
          </a:xfrm>
        </p:spPr>
        <p:txBody>
          <a:bodyPr/>
          <a:lstStyle/>
          <a:p>
            <a:pPr>
              <a:defRPr/>
            </a:pPr>
            <a:fld id="{A5793D46-4821-453B-9B9A-B05637C5726A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533400" y="6237288"/>
            <a:ext cx="815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3-6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Structured flowchart and pseudocode with three stacked structures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1625" y="1219200"/>
            <a:ext cx="6211947" cy="501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Understanding the Three Basic Structures (continued)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4830763"/>
          </a:xfrm>
        </p:spPr>
        <p:txBody>
          <a:bodyPr/>
          <a:lstStyle/>
          <a:p>
            <a:r>
              <a:rPr lang="en-US" dirty="0" smtClean="0"/>
              <a:t>Any individual task or step in a structure can be replaced by a structure</a:t>
            </a:r>
          </a:p>
          <a:p>
            <a:r>
              <a:rPr lang="en-US" b="1" dirty="0" smtClean="0"/>
              <a:t>Nesting structures</a:t>
            </a:r>
          </a:p>
          <a:p>
            <a:pPr lvl="1"/>
            <a:r>
              <a:rPr lang="en-US" dirty="0" smtClean="0"/>
              <a:t>Placing one structure within another</a:t>
            </a:r>
          </a:p>
          <a:p>
            <a:pPr lvl="1"/>
            <a:r>
              <a:rPr lang="en-US" dirty="0" smtClean="0"/>
              <a:t>Indent the nested structure’s statements</a:t>
            </a:r>
          </a:p>
          <a:p>
            <a:r>
              <a:rPr lang="en-US" b="1" dirty="0" smtClean="0"/>
              <a:t>Block</a:t>
            </a:r>
          </a:p>
          <a:p>
            <a:pPr lvl="1"/>
            <a:r>
              <a:rPr lang="en-US" dirty="0" smtClean="0"/>
              <a:t>A group of statements that execute as a single unit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77701" y="6456481"/>
            <a:ext cx="457200" cy="365125"/>
          </a:xfrm>
        </p:spPr>
        <p:txBody>
          <a:bodyPr/>
          <a:lstStyle/>
          <a:p>
            <a:pPr>
              <a:defRPr/>
            </a:pPr>
            <a:fld id="{216245B4-2D3F-48D2-A68B-71F78D15B681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Understanding the Three Basic Structures (continued)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11072"/>
            <a:ext cx="457200" cy="365125"/>
          </a:xfrm>
        </p:spPr>
        <p:txBody>
          <a:bodyPr/>
          <a:lstStyle/>
          <a:p>
            <a:pPr>
              <a:defRPr/>
            </a:pPr>
            <a:fld id="{30B706E7-2D4F-4871-BA02-9C95DFE9C45E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7618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533400" y="5867400"/>
            <a:ext cx="8153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Figure 3-7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Flowchart and pseudocode showing nested structures—</a:t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</a:rPr>
              <a:t>a sequence nested within a selection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2001" y="1295400"/>
            <a:ext cx="714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Understanding the Three Basic Structures (continued)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pPr>
              <a:defRPr/>
            </a:pPr>
            <a:fld id="{CA079497-61E0-4729-835C-BCCABBC2807D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Seventh Edition</a:t>
            </a:r>
            <a:endParaRPr lang="en-US" dirty="0"/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475397" y="5943600"/>
            <a:ext cx="8153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3-8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Flowchart and pseudocode showing nested structures</a:t>
            </a: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—</a:t>
            </a:r>
          </a:p>
          <a:p>
            <a:pPr algn="ctr">
              <a:defRPr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loop nested within a sequence, nested within a selection</a:t>
            </a: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3786" y="1219200"/>
            <a:ext cx="6654814" cy="47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220200" cy="68580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Three Basic Structures (continued)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534400" y="6492875"/>
            <a:ext cx="609600" cy="365125"/>
          </a:xfrm>
        </p:spPr>
        <p:txBody>
          <a:bodyPr/>
          <a:lstStyle/>
          <a:p>
            <a:pPr>
              <a:defRPr/>
            </a:pPr>
            <a:fld id="{03AC509A-F4E0-48C5-8870-8FC901E59D7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961" y="6492875"/>
            <a:ext cx="326863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28433" y="4114800"/>
            <a:ext cx="26790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3-9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Flowchart and pseudocode for a selection within </a:t>
            </a:r>
            <a:endParaRPr lang="en-US" sz="1800" dirty="0" smtClean="0">
              <a:solidFill>
                <a:schemeClr val="tx1"/>
              </a:solidFill>
              <a:latin typeface="+mn-lt"/>
            </a:endParaRPr>
          </a:p>
          <a:p>
            <a:pPr algn="ctr">
              <a:defRPr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loop within a sequence within a selection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7458" y="685800"/>
            <a:ext cx="6264004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Understanding the Three Basic Structures (continued)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5029200"/>
          </a:xfrm>
        </p:spPr>
        <p:txBody>
          <a:bodyPr/>
          <a:lstStyle/>
          <a:p>
            <a:r>
              <a:rPr lang="en-US" dirty="0" smtClean="0"/>
              <a:t>Structured programs have the following characteristics:</a:t>
            </a:r>
          </a:p>
          <a:p>
            <a:pPr lvl="1"/>
            <a:r>
              <a:rPr lang="en-US" dirty="0" smtClean="0"/>
              <a:t>Include only combinations of the three basic structures</a:t>
            </a:r>
          </a:p>
          <a:p>
            <a:pPr lvl="1"/>
            <a:r>
              <a:rPr lang="en-US" dirty="0" smtClean="0"/>
              <a:t>Each structure has a single entry point and a single exit point</a:t>
            </a:r>
          </a:p>
          <a:p>
            <a:pPr lvl="1"/>
            <a:r>
              <a:rPr lang="en-US" dirty="0" smtClean="0"/>
              <a:t>Structures can be stacked or connected to one another only at their entry or exit points</a:t>
            </a:r>
          </a:p>
          <a:p>
            <a:pPr lvl="1"/>
            <a:r>
              <a:rPr lang="en-US" dirty="0" smtClean="0"/>
              <a:t>Any structure can be nested within another structure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pPr>
              <a:defRPr/>
            </a:pPr>
            <a:fld id="{C58264FB-1189-4AD7-9F2B-A71E36BA29AA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Using a Priming Input to Structure</a:t>
            </a:r>
            <a:br>
              <a:rPr lang="en-US" sz="3600" dirty="0" smtClean="0"/>
            </a:br>
            <a:r>
              <a:rPr lang="en-US" sz="3600" dirty="0" smtClean="0"/>
              <a:t>a Program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r>
              <a:rPr lang="en-US" b="1" dirty="0" smtClean="0"/>
              <a:t>Priming input </a:t>
            </a:r>
            <a:r>
              <a:rPr lang="en-US" dirty="0" smtClean="0"/>
              <a:t>(or </a:t>
            </a:r>
            <a:r>
              <a:rPr lang="en-US" b="1" dirty="0" smtClean="0"/>
              <a:t>priming read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Reads the first input data record</a:t>
            </a:r>
          </a:p>
          <a:p>
            <a:pPr lvl="1"/>
            <a:r>
              <a:rPr lang="en-US" dirty="0" smtClean="0"/>
              <a:t>Is outside the loop that reads the rest of the records</a:t>
            </a:r>
          </a:p>
          <a:p>
            <a:pPr lvl="1"/>
            <a:r>
              <a:rPr lang="en-US" dirty="0" smtClean="0"/>
              <a:t>Helps keep the program structured</a:t>
            </a:r>
          </a:p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Analyze a flowchart for structure one step at a time</a:t>
            </a:r>
          </a:p>
          <a:p>
            <a:r>
              <a:rPr lang="en-US" dirty="0" smtClean="0"/>
              <a:t>Watch for unstructured loops that do not follow this order</a:t>
            </a:r>
          </a:p>
          <a:p>
            <a:pPr lvl="1"/>
            <a:r>
              <a:rPr lang="en-US" dirty="0" smtClean="0"/>
              <a:t>First ask a question</a:t>
            </a:r>
          </a:p>
          <a:p>
            <a:pPr lvl="1"/>
            <a:r>
              <a:rPr lang="en-US" dirty="0" smtClean="0"/>
              <a:t>Take action based on the answer</a:t>
            </a:r>
          </a:p>
          <a:p>
            <a:pPr lvl="1"/>
            <a:r>
              <a:rPr lang="en-US" dirty="0" smtClean="0"/>
              <a:t>Return to ask the question again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62999" y="6492875"/>
            <a:ext cx="371901" cy="365125"/>
          </a:xfrm>
        </p:spPr>
        <p:txBody>
          <a:bodyPr/>
          <a:lstStyle/>
          <a:p>
            <a:pPr>
              <a:defRPr/>
            </a:pPr>
            <a:fld id="{19D1B5F1-3BC4-4DFB-A778-01925508C52A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70129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 Priming Input to Structure</a:t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(continued)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86799" y="6470129"/>
            <a:ext cx="426493" cy="365125"/>
          </a:xfrm>
        </p:spPr>
        <p:txBody>
          <a:bodyPr/>
          <a:lstStyle/>
          <a:p>
            <a:pPr>
              <a:defRPr/>
            </a:pPr>
            <a:fld id="{A986B8E7-CF63-4613-A2E6-07F8A58D4F28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137" y="6497424"/>
            <a:ext cx="327546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228600" y="3766207"/>
            <a:ext cx="3124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3-15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Structured, but nonfunctional, flowchart of number-doubling problem</a:t>
            </a:r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b="1893"/>
          <a:stretch/>
        </p:blipFill>
        <p:spPr bwMode="auto">
          <a:xfrm>
            <a:off x="3395496" y="1143000"/>
            <a:ext cx="5404638" cy="571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The Disadvantages of Unstructured </a:t>
            </a:r>
            <a:br>
              <a:rPr lang="en-US" sz="3600" dirty="0" smtClean="0"/>
            </a:br>
            <a:r>
              <a:rPr lang="en-US" sz="3600" dirty="0" smtClean="0"/>
              <a:t>Spaghetti Code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/>
          <a:lstStyle/>
          <a:p>
            <a:r>
              <a:rPr lang="en-US" b="1" dirty="0" smtClean="0"/>
              <a:t>Spaghetti code</a:t>
            </a:r>
          </a:p>
          <a:p>
            <a:pPr lvl="1"/>
            <a:r>
              <a:rPr lang="en-US" dirty="0" smtClean="0"/>
              <a:t>Logically snarled program statements</a:t>
            </a:r>
          </a:p>
          <a:p>
            <a:pPr lvl="1"/>
            <a:r>
              <a:rPr lang="en-US" dirty="0" smtClean="0"/>
              <a:t>Often a complicated mess</a:t>
            </a:r>
          </a:p>
          <a:p>
            <a:pPr lvl="1"/>
            <a:r>
              <a:rPr lang="en-US" dirty="0" smtClean="0"/>
              <a:t>Programs often work but are difficult to read and maintain</a:t>
            </a:r>
          </a:p>
          <a:p>
            <a:pPr lvl="1"/>
            <a:r>
              <a:rPr lang="en-US" dirty="0" smtClean="0"/>
              <a:t>Confusing and prone to error</a:t>
            </a:r>
          </a:p>
          <a:p>
            <a:r>
              <a:rPr lang="en-US" b="1" dirty="0" smtClean="0"/>
              <a:t>Unstructured programs</a:t>
            </a:r>
          </a:p>
          <a:p>
            <a:pPr lvl="1"/>
            <a:r>
              <a:rPr lang="en-US" dirty="0" smtClean="0"/>
              <a:t>Do not follow the rules of structured logic</a:t>
            </a:r>
          </a:p>
          <a:p>
            <a:r>
              <a:rPr lang="en-US" b="1" dirty="0" smtClean="0"/>
              <a:t>Structured programs </a:t>
            </a:r>
          </a:p>
          <a:p>
            <a:pPr lvl="1"/>
            <a:r>
              <a:rPr lang="en-US" dirty="0" smtClean="0"/>
              <a:t>Follow the rules of structured logic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457618"/>
            <a:ext cx="457200" cy="365125"/>
          </a:xfrm>
        </p:spPr>
        <p:txBody>
          <a:bodyPr/>
          <a:lstStyle/>
          <a:p>
            <a:pPr>
              <a:defRPr/>
            </a:pPr>
            <a:fld id="{4D72D920-03A3-48AE-BDBA-8E8B194C5563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36" y="6498562"/>
            <a:ext cx="326636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Using a Priming Input to Structure</a:t>
            </a:r>
            <a:br>
              <a:rPr lang="en-US" sz="3600" dirty="0" smtClean="0"/>
            </a:br>
            <a:r>
              <a:rPr lang="en-US" sz="3600" dirty="0" smtClean="0"/>
              <a:t>a Program (continued)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86800" y="6506523"/>
            <a:ext cx="440140" cy="365125"/>
          </a:xfrm>
        </p:spPr>
        <p:txBody>
          <a:bodyPr/>
          <a:lstStyle/>
          <a:p>
            <a:pPr>
              <a:defRPr/>
            </a:pPr>
            <a:fld id="{95C2429C-3AB6-4020-AE29-8A4E15E60138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-11373" y="6492875"/>
            <a:ext cx="313557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609600" y="4629834"/>
            <a:ext cx="2743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3-16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Functional but unstructured flowchart</a:t>
            </a:r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5207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86800" y="6457618"/>
            <a:ext cx="440140" cy="365125"/>
          </a:xfrm>
        </p:spPr>
        <p:txBody>
          <a:bodyPr/>
          <a:lstStyle/>
          <a:p>
            <a:pPr>
              <a:defRPr/>
            </a:pPr>
            <a:fld id="{C065FCC6-CE9C-4A23-A2B1-4FE710C26CD0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0" y="64928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0" y="6161088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3-18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Structured but incorrect solution to the number-doubling problem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6955" y="0"/>
            <a:ext cx="6193686" cy="616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86799" y="6492875"/>
            <a:ext cx="432179" cy="365125"/>
          </a:xfrm>
        </p:spPr>
        <p:txBody>
          <a:bodyPr/>
          <a:lstStyle/>
          <a:p>
            <a:pPr>
              <a:defRPr/>
            </a:pPr>
            <a:fld id="{0FD2CAE8-3C78-40A9-AFA0-2E90167BA0BB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0" y="6492875"/>
            <a:ext cx="31242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  <p:sp>
        <p:nvSpPr>
          <p:cNvPr id="35844" name="Text Box 7"/>
          <p:cNvSpPr txBox="1">
            <a:spLocks noChangeArrowheads="1"/>
          </p:cNvSpPr>
          <p:nvPr/>
        </p:nvSpPr>
        <p:spPr bwMode="auto">
          <a:xfrm>
            <a:off x="0" y="6259513"/>
            <a:ext cx="914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3-17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Functional, structured flowchart for the number-doubling problem</a:t>
            </a:r>
          </a:p>
        </p:txBody>
      </p:sp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7200" y="0"/>
            <a:ext cx="5285600" cy="6332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sz="3600" dirty="0" smtClean="0"/>
              <a:t>Understanding the Reasons for Structure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r>
              <a:rPr lang="en-US" i="1" dirty="0" smtClean="0"/>
              <a:t>Clarity</a:t>
            </a:r>
            <a:r>
              <a:rPr lang="en-US" dirty="0" smtClean="0"/>
              <a:t>—unstructured programs are confusing</a:t>
            </a:r>
          </a:p>
          <a:p>
            <a:r>
              <a:rPr lang="en-US" i="1" dirty="0" smtClean="0"/>
              <a:t>Professionalism</a:t>
            </a:r>
            <a:r>
              <a:rPr lang="en-US" dirty="0" smtClean="0"/>
              <a:t>—other programmers expect it</a:t>
            </a:r>
          </a:p>
          <a:p>
            <a:r>
              <a:rPr lang="en-US" i="1" dirty="0" smtClean="0"/>
              <a:t>Efficiency</a:t>
            </a:r>
            <a:r>
              <a:rPr lang="en-US" dirty="0" smtClean="0"/>
              <a:t>—most languages support it</a:t>
            </a:r>
          </a:p>
          <a:p>
            <a:r>
              <a:rPr lang="en-US" i="1" dirty="0" smtClean="0"/>
              <a:t>Ease of maintenance</a:t>
            </a:r>
            <a:r>
              <a:rPr lang="en-US" dirty="0" smtClean="0"/>
              <a:t>—other programmers find it easier to read</a:t>
            </a:r>
          </a:p>
          <a:p>
            <a:r>
              <a:rPr lang="en-US" i="1" dirty="0" smtClean="0"/>
              <a:t>Supports modularity</a:t>
            </a:r>
            <a:r>
              <a:rPr lang="en-US" dirty="0" smtClean="0"/>
              <a:t>—easily broken down into modules</a:t>
            </a:r>
          </a:p>
          <a:p>
            <a:r>
              <a:rPr lang="en-US" dirty="0" smtClean="0"/>
              <a:t>It can be difficult to detect whether a flowchart is structured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15CEE418-F66B-4599-9BC3-37E4D589D065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197" y="6483776"/>
            <a:ext cx="3182203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77275" y="6484914"/>
            <a:ext cx="466724" cy="365125"/>
          </a:xfrm>
        </p:spPr>
        <p:txBody>
          <a:bodyPr/>
          <a:lstStyle/>
          <a:p>
            <a:pPr>
              <a:defRPr/>
            </a:pPr>
            <a:fld id="{472DC38C-C5D0-4921-A309-BAE979C1D4D4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0" y="6492875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  <p:sp>
        <p:nvSpPr>
          <p:cNvPr id="38917" name="Text Box 11"/>
          <p:cNvSpPr txBox="1">
            <a:spLocks noChangeArrowheads="1"/>
          </p:cNvSpPr>
          <p:nvPr/>
        </p:nvSpPr>
        <p:spPr bwMode="auto">
          <a:xfrm>
            <a:off x="381000" y="60960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3-20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Example 2</a:t>
            </a:r>
          </a:p>
        </p:txBody>
      </p:sp>
      <p:sp>
        <p:nvSpPr>
          <p:cNvPr id="38919" name="TextBox 1"/>
          <p:cNvSpPr txBox="1">
            <a:spLocks noChangeArrowheads="1"/>
          </p:cNvSpPr>
          <p:nvPr/>
        </p:nvSpPr>
        <p:spPr bwMode="auto">
          <a:xfrm>
            <a:off x="66675" y="1071718"/>
            <a:ext cx="91439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rPr>
              <a:t>A Structured Flowchart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00075" y="152400"/>
            <a:ext cx="8077200" cy="838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58ED5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Recognizing Structure</a:t>
            </a:r>
          </a:p>
        </p:txBody>
      </p:sp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7902" y="1665954"/>
            <a:ext cx="5062498" cy="4385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pPr>
              <a:defRPr/>
            </a:pPr>
            <a:fld id="{0E8EEFE1-1E0D-4113-9789-E30E5507575E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0964" name="Text Box 13"/>
          <p:cNvSpPr txBox="1">
            <a:spLocks noChangeArrowheads="1"/>
          </p:cNvSpPr>
          <p:nvPr/>
        </p:nvSpPr>
        <p:spPr bwMode="auto">
          <a:xfrm>
            <a:off x="0" y="3491740"/>
            <a:ext cx="3048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Figure 3-23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Structured dog-washing flowchart and pseudocode</a:t>
            </a: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979" y="11749"/>
            <a:ext cx="5576668" cy="684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690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63000" y="6483776"/>
            <a:ext cx="381000" cy="365125"/>
          </a:xfrm>
        </p:spPr>
        <p:txBody>
          <a:bodyPr/>
          <a:lstStyle/>
          <a:p>
            <a:pPr>
              <a:defRPr/>
            </a:pPr>
            <a:fld id="{72FC5F84-FD27-466C-9BB9-92B12D56B00A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1988" name="Text Box 6"/>
          <p:cNvSpPr txBox="1">
            <a:spLocks noChangeArrowheads="1"/>
          </p:cNvSpPr>
          <p:nvPr/>
        </p:nvSpPr>
        <p:spPr bwMode="auto">
          <a:xfrm>
            <a:off x="0" y="3429000"/>
            <a:ext cx="3124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Figure 3-24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Modularized version of the dog-washing program</a:t>
            </a: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0"/>
            <a:ext cx="560886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76200" y="64928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9144000" cy="4830763"/>
          </a:xfrm>
        </p:spPr>
        <p:txBody>
          <a:bodyPr/>
          <a:lstStyle/>
          <a:p>
            <a:r>
              <a:rPr lang="en-US" dirty="0" smtClean="0"/>
              <a:t>Spaghetti code</a:t>
            </a:r>
          </a:p>
          <a:p>
            <a:pPr lvl="1"/>
            <a:r>
              <a:rPr lang="en-US" dirty="0" smtClean="0"/>
              <a:t>Statements that do not follow rules of structured logic</a:t>
            </a:r>
          </a:p>
          <a:p>
            <a:r>
              <a:rPr lang="en-US" dirty="0" smtClean="0"/>
              <a:t>Three basic structures</a:t>
            </a:r>
          </a:p>
          <a:p>
            <a:pPr lvl="1"/>
            <a:r>
              <a:rPr lang="en-US" dirty="0" smtClean="0"/>
              <a:t>Sequence, selection, and loop</a:t>
            </a:r>
          </a:p>
          <a:p>
            <a:pPr lvl="1"/>
            <a:r>
              <a:rPr lang="en-US" dirty="0" smtClean="0"/>
              <a:t>Combined by stacking and nesting</a:t>
            </a:r>
          </a:p>
          <a:p>
            <a:r>
              <a:rPr lang="en-US" dirty="0" smtClean="0"/>
              <a:t>Priming input</a:t>
            </a:r>
          </a:p>
          <a:p>
            <a:pPr lvl="1"/>
            <a:r>
              <a:rPr lang="en-US" dirty="0" smtClean="0"/>
              <a:t>Statement that reads the first input value prior to starting a structured loop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EAFD4E90-65FF-49BD-8325-2B19A8C88D5D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600" dirty="0" smtClean="0"/>
              <a:t>Summary (continued)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r>
              <a:rPr lang="en-US" dirty="0" smtClean="0"/>
              <a:t>Structured techniques promote: </a:t>
            </a:r>
          </a:p>
          <a:p>
            <a:pPr lvl="1"/>
            <a:r>
              <a:rPr lang="en-US" dirty="0" smtClean="0"/>
              <a:t>Clarity</a:t>
            </a:r>
          </a:p>
          <a:p>
            <a:pPr lvl="1"/>
            <a:r>
              <a:rPr lang="en-US" dirty="0" smtClean="0"/>
              <a:t>Professionalism</a:t>
            </a:r>
          </a:p>
          <a:p>
            <a:pPr lvl="1"/>
            <a:r>
              <a:rPr lang="en-US" dirty="0" smtClean="0"/>
              <a:t>Efficiency</a:t>
            </a:r>
          </a:p>
          <a:p>
            <a:pPr lvl="1"/>
            <a:r>
              <a:rPr lang="en-US" dirty="0" smtClean="0"/>
              <a:t>Modularity</a:t>
            </a:r>
          </a:p>
          <a:p>
            <a:r>
              <a:rPr lang="en-US" dirty="0" smtClean="0"/>
              <a:t>Flowcharts can be made structured by untangling</a:t>
            </a:r>
          </a:p>
          <a:p>
            <a:r>
              <a:rPr lang="en-US" dirty="0" smtClean="0"/>
              <a:t>Logical steps can be rewritten to conform to the three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599" y="6492875"/>
            <a:ext cx="508379" cy="365125"/>
          </a:xfrm>
        </p:spPr>
        <p:txBody>
          <a:bodyPr/>
          <a:lstStyle/>
          <a:p>
            <a:pPr>
              <a:defRPr/>
            </a:pPr>
            <a:fld id="{34C50CBE-78B5-4F37-809E-BAE4AD0FDF9A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0707" y="6492875"/>
            <a:ext cx="3307307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399" y="76200"/>
            <a:ext cx="2667000" cy="990600"/>
          </a:xfrm>
        </p:spPr>
        <p:txBody>
          <a:bodyPr/>
          <a:lstStyle/>
          <a:p>
            <a:r>
              <a:rPr lang="en-US" sz="3400" dirty="0" smtClean="0"/>
              <a:t>Programming Symbols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506523"/>
            <a:ext cx="457200" cy="365125"/>
          </a:xfrm>
        </p:spPr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6" name="Picture 2" descr="Basics of programming languages. Learn C in a few steps. Click link in bio ⬆️ #programming #languages #programmingmemes #programmerslife💻 #programminglife #c #clanguage #languagelearning #code #coding #coderlife #computer #computerworld #computerscience #programmers #programmingsymbol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14" t="21800" r="5797" b="2926"/>
          <a:stretch/>
        </p:blipFill>
        <p:spPr bwMode="auto">
          <a:xfrm>
            <a:off x="2467201" y="0"/>
            <a:ext cx="6688662" cy="6951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4563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466C2B69-67E2-4FC6-919E-9A6CEBE71C8E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457200" y="3435448"/>
            <a:ext cx="304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3-1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Spaghetti code logic for washing a dog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2896"/>
            <a:ext cx="4370646" cy="6845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291D51-5BA3-4DE1-BED4-F3C6AD730CCB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152400"/>
            <a:ext cx="3048000" cy="1066800"/>
          </a:xfrm>
        </p:spPr>
        <p:txBody>
          <a:bodyPr/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Constructs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A fancy poster to support literacy and concept management in programming detailing the most commonly used programming constructs such as selections: if statements, else, if else, switch statements; Iteration: while loops, repeat until loops and for loops. It also covers subroutines and recursion. So, yeah, lots. / Useful for GCSE Computing, AS and A2 Computing, Computer Science and general programming or coding classrooms. • Also buy this artwork on wall prints, home decor, stationery, a...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13" t="17648" r="3588" b="3339"/>
          <a:stretch/>
        </p:blipFill>
        <p:spPr bwMode="auto">
          <a:xfrm>
            <a:off x="3065686" y="0"/>
            <a:ext cx="5773514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335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686800" y="6484914"/>
            <a:ext cx="440140" cy="365125"/>
          </a:xfrm>
        </p:spPr>
        <p:txBody>
          <a:bodyPr/>
          <a:lstStyle/>
          <a:p>
            <a:pPr>
              <a:defRPr/>
            </a:pPr>
            <a:fld id="{40291D51-5BA3-4DE1-BED4-F3C6AD730CCB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2621507" cy="838200"/>
          </a:xfrm>
        </p:spPr>
        <p:txBody>
          <a:bodyPr/>
          <a:lstStyle/>
          <a:p>
            <a:r>
              <a:rPr lang="en-US" sz="3200" dirty="0" smtClean="0"/>
              <a:t>Programming Data Types</a:t>
            </a:r>
            <a:endParaRPr lang="en-US" sz="3200" dirty="0"/>
          </a:p>
        </p:txBody>
      </p:sp>
      <p:pic>
        <p:nvPicPr>
          <p:cNvPr id="6" name="Picture 2" descr="Programming Data Types (Coding Literacy) by lessonhack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04" t="19530" r="6088" b="14026"/>
          <a:stretch/>
        </p:blipFill>
        <p:spPr bwMode="auto">
          <a:xfrm>
            <a:off x="2277345" y="0"/>
            <a:ext cx="6843910" cy="685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109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en-US" sz="3600" dirty="0" smtClean="0"/>
              <a:t>Understanding the Three Basic Structures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9144000" cy="5486400"/>
          </a:xfrm>
        </p:spPr>
        <p:txBody>
          <a:bodyPr/>
          <a:lstStyle/>
          <a:p>
            <a:r>
              <a:rPr lang="en-US" b="1" dirty="0" smtClean="0"/>
              <a:t>Structure</a:t>
            </a:r>
          </a:p>
          <a:p>
            <a:pPr lvl="1"/>
            <a:r>
              <a:rPr lang="en-US" dirty="0" smtClean="0"/>
              <a:t>Basic unit of programming logic </a:t>
            </a:r>
          </a:p>
          <a:p>
            <a:pPr lvl="1"/>
            <a:r>
              <a:rPr lang="en-US" b="1" dirty="0" smtClean="0"/>
              <a:t>Sequence structure</a:t>
            </a:r>
          </a:p>
          <a:p>
            <a:pPr lvl="2"/>
            <a:r>
              <a:rPr lang="en-US" dirty="0" smtClean="0"/>
              <a:t>Perform actions in order</a:t>
            </a:r>
          </a:p>
          <a:p>
            <a:pPr lvl="2"/>
            <a:r>
              <a:rPr lang="en-US" dirty="0" smtClean="0"/>
              <a:t>No branching or skipping any task</a:t>
            </a:r>
          </a:p>
          <a:p>
            <a:pPr lvl="1"/>
            <a:r>
              <a:rPr lang="en-US" b="1" dirty="0" smtClean="0"/>
              <a:t>Selection</a:t>
            </a:r>
            <a:r>
              <a:rPr lang="en-US" dirty="0" smtClean="0"/>
              <a:t> </a:t>
            </a:r>
            <a:r>
              <a:rPr lang="en-US" b="1" dirty="0" smtClean="0"/>
              <a:t>structure</a:t>
            </a:r>
            <a:r>
              <a:rPr lang="en-US" dirty="0" smtClean="0"/>
              <a:t> (</a:t>
            </a:r>
            <a:r>
              <a:rPr lang="en-US" b="1" dirty="0" smtClean="0"/>
              <a:t>decision structure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Ask a question, take one of two actions</a:t>
            </a:r>
          </a:p>
          <a:p>
            <a:pPr lvl="2"/>
            <a:r>
              <a:rPr lang="en-US" b="1" dirty="0" smtClean="0"/>
              <a:t>Dual-alternative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/>
              <a:t>s</a:t>
            </a:r>
            <a:r>
              <a:rPr lang="en-US" dirty="0" smtClean="0"/>
              <a:t> or </a:t>
            </a:r>
            <a:r>
              <a:rPr lang="en-US" b="1" dirty="0" smtClean="0"/>
              <a:t>single-alternative</a:t>
            </a: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/>
              <a:t>s</a:t>
            </a:r>
          </a:p>
          <a:p>
            <a:pPr lvl="1"/>
            <a:r>
              <a:rPr lang="en-US" b="1" dirty="0" smtClean="0"/>
              <a:t>Loop structure</a:t>
            </a:r>
          </a:p>
          <a:p>
            <a:pPr lvl="2"/>
            <a:r>
              <a:rPr lang="en-US" dirty="0" smtClean="0"/>
              <a:t>Repeat actions while a condition remains true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pPr>
              <a:defRPr/>
            </a:pPr>
            <a:fld id="{CA5D2676-1ADA-48AC-9E3C-8F29C992898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352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Understanding the Three Basic Structures (continued)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457618"/>
            <a:ext cx="457200" cy="365125"/>
          </a:xfrm>
        </p:spPr>
        <p:txBody>
          <a:bodyPr/>
          <a:lstStyle/>
          <a:p>
            <a:pPr>
              <a:defRPr/>
            </a:pPr>
            <a:fld id="{83817DCA-D8F9-40AF-9009-3CEDB337FD50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12209"/>
            <a:ext cx="32004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533400" y="54864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3-2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Sequence structure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676400"/>
            <a:ext cx="18573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752600"/>
            <a:ext cx="4724400" cy="406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Understanding the Three Basic Structures (continued)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86800" y="6512209"/>
            <a:ext cx="457200" cy="365125"/>
          </a:xfrm>
        </p:spPr>
        <p:txBody>
          <a:bodyPr/>
          <a:lstStyle/>
          <a:p>
            <a:pPr>
              <a:defRPr/>
            </a:pPr>
            <a:fld id="{38F7CE96-0B3D-46BF-9142-401899CB372A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32982" y="6492875"/>
            <a:ext cx="323338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533400" y="5791200"/>
            <a:ext cx="815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3-3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Selection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Understanding the Three Basic Structures (continued)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9144000" cy="4876800"/>
          </a:xfrm>
        </p:spPr>
        <p:txBody>
          <a:bodyPr/>
          <a:lstStyle/>
          <a:p>
            <a:r>
              <a:rPr lang="en-US" b="1" dirty="0" smtClean="0"/>
              <a:t>Dual-alternative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b="1" dirty="0" smtClean="0"/>
              <a:t>s</a:t>
            </a:r>
            <a:endParaRPr lang="en-US" dirty="0" smtClean="0"/>
          </a:p>
          <a:p>
            <a:pPr lvl="1"/>
            <a:r>
              <a:rPr lang="en-US" dirty="0" smtClean="0"/>
              <a:t>Contain two alternatives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if-then-else</a:t>
            </a:r>
            <a:r>
              <a:rPr lang="en-US" dirty="0" smtClean="0"/>
              <a:t> structure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</a:rPr>
              <a:t> someCondition is true </a:t>
            </a:r>
            <a:r>
              <a:rPr lang="en-US" sz="2400" b="1" dirty="0">
                <a:latin typeface="Courier New" pitchFamily="49" charset="0"/>
              </a:rPr>
              <a:t>then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Courier New" pitchFamily="49" charset="0"/>
              </a:rPr>
              <a:t>    do </a:t>
            </a:r>
            <a:r>
              <a:rPr lang="en-US" sz="2400" dirty="0">
                <a:latin typeface="Courier New" pitchFamily="49" charset="0"/>
              </a:rPr>
              <a:t>oneProcess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</a:rPr>
              <a:t>else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>
                <a:latin typeface="Courier New" pitchFamily="49" charset="0"/>
              </a:rPr>
              <a:t>    do </a:t>
            </a:r>
            <a:r>
              <a:rPr lang="en-US" sz="2400" dirty="0">
                <a:latin typeface="Courier New" pitchFamily="49" charset="0"/>
              </a:rPr>
              <a:t>theOtherProcess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err="1">
                <a:latin typeface="Courier New" pitchFamily="49" charset="0"/>
              </a:rPr>
              <a:t>endif</a:t>
            </a:r>
            <a:endParaRPr lang="en-US" sz="2400" b="1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pPr>
              <a:defRPr/>
            </a:pPr>
            <a:fld id="{A137954A-D70E-4373-8114-311210A1F123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19033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Programming Logic and Design, Seventh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sz="3600" dirty="0" smtClean="0"/>
              <a:t>if Statement in C</a:t>
            </a:r>
            <a:br>
              <a:rPr lang="en-US" sz="3600" dirty="0" smtClean="0"/>
            </a:br>
            <a:r>
              <a:rPr lang="en-US" sz="2000" b="1" i="1" dirty="0"/>
              <a:t>Online c compiler: </a:t>
            </a:r>
            <a:r>
              <a:rPr lang="en-US" sz="2000" i="1" dirty="0">
                <a:hlinkClick r:id="rId2"/>
              </a:rPr>
              <a:t>https://</a:t>
            </a:r>
            <a:r>
              <a:rPr lang="en-US" sz="2000" i="1" dirty="0" smtClean="0">
                <a:hlinkClick r:id="rId2"/>
              </a:rPr>
              <a:t>www.onlinegdb.com/online_c_compiler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#include &lt;stdio.h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r>
              <a:rPr lang="en-US" sz="2000" dirty="0" smtClean="0"/>
              <a:t>int </a:t>
            </a:r>
            <a:r>
              <a:rPr lang="en-US" sz="2000" dirty="0"/>
              <a:t>main </a:t>
            </a:r>
            <a:r>
              <a:rPr lang="en-US" sz="2000" dirty="0" smtClean="0"/>
              <a:t>()</a:t>
            </a:r>
          </a:p>
          <a:p>
            <a:pPr marL="0" indent="0">
              <a:buNone/>
            </a:pPr>
            <a:r>
              <a:rPr lang="en-US" sz="2000" dirty="0" smtClean="0"/>
              <a:t>{</a:t>
            </a:r>
          </a:p>
          <a:p>
            <a:pPr marL="0" indent="0">
              <a:buNone/>
            </a:pPr>
            <a:r>
              <a:rPr lang="en-US" sz="2000" dirty="0" smtClean="0"/>
              <a:t>	/* </a:t>
            </a:r>
            <a:r>
              <a:rPr lang="en-US" sz="2000" dirty="0"/>
              <a:t>local variable definition </a:t>
            </a:r>
            <a:r>
              <a:rPr lang="en-US" sz="2000" dirty="0" smtClean="0"/>
              <a:t>*/</a:t>
            </a:r>
          </a:p>
          <a:p>
            <a:pPr marL="0" indent="0">
              <a:buNone/>
            </a:pPr>
            <a:r>
              <a:rPr lang="en-US" sz="2000" dirty="0" smtClean="0"/>
              <a:t>	int </a:t>
            </a:r>
            <a:r>
              <a:rPr lang="en-US" sz="2000" dirty="0"/>
              <a:t>a = 10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/* </a:t>
            </a:r>
            <a:r>
              <a:rPr lang="en-US" sz="2000" dirty="0"/>
              <a:t>check the </a:t>
            </a:r>
            <a:r>
              <a:rPr lang="en-US" sz="2000" dirty="0" err="1"/>
              <a:t>boolean</a:t>
            </a:r>
            <a:r>
              <a:rPr lang="en-US" sz="2000" dirty="0"/>
              <a:t> condition using if statement </a:t>
            </a:r>
            <a:r>
              <a:rPr lang="en-US" sz="2000" dirty="0" smtClean="0"/>
              <a:t>*/</a:t>
            </a:r>
          </a:p>
          <a:p>
            <a:pPr marL="0" indent="0">
              <a:buNone/>
            </a:pPr>
            <a:r>
              <a:rPr lang="en-US" sz="2000" dirty="0" smtClean="0"/>
              <a:t>	if</a:t>
            </a:r>
            <a:r>
              <a:rPr lang="en-US" sz="2000" dirty="0"/>
              <a:t>( a &lt; 20 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	{</a:t>
            </a:r>
          </a:p>
          <a:p>
            <a:pPr marL="0" indent="0">
              <a:buNone/>
            </a:pPr>
            <a:r>
              <a:rPr lang="en-US" sz="2000" dirty="0" smtClean="0"/>
              <a:t>		/* </a:t>
            </a:r>
            <a:r>
              <a:rPr lang="en-US" sz="2000" dirty="0"/>
              <a:t>if condition is true then print the following </a:t>
            </a:r>
            <a:r>
              <a:rPr lang="en-US" sz="2000" dirty="0" smtClean="0"/>
              <a:t>*/</a:t>
            </a:r>
          </a:p>
          <a:p>
            <a:pPr marL="0" indent="0">
              <a:buNone/>
            </a:pPr>
            <a:r>
              <a:rPr lang="en-US" sz="2000" dirty="0" smtClean="0"/>
              <a:t>		printf</a:t>
            </a:r>
            <a:r>
              <a:rPr lang="en-US" sz="2000" dirty="0"/>
              <a:t>("a is less than 20\n" 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</a:p>
          <a:p>
            <a:pPr marL="0" indent="0">
              <a:buNone/>
            </a:pPr>
            <a:r>
              <a:rPr lang="en-US" sz="2000" dirty="0" smtClean="0"/>
              <a:t>	printf</a:t>
            </a:r>
            <a:r>
              <a:rPr lang="en-US" sz="2000" dirty="0"/>
              <a:t>("value of a is : %d\n", a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	return </a:t>
            </a:r>
            <a:r>
              <a:rPr lang="en-US" sz="2000" dirty="0"/>
              <a:t>0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63000" y="6492875"/>
            <a:ext cx="381000" cy="365125"/>
          </a:xfrm>
        </p:spPr>
        <p:txBody>
          <a:bodyPr/>
          <a:lstStyle/>
          <a:p>
            <a:pPr>
              <a:defRPr/>
            </a:pPr>
            <a:fld id="{E4FE538A-6A57-45CA-B5D1-53B03305943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3412" y="6456481"/>
            <a:ext cx="3280012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Programming Logic and Design, Seventh Edition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8737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9781111969752_PPT_ch01</Template>
  <TotalTime>0</TotalTime>
  <Words>1765</Words>
  <Application>Microsoft Office PowerPoint</Application>
  <PresentationFormat>On-screen Show (4:3)</PresentationFormat>
  <Paragraphs>442</Paragraphs>
  <Slides>41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1_Farrell_PLD</vt:lpstr>
      <vt:lpstr>Programming Logic and Design Seventh Edition</vt:lpstr>
      <vt:lpstr>Objectives</vt:lpstr>
      <vt:lpstr>The Disadvantages of Unstructured  Spaghetti Code</vt:lpstr>
      <vt:lpstr>Slide 4</vt:lpstr>
      <vt:lpstr>Understanding the Three Basic Structures</vt:lpstr>
      <vt:lpstr>Understanding the Three Basic Structures (continued)</vt:lpstr>
      <vt:lpstr>Understanding the Three Basic Structures (continued)</vt:lpstr>
      <vt:lpstr>Understanding the Three Basic Structures (continued)</vt:lpstr>
      <vt:lpstr>if Statement in C Online c compiler: https://www.onlinegdb.com/online_c_compiler</vt:lpstr>
      <vt:lpstr>if …… else Statement in C</vt:lpstr>
      <vt:lpstr>Understanding the Three Basic Structures (continued)</vt:lpstr>
      <vt:lpstr>Understanding the Three Basic Structures (continued)</vt:lpstr>
      <vt:lpstr>Understanding the Three Basic Structures (continued)</vt:lpstr>
      <vt:lpstr>Understanding the Three Basic Structures (continued)</vt:lpstr>
      <vt:lpstr>Understanding the Three Basic  Structures (continued)</vt:lpstr>
      <vt:lpstr>Three Types of Loops in C programming</vt:lpstr>
      <vt:lpstr>Example</vt:lpstr>
      <vt:lpstr>for loop: Example 1</vt:lpstr>
      <vt:lpstr>for loop: Example 2</vt:lpstr>
      <vt:lpstr>for loop: Example 3</vt:lpstr>
      <vt:lpstr>Understanding the Three Basic Structures (continued)</vt:lpstr>
      <vt:lpstr>Understanding the Three Basic Structures (continued)</vt:lpstr>
      <vt:lpstr>Understanding the Three Basic Structures (continued)</vt:lpstr>
      <vt:lpstr>Understanding the Three Basic Structures (continued)</vt:lpstr>
      <vt:lpstr>Understanding the Three Basic Structures (continued)</vt:lpstr>
      <vt:lpstr>Understanding the Three Basic Structures (continued)</vt:lpstr>
      <vt:lpstr>Understanding the Three Basic Structures (continued)</vt:lpstr>
      <vt:lpstr>Using a Priming Input to Structure a Program</vt:lpstr>
      <vt:lpstr>Using a Priming Input to Structure a Program (continued)</vt:lpstr>
      <vt:lpstr>Using a Priming Input to Structure a Program (continued)</vt:lpstr>
      <vt:lpstr>Slide 31</vt:lpstr>
      <vt:lpstr>Slide 32</vt:lpstr>
      <vt:lpstr>Understanding the Reasons for Structure</vt:lpstr>
      <vt:lpstr>Slide 34</vt:lpstr>
      <vt:lpstr>Slide 35</vt:lpstr>
      <vt:lpstr>Slide 36</vt:lpstr>
      <vt:lpstr>Summary</vt:lpstr>
      <vt:lpstr>Summary (continued)</vt:lpstr>
      <vt:lpstr>Programming Symbols</vt:lpstr>
      <vt:lpstr>Programming Constructs</vt:lpstr>
      <vt:lpstr>Programming Data Types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425</cp:revision>
  <dcterms:created xsi:type="dcterms:W3CDTF">2002-09-27T23:29:22Z</dcterms:created>
  <dcterms:modified xsi:type="dcterms:W3CDTF">2022-11-25T17:46:25Z</dcterms:modified>
</cp:coreProperties>
</file>