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80" r:id="rId1"/>
  </p:sldMasterIdLst>
  <p:notesMasterIdLst>
    <p:notesMasterId r:id="rId49"/>
  </p:notesMasterIdLst>
  <p:handoutMasterIdLst>
    <p:handoutMasterId r:id="rId50"/>
  </p:handoutMasterIdLst>
  <p:sldIdLst>
    <p:sldId id="319" r:id="rId2"/>
    <p:sldId id="257" r:id="rId3"/>
    <p:sldId id="522" r:id="rId4"/>
    <p:sldId id="393" r:id="rId5"/>
    <p:sldId id="395" r:id="rId6"/>
    <p:sldId id="518" r:id="rId7"/>
    <p:sldId id="523" r:id="rId8"/>
    <p:sldId id="397" r:id="rId9"/>
    <p:sldId id="398" r:id="rId10"/>
    <p:sldId id="407" r:id="rId11"/>
    <p:sldId id="403" r:id="rId12"/>
    <p:sldId id="520" r:id="rId13"/>
    <p:sldId id="521" r:id="rId14"/>
    <p:sldId id="524" r:id="rId15"/>
    <p:sldId id="411" r:id="rId16"/>
    <p:sldId id="499" r:id="rId17"/>
    <p:sldId id="525" r:id="rId18"/>
    <p:sldId id="412" r:id="rId19"/>
    <p:sldId id="414" r:id="rId20"/>
    <p:sldId id="500" r:id="rId21"/>
    <p:sldId id="501" r:id="rId22"/>
    <p:sldId id="433" r:id="rId23"/>
    <p:sldId id="435" r:id="rId24"/>
    <p:sldId id="466" r:id="rId25"/>
    <p:sldId id="467" r:id="rId26"/>
    <p:sldId id="503" r:id="rId27"/>
    <p:sldId id="502" r:id="rId28"/>
    <p:sldId id="504" r:id="rId29"/>
    <p:sldId id="505" r:id="rId30"/>
    <p:sldId id="506" r:id="rId31"/>
    <p:sldId id="507" r:id="rId32"/>
    <p:sldId id="508" r:id="rId33"/>
    <p:sldId id="509" r:id="rId34"/>
    <p:sldId id="470" r:id="rId35"/>
    <p:sldId id="510" r:id="rId36"/>
    <p:sldId id="511" r:id="rId37"/>
    <p:sldId id="473" r:id="rId38"/>
    <p:sldId id="477" r:id="rId39"/>
    <p:sldId id="478" r:id="rId40"/>
    <p:sldId id="479" r:id="rId41"/>
    <p:sldId id="480" r:id="rId42"/>
    <p:sldId id="515" r:id="rId43"/>
    <p:sldId id="498" r:id="rId44"/>
    <p:sldId id="445" r:id="rId45"/>
    <p:sldId id="527" r:id="rId46"/>
    <p:sldId id="528" r:id="rId47"/>
    <p:sldId id="529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FB7421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5560" autoAdjust="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DACD24-F180-42A6-9EDF-3DA360B8B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773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CC7A33-5D4F-457E-B2B6-77351122CB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4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rforevers.com/c/c-program/multiply-floating-point-numbers/" TargetMode="External"/><Relationship Id="rId3" Type="http://schemas.openxmlformats.org/officeDocument/2006/relationships/hyperlink" Target="https://coderforevers.com/c/c-program/compute-quotient-remainder/" TargetMode="External"/><Relationship Id="rId7" Type="http://schemas.openxmlformats.org/officeDocument/2006/relationships/hyperlink" Target="https://coderforevers.com/c/c-program/find-size-int-float-double-char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derforevers.com/c/c-program/keyword-long/" TargetMode="External"/><Relationship Id="rId5" Type="http://schemas.openxmlformats.org/officeDocument/2006/relationships/hyperlink" Target="https://coderforevers.com/c/c-program/swap-two-numbers/" TargetMode="External"/><Relationship Id="rId4" Type="http://schemas.openxmlformats.org/officeDocument/2006/relationships/hyperlink" Target="https://coderforevers.com/c/c-program/find-ascii-value-in-c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ED6B6-E4DF-4116-9400-23E52BCCE9B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B23A93-2CA8-401C-94F5-4937BC2D6BF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06961-A891-4A49-BE8E-D81E2CC19A0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B3AF9-F454-49B8-A7FC-5F87655A605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1F5DD-F95F-4902-AA66-FECD078DDAA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3467B-4954-45A8-BB98-277E73CA1B4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9F192-A02F-45EA-A9F0-4A77B37F65D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36193-CB8C-4227-BC66-E885187F8D0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01FCE-1E00-417A-B92D-4D8F5AF5A17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06A8D-9CDA-485D-9A93-AA1AE53FC33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9CE8A-7E50-4209-AEBF-87A8D904F83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F05D8-B6C5-48B0-9A79-8FED4136B24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B5ED7-5066-4E35-88C1-DE1E9769C58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C9286-0B11-4C1A-86C4-047EF174B52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7C15-5575-46FB-B15C-4C38C3F4165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4350B-C771-4EAB-94D7-92F67B1D142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D3F81-F5DF-48AE-B753-BF9FED25413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1CD89-CAB9-4C7D-B5F1-01BA0C99DB9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16911-DD96-463B-A773-B810A874938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F9F8B-FC95-4FC4-B02D-997A9ACBDCF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6F405-6D55-4F0E-841F-B0734794EA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445E5-AE65-401A-80F4-58BD513FE9E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79B58-96E2-43D0-B559-DC788A2EB1C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CF32C-7242-44E1-AEAD-44816A1BB00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4FD8A-8CE4-442A-AA17-A072CEAE7EA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07236-39CC-4538-9854-4F63315E31F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A1BF7-024B-4315-AFF7-0D099EB0AED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EA8B4-4F57-4939-A969-A12B2BD7AE0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516E9-C64C-4380-9AC7-92C667986E4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5BF70-C1BD-489D-B12D-43FED9F41D5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DE56F-4817-4FBB-AA81-9F94BC4C567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2578E-B898-4701-9AC6-C72F4594B91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65895-FE96-48B1-A15E-CA7489D028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D391F-8828-475A-8A07-3420F7D6E2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FD58B-E039-4A7C-9597-CF702A4630C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075B8-D453-497A-B727-0FB71F7FD87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579A8-C608-4FCD-BF05-2C6BB9093D4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90C6A-E6D2-49E8-B215-7426D1AF127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76AF4-E193-4BB6-ABE3-44C9FBD64BB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Output: </a:t>
            </a:r>
            <a:r>
              <a:rPr lang="en-US" dirty="0" smtClean="0"/>
              <a:t>Please Enter the </a:t>
            </a:r>
            <a:r>
              <a:rPr lang="en-US" dirty="0" err="1" smtClean="0"/>
              <a:t>Sentance</a:t>
            </a:r>
            <a:r>
              <a:rPr lang="en-US" dirty="0" smtClean="0"/>
              <a:t>: </a:t>
            </a:r>
            <a:r>
              <a:rPr lang="en-US" dirty="0" err="1" smtClean="0"/>
              <a:t>margorp</a:t>
            </a:r>
            <a:r>
              <a:rPr lang="en-US" dirty="0" smtClean="0"/>
              <a:t> </a:t>
            </a:r>
            <a:r>
              <a:rPr lang="en-US" dirty="0" err="1" smtClean="0"/>
              <a:t>emosewa</a:t>
            </a:r>
            <a:r>
              <a:rPr lang="en-US" dirty="0" smtClean="0"/>
              <a:t> awesome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C7A33-5D4F-457E-B2B6-77351122CB2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9054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 Program to find the Average of 5 Subjects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void main()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s1,s2,s3,s4,s5,sum; 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avg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clrscr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Enter Subject 1 Marks : "); 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("%d",&amp;s1);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Enter Subject 2 Marks : "); 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("%d",&amp;s2);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Enter Subject 3 Marks : "); 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("%d",&amp;s3);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Enter Subject 4 Marks : "); 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("%d",&amp;s4);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Enter Subject 5 Marks : "); 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("%d",&amp;s5); </a:t>
            </a:r>
          </a:p>
          <a:p>
            <a:r>
              <a:rPr lang="en-US" dirty="0" smtClean="0"/>
              <a:t>sum = s1+s2+s3+s4+s5;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("\n\n THE SUMATION IS %d ",sum); 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= sum/5;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("\n\n THE AVERAGE IS %.2f",avg); </a:t>
            </a:r>
          </a:p>
          <a:p>
            <a:r>
              <a:rPr lang="en-US" dirty="0" err="1" smtClean="0"/>
              <a:t>getch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Enter Subject 1 Marks : 41 </a:t>
            </a:r>
          </a:p>
          <a:p>
            <a:r>
              <a:rPr lang="en-US" dirty="0" smtClean="0"/>
              <a:t>Enter Subject 2 Marks : 58 </a:t>
            </a:r>
          </a:p>
          <a:p>
            <a:r>
              <a:rPr lang="en-US" dirty="0" smtClean="0"/>
              <a:t>Enter Subject 3 Marks : 60 </a:t>
            </a:r>
          </a:p>
          <a:p>
            <a:r>
              <a:rPr lang="en-US" dirty="0" smtClean="0"/>
              <a:t>Enter Subject 4 Marks : 70 </a:t>
            </a:r>
          </a:p>
          <a:p>
            <a:r>
              <a:rPr lang="en-US" dirty="0" smtClean="0"/>
              <a:t>Enter Subject 5 Marks : 60 </a:t>
            </a:r>
          </a:p>
          <a:p>
            <a:r>
              <a:rPr lang="en-US" dirty="0" smtClean="0"/>
              <a:t>THE SUMATION IS 289 </a:t>
            </a:r>
          </a:p>
          <a:p>
            <a:r>
              <a:rPr lang="en-US" dirty="0" smtClean="0"/>
              <a:t>THE AVERAGE IS 57.00</a:t>
            </a:r>
          </a:p>
          <a:p>
            <a:endParaRPr lang="en-US" dirty="0" smtClean="0"/>
          </a:p>
          <a:p>
            <a:r>
              <a:rPr lang="en-US" b="1" dirty="0" smtClean="0"/>
              <a:t>Related Program: </a:t>
            </a:r>
            <a:endParaRPr lang="en-US" dirty="0" smtClean="0"/>
          </a:p>
          <a:p>
            <a:r>
              <a:rPr lang="en-US" dirty="0" smtClean="0">
                <a:hlinkClick r:id="rId3" tooltip="C Program to Compute Quotient and Remainder"/>
              </a:rPr>
              <a:t>C Program to Compute Quotient and Remainder</a:t>
            </a:r>
            <a:endParaRPr lang="en-US" dirty="0" smtClean="0"/>
          </a:p>
          <a:p>
            <a:r>
              <a:rPr lang="en-US" dirty="0" smtClean="0">
                <a:hlinkClick r:id="rId4" tooltip="C Program to Find ASCII Value of a Character"/>
              </a:rPr>
              <a:t>C Program to Find ASCII Value of a Character</a:t>
            </a:r>
            <a:endParaRPr lang="en-US" dirty="0" smtClean="0"/>
          </a:p>
          <a:p>
            <a:r>
              <a:rPr lang="en-US" dirty="0" smtClean="0">
                <a:hlinkClick r:id="rId5" tooltip="C Program to Swap Two Numbers"/>
              </a:rPr>
              <a:t>C Program to Swap Two Numbers</a:t>
            </a:r>
            <a:endParaRPr lang="en-US" dirty="0" smtClean="0"/>
          </a:p>
          <a:p>
            <a:r>
              <a:rPr lang="en-US" dirty="0" smtClean="0">
                <a:hlinkClick r:id="rId6" tooltip="C Program to Demonstrate the Working of Keyword long"/>
              </a:rPr>
              <a:t>C Program to Demonstrate the Working of Keyword long</a:t>
            </a:r>
            <a:endParaRPr lang="en-US" dirty="0" smtClean="0"/>
          </a:p>
          <a:p>
            <a:r>
              <a:rPr lang="en-US" dirty="0" smtClean="0">
                <a:hlinkClick r:id="rId7" tooltip="C Program to Find the Size of int, float, double and char"/>
              </a:rPr>
              <a:t>C Program to Find the Size of </a:t>
            </a:r>
            <a:r>
              <a:rPr lang="en-US" dirty="0" err="1" smtClean="0">
                <a:hlinkClick r:id="rId7" tooltip="C Program to Find the Size of int, float, double and char"/>
              </a:rPr>
              <a:t>int</a:t>
            </a:r>
            <a:r>
              <a:rPr lang="en-US" dirty="0" smtClean="0">
                <a:hlinkClick r:id="rId7" tooltip="C Program to Find the Size of int, float, double and char"/>
              </a:rPr>
              <a:t>, float, double and char</a:t>
            </a:r>
            <a:endParaRPr lang="en-US" dirty="0" smtClean="0"/>
          </a:p>
          <a:p>
            <a:r>
              <a:rPr lang="en-US" dirty="0" smtClean="0">
                <a:hlinkClick r:id="rId8" tooltip="C Program to Multiply two Floating Point Numbers"/>
              </a:rPr>
              <a:t>C Program to Multiply two Floating Point Numbers</a:t>
            </a:r>
            <a:endParaRPr lang="en-US" dirty="0" smtClean="0"/>
          </a:p>
          <a:p>
            <a:r>
              <a:rPr lang="en-US" dirty="0" smtClean="0"/>
              <a:t>https://coderforevers.com/c/c-program/find-average-of-subjects/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C7A33-5D4F-457E-B2B6-77351122CB2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035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81285-825F-4158-AA64-F2E83DD2A7C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237DF-05E5-43EE-8354-FF57D4476D5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D39F7-FD8F-47AC-A379-1CFBE37EEC9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F1F36-B2E9-4530-B989-DEEF3017BEF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6F478-B9F3-4738-BE44-E1C63125B5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141E8-2789-4312-9F64-53DA4E9A23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6E7C1-1FC4-454B-9A54-7F84EE3793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1CB35-E9A1-4C21-BF5A-D607729E02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4581F-2639-4FA9-88E2-5381FA80C6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873D4-11B8-4408-AF99-D500D9EB0B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3D88C-C473-43B4-8E9E-F806887E1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89583-B461-4131-B0E4-324FE1FE0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5CD09-90A3-4DA6-9734-76EE6D6391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9E9F2-FA63-4170-B2AA-B2A26D24DC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AB61-37C5-4D05-AE74-099CB672AA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8CD8B9F-EFB3-43D4-A7D4-80411A83C5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Programming Logic and Design, Seventh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docs.io/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3048000"/>
            <a:ext cx="8001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Logic and Design</a:t>
            </a:r>
            <a:br>
              <a:rPr lang="en-US" dirty="0" smtClean="0"/>
            </a:br>
            <a:r>
              <a:rPr lang="en-US" i="1" dirty="0" smtClean="0"/>
              <a:t>Seventh Edition</a:t>
            </a:r>
            <a:endParaRPr lang="en-US" sz="3200" i="1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95800"/>
            <a:ext cx="80772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Chapter 4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600" i="1" dirty="0" smtClean="0"/>
              <a:t>Making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55A432-8F70-48F1-A60B-A2992F36A82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0" y="5791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Table 4-1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Relational comparison operators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248650" cy="48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Using Relational Comparison Operators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Any decision can be made with only three types of comparisons: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1" eaLnBrk="1" hangingPunct="1">
              <a:buFont typeface="Arial Unicode MS" pitchFamily="34" charset="-128"/>
              <a:buChar char="–"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 operators are not necessary but make code more readable</a:t>
            </a:r>
          </a:p>
          <a:p>
            <a:pPr eaLnBrk="1" hangingPunct="1"/>
            <a:r>
              <a:rPr lang="en-US" dirty="0" smtClean="0"/>
              <a:t>“Not equal” operator</a:t>
            </a:r>
          </a:p>
          <a:p>
            <a:pPr lvl="1" eaLnBrk="1" hangingPunct="1"/>
            <a:r>
              <a:rPr lang="en-US" dirty="0" smtClean="0"/>
              <a:t>Involves thinking in double negatives</a:t>
            </a:r>
          </a:p>
          <a:p>
            <a:pPr lvl="1" eaLnBrk="1" hangingPunct="1"/>
            <a:r>
              <a:rPr lang="en-US" dirty="0" smtClean="0"/>
              <a:t>Best to restrict usage to “if without an else”—that is, only take action when some comparison is false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89B0BB-3837-4036-8613-EB4BD3000AA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94" y="152400"/>
            <a:ext cx="9144000" cy="914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Using Relational Comparison Operators (cont.)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FE12D180-F8AC-4859-B786-FC9ECE9FA2E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57200" y="610609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4-5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Using a negative comparison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90" y="1828800"/>
            <a:ext cx="918371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Relational Comparison Operators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2EC7D-E2E3-4E0F-BA1A-B491FD360F63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0" y="5791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4-6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Using the positive equivalent of the negative comparison in Figure 4-5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15413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629" y="36286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Avoiding a Common Error with Relational Operators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Common errors </a:t>
            </a:r>
          </a:p>
          <a:p>
            <a:pPr lvl="1" eaLnBrk="1" hangingPunct="1"/>
            <a:r>
              <a:rPr lang="en-US" dirty="0" smtClean="0"/>
              <a:t>Using the wrong operator</a:t>
            </a:r>
          </a:p>
          <a:p>
            <a:pPr lvl="1" eaLnBrk="1" hangingPunct="1"/>
            <a:r>
              <a:rPr lang="en-US" dirty="0" smtClean="0"/>
              <a:t>Missing the boundary or limit required for a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BE31CB-179D-4E09-B772-D7BE53F8D2B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683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AND Logic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pPr eaLnBrk="1" hangingPunct="1"/>
            <a:r>
              <a:rPr lang="en-US" b="1" dirty="0" smtClean="0"/>
              <a:t>Compound condition</a:t>
            </a:r>
          </a:p>
          <a:p>
            <a:pPr lvl="1" eaLnBrk="1" hangingPunct="1"/>
            <a:r>
              <a:rPr lang="en-US" dirty="0" smtClean="0"/>
              <a:t>Asks multiple questions before an outcome is determined</a:t>
            </a:r>
          </a:p>
          <a:p>
            <a:pPr marL="6350" lvl="1" indent="0" eaLnBrk="1" hangingPunct="1">
              <a:buNone/>
            </a:pPr>
            <a:r>
              <a:rPr lang="en-US" dirty="0" smtClean="0"/>
              <a:t>For example: you work for a cell phone company that charges customers as follow:</a:t>
            </a:r>
          </a:p>
          <a:p>
            <a:pPr marL="349250" lvl="1" indent="-342900" eaLnBrk="1" hangingPunct="1"/>
            <a:r>
              <a:rPr lang="en-US" sz="2000" dirty="0" smtClean="0">
                <a:solidFill>
                  <a:srgbClr val="C00000"/>
                </a:solidFill>
              </a:rPr>
              <a:t>The basic monthly service bill is $30.</a:t>
            </a:r>
          </a:p>
          <a:p>
            <a:pPr marL="349250" lvl="1" indent="-342900" eaLnBrk="1" hangingPunct="1"/>
            <a:r>
              <a:rPr lang="en-US" sz="2000" dirty="0" smtClean="0">
                <a:solidFill>
                  <a:srgbClr val="C00000"/>
                </a:solidFill>
              </a:rPr>
              <a:t>An additional $20 is billed to customers who make more than 100 calls that last for a total more than 500 minutes.</a:t>
            </a:r>
          </a:p>
          <a:p>
            <a:pPr marL="349250" lvl="1" indent="-342900" eaLnBrk="1" hangingPunct="1"/>
            <a:r>
              <a:rPr lang="en-US" sz="2000" dirty="0" smtClean="0">
                <a:solidFill>
                  <a:srgbClr val="C00000"/>
                </a:solidFill>
              </a:rPr>
              <a:t>The logic needed for this billing program includes an </a:t>
            </a:r>
            <a:r>
              <a:rPr lang="en-US" sz="2000" b="1" dirty="0" smtClean="0">
                <a:solidFill>
                  <a:srgbClr val="C00000"/>
                </a:solidFill>
              </a:rPr>
              <a:t>AND</a:t>
            </a:r>
            <a:r>
              <a:rPr lang="en-US" sz="2000" dirty="0" smtClean="0">
                <a:solidFill>
                  <a:srgbClr val="C00000"/>
                </a:solidFill>
              </a:rPr>
              <a:t> decision, decision that test a condition with two parts </a:t>
            </a:r>
            <a:r>
              <a:rPr lang="en-US" sz="2000" dirty="0">
                <a:solidFill>
                  <a:srgbClr val="C00000"/>
                </a:solidFill>
              </a:rPr>
              <a:t>both of two tests evaluate to true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eaLnBrk="1" hangingPunct="1"/>
            <a:r>
              <a:rPr lang="en-US" b="1" dirty="0" smtClean="0"/>
              <a:t>AND decision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Requires that both of two tests evaluate to true</a:t>
            </a:r>
          </a:p>
          <a:p>
            <a:pPr lvl="1" eaLnBrk="1" hangingPunct="1"/>
            <a:r>
              <a:rPr lang="en-US" dirty="0" smtClean="0"/>
              <a:t>Requires a </a:t>
            </a:r>
            <a:r>
              <a:rPr lang="en-US" b="1" dirty="0" smtClean="0"/>
              <a:t>nested decision</a:t>
            </a:r>
            <a:r>
              <a:rPr lang="en-US" dirty="0" smtClean="0"/>
              <a:t> (</a:t>
            </a:r>
            <a:r>
              <a:rPr lang="en-US" b="1" dirty="0" smtClean="0"/>
              <a:t>nested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) or a </a:t>
            </a:r>
            <a:r>
              <a:rPr lang="en-US" b="1" dirty="0" smtClean="0"/>
              <a:t>cascading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66978-54D2-4C30-A177-CF158CE23E1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3A05756B-96CD-4CAF-ABA7-BA40D55BD73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-9099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0" y="4191000"/>
            <a:ext cx="304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4-7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for cell phone billing program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-83180"/>
            <a:ext cx="5105400" cy="696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F49BC1CF-A34C-44AA-A754-D0AB3563EF5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81970" y="3687254"/>
            <a:ext cx="2866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4-7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for cell phone billing program (continued)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0"/>
            <a:ext cx="5588310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Nesting AND Decisions for Efficiency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219200"/>
            <a:ext cx="9220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When nesting decisions</a:t>
            </a:r>
          </a:p>
          <a:p>
            <a:pPr lvl="1" eaLnBrk="1" hangingPunct="1"/>
            <a:r>
              <a:rPr lang="en-US" dirty="0" smtClean="0"/>
              <a:t>Either selection can come first</a:t>
            </a:r>
          </a:p>
          <a:p>
            <a:pPr eaLnBrk="1" hangingPunct="1"/>
            <a:r>
              <a:rPr lang="en-US" dirty="0" smtClean="0"/>
              <a:t>Performance time can be improved by asking questions in the proper order</a:t>
            </a:r>
          </a:p>
          <a:p>
            <a:pPr eaLnBrk="1" hangingPunct="1"/>
            <a:r>
              <a:rPr lang="en-US" dirty="0" smtClean="0"/>
              <a:t>In an </a:t>
            </a:r>
            <a:r>
              <a:rPr lang="en-US" dirty="0" smtClean="0">
                <a:cs typeface="Courier New" pitchFamily="49" charset="0"/>
              </a:rPr>
              <a:t>AND</a:t>
            </a:r>
            <a:r>
              <a:rPr lang="en-US" dirty="0" smtClean="0"/>
              <a:t> decision, first ask the question that is less likely to be true</a:t>
            </a:r>
          </a:p>
          <a:p>
            <a:pPr lvl="1" eaLnBrk="1" hangingPunct="1"/>
            <a:r>
              <a:rPr lang="en-US" dirty="0" smtClean="0"/>
              <a:t>Eliminates as many instances of the second decision as possible</a:t>
            </a:r>
          </a:p>
          <a:p>
            <a:pPr lvl="1" eaLnBrk="1" hangingPunct="1"/>
            <a:r>
              <a:rPr lang="en-US" dirty="0" smtClean="0"/>
              <a:t>Speeds up processing time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1D152-8C0F-4004-848D-F302149785A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1845"/>
            <a:ext cx="8077200" cy="870045"/>
          </a:xfrm>
        </p:spPr>
        <p:txBody>
          <a:bodyPr/>
          <a:lstStyle/>
          <a:p>
            <a:pPr eaLnBrk="1" hangingPunct="1"/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 Operator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4800600"/>
          </a:xfrm>
        </p:spPr>
        <p:txBody>
          <a:bodyPr/>
          <a:lstStyle/>
          <a:p>
            <a:pPr eaLnBrk="1" hangingPunct="1"/>
            <a:r>
              <a:rPr lang="en-US" b="1" dirty="0" smtClean="0"/>
              <a:t>Conditional </a:t>
            </a:r>
            <a:r>
              <a:rPr lang="en-US" b="1" dirty="0" smtClean="0">
                <a:latin typeface="Courier New" pitchFamily="49" charset="0"/>
              </a:rPr>
              <a:t>AND</a:t>
            </a:r>
            <a:r>
              <a:rPr lang="en-US" b="1" dirty="0" smtClean="0"/>
              <a:t> operator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Ask two or more questions in a single comparison</a:t>
            </a:r>
          </a:p>
          <a:p>
            <a:pPr lvl="1" eaLnBrk="1" hangingPunct="1"/>
            <a:r>
              <a:rPr lang="en-US" dirty="0" smtClean="0"/>
              <a:t>Each Boolean expression must be true for entire expression to evaluate to true</a:t>
            </a:r>
          </a:p>
          <a:p>
            <a:pPr eaLnBrk="1" hangingPunct="1"/>
            <a:r>
              <a:rPr lang="en-US" b="1" dirty="0" smtClean="0"/>
              <a:t>Truth tables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Describe the truth of an entire expression based on the truth of its parts</a:t>
            </a:r>
          </a:p>
          <a:p>
            <a:pPr eaLnBrk="1" hangingPunct="1"/>
            <a:r>
              <a:rPr lang="en-US" b="1" dirty="0" smtClean="0"/>
              <a:t>Short-circuit evaluation</a:t>
            </a:r>
          </a:p>
          <a:p>
            <a:pPr lvl="1" eaLnBrk="1" hangingPunct="1"/>
            <a:r>
              <a:rPr lang="en-US" dirty="0" smtClean="0"/>
              <a:t>Expression evaluated only as far as necessary to determine truth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C1EAA1C2-1506-4B84-8001-4422635434A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657" y="6492875"/>
            <a:ext cx="3548743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this chapter, you will learn about:</a:t>
            </a:r>
          </a:p>
          <a:p>
            <a:pPr eaLnBrk="1" hangingPunct="1"/>
            <a:r>
              <a:rPr lang="en-US" dirty="0" smtClean="0"/>
              <a:t>Boolean expressions and the selection structure</a:t>
            </a:r>
          </a:p>
          <a:p>
            <a:pPr eaLnBrk="1" hangingPunct="1"/>
            <a:r>
              <a:rPr lang="en-US" dirty="0" smtClean="0"/>
              <a:t>The relational comparison operators</a:t>
            </a:r>
          </a:p>
          <a:p>
            <a:pPr eaLnBrk="1" hangingPunct="1"/>
            <a:r>
              <a:rPr lang="en-US" dirty="0" smtClean="0">
                <a:cs typeface="Courier New" pitchFamily="49" charset="0"/>
              </a:rPr>
              <a:t>AND</a:t>
            </a:r>
            <a:r>
              <a:rPr lang="en-US" dirty="0" smtClean="0"/>
              <a:t> logic</a:t>
            </a:r>
          </a:p>
          <a:p>
            <a:pPr eaLnBrk="1" hangingPunct="1"/>
            <a:r>
              <a:rPr lang="en-US" dirty="0" smtClean="0">
                <a:cs typeface="Courier New" pitchFamily="49" charset="0"/>
              </a:rPr>
              <a:t>OR</a:t>
            </a:r>
            <a:r>
              <a:rPr lang="en-US" dirty="0" smtClean="0"/>
              <a:t> logic</a:t>
            </a:r>
          </a:p>
          <a:p>
            <a:pPr eaLnBrk="1" hangingPunct="1"/>
            <a:r>
              <a:rPr lang="en-US" dirty="0" smtClean="0"/>
              <a:t>Making selections within ranges</a:t>
            </a:r>
          </a:p>
          <a:p>
            <a:pPr eaLnBrk="1" hangingPunct="1"/>
            <a:r>
              <a:rPr lang="en-US" dirty="0" smtClean="0"/>
              <a:t>Precedence when combining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/>
              <a:t> operators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952EA9-1634-43D9-962D-40429AEAFBC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371600"/>
          </a:xfrm>
        </p:spPr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 Operator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A2F04-A8F7-4AFB-BEE4-4EEEBCF30B8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0" y="4876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Table 4-2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Truth table for the AND operator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62200"/>
            <a:ext cx="661249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2878A8-D95F-43D1-9629-7A5EF38AB847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0" y="60198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Figure 4-9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Using an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operator and the logic behind it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1000"/>
            <a:ext cx="53492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Avoiding Common Errors </a:t>
            </a:r>
            <a:br>
              <a:rPr lang="en-US" dirty="0" smtClean="0"/>
            </a:br>
            <a:r>
              <a:rPr lang="en-US" dirty="0" smtClean="0"/>
              <a:t>in an</a:t>
            </a:r>
            <a:r>
              <a:rPr lang="en-US" i="1" dirty="0" smtClean="0"/>
              <a:t> </a:t>
            </a:r>
            <a:r>
              <a:rPr lang="en-US" dirty="0" smtClean="0">
                <a:cs typeface="Courier New" pitchFamily="49" charset="0"/>
              </a:rPr>
              <a:t>AND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/>
              <a:t>Selection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decision must be made entirely within the first decision</a:t>
            </a:r>
          </a:p>
          <a:p>
            <a:pPr eaLnBrk="1" hangingPunct="1"/>
            <a:r>
              <a:rPr lang="en-US" dirty="0" smtClean="0"/>
              <a:t>In most programming languages, logical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 is a binary operator</a:t>
            </a:r>
          </a:p>
          <a:p>
            <a:pPr lvl="1" eaLnBrk="1" hangingPunct="1"/>
            <a:r>
              <a:rPr lang="en-US" dirty="0" smtClean="0"/>
              <a:t>Requires a complete Boolean expression on both sides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2769B-11D0-4B62-96DF-B2EFC223633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OR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cs typeface="Courier New" pitchFamily="49" charset="0"/>
              </a:rPr>
              <a:t>OR</a:t>
            </a:r>
            <a:r>
              <a:rPr lang="en-US" b="1" dirty="0" smtClean="0"/>
              <a:t>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Take action when one or the other of two conditions is true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1" eaLnBrk="1" hangingPunct="1"/>
            <a:r>
              <a:rPr lang="en-US" dirty="0" smtClean="0"/>
              <a:t>“Are you free for dinner Friday or Saturday?”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630A9-529D-4A1B-9A79-4140931364F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629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Writing </a:t>
            </a:r>
            <a:r>
              <a:rPr lang="en-US" sz="3600" dirty="0" smtClean="0">
                <a:cs typeface="Courier New" pitchFamily="49" charset="0"/>
              </a:rPr>
              <a:t>OR</a:t>
            </a:r>
            <a:r>
              <a:rPr lang="en-US" sz="3600" dirty="0" smtClean="0"/>
              <a:t> Decisions for Efficiency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May ask either question first</a:t>
            </a:r>
          </a:p>
          <a:p>
            <a:pPr lvl="1" eaLnBrk="1" hangingPunct="1"/>
            <a:r>
              <a:rPr lang="en-US" dirty="0" smtClean="0"/>
              <a:t>Both produce the same output but vary widely in number of questions asked</a:t>
            </a:r>
          </a:p>
          <a:p>
            <a:pPr eaLnBrk="1" hangingPunct="1"/>
            <a:r>
              <a:rPr lang="en-US" dirty="0" smtClean="0"/>
              <a:t>If first question is true, no need to ask second</a:t>
            </a:r>
          </a:p>
          <a:p>
            <a:pPr eaLnBrk="1" hangingPunct="1"/>
            <a:r>
              <a:rPr lang="en-US" dirty="0" smtClean="0"/>
              <a:t>In an </a:t>
            </a:r>
            <a:r>
              <a:rPr lang="en-US" dirty="0" smtClean="0">
                <a:cs typeface="Courier New" pitchFamily="49" charset="0"/>
              </a:rPr>
              <a:t>OR</a:t>
            </a:r>
            <a:r>
              <a:rPr lang="en-US" dirty="0" smtClean="0"/>
              <a:t> decision, first ask the question that is more likely to be true</a:t>
            </a:r>
          </a:p>
          <a:p>
            <a:pPr lvl="1" eaLnBrk="1" hangingPunct="1"/>
            <a:r>
              <a:rPr lang="en-US" dirty="0" smtClean="0"/>
              <a:t>Eliminate as many extra decisions as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80FCE-BB92-43E1-8A14-D700C463044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Using the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600" dirty="0" smtClean="0"/>
              <a:t> Operator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724400"/>
          </a:xfrm>
        </p:spPr>
        <p:txBody>
          <a:bodyPr/>
          <a:lstStyle/>
          <a:p>
            <a:pPr eaLnBrk="1" hangingPunct="1"/>
            <a:r>
              <a:rPr lang="en-US" b="1" dirty="0" smtClean="0"/>
              <a:t>Conditional </a:t>
            </a:r>
            <a:r>
              <a:rPr lang="en-US" b="1" dirty="0" smtClean="0">
                <a:latin typeface="Courier New" pitchFamily="49" charset="0"/>
              </a:rPr>
              <a:t>OR</a:t>
            </a:r>
            <a:r>
              <a:rPr lang="en-US" b="1" dirty="0" smtClean="0"/>
              <a:t> operator </a:t>
            </a:r>
          </a:p>
          <a:p>
            <a:pPr lvl="1" eaLnBrk="1" hangingPunct="1"/>
            <a:r>
              <a:rPr lang="en-US" dirty="0" smtClean="0"/>
              <a:t>Ask two or more questions in a single comparison</a:t>
            </a:r>
          </a:p>
          <a:p>
            <a:pPr eaLnBrk="1" hangingPunct="1"/>
            <a:r>
              <a:rPr lang="en-US" dirty="0" smtClean="0"/>
              <a:t>Only one Boolean expression in an OR selection must be true to produce a result of true</a:t>
            </a:r>
          </a:p>
          <a:p>
            <a:pPr eaLnBrk="1" hangingPunct="1"/>
            <a:r>
              <a:rPr lang="en-US" dirty="0" smtClean="0"/>
              <a:t>Question placed first will be asked first</a:t>
            </a:r>
          </a:p>
          <a:p>
            <a:pPr lvl="1" eaLnBrk="1" hangingPunct="1"/>
            <a:r>
              <a:rPr lang="en-US" dirty="0" smtClean="0"/>
              <a:t>Consider efficiency</a:t>
            </a:r>
          </a:p>
          <a:p>
            <a:pPr eaLnBrk="1" hangingPunct="1"/>
            <a:r>
              <a:rPr lang="en-US" dirty="0" smtClean="0"/>
              <a:t>Computer can ask only one question at a time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09F36-6B33-41B1-A8C0-28F9B26BB6FA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Using the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600" dirty="0" smtClean="0"/>
              <a:t> Operator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28143-EC6C-4BA9-9DBB-11914CC3E3F5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0" y="4648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Table 4-3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Truth table for the OR operator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7392043" cy="280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A14105-75ED-40A1-A95C-4447066246C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0" y="5867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4-13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Using an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operator and the logic behind it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6085"/>
            <a:ext cx="6324600" cy="552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Avoiding Common Errors in an </a:t>
            </a:r>
            <a:r>
              <a:rPr lang="en-US" sz="3600" dirty="0" smtClean="0">
                <a:cs typeface="Courier New" pitchFamily="49" charset="0"/>
              </a:rPr>
              <a:t>OR</a:t>
            </a:r>
            <a:r>
              <a:rPr lang="en-US" sz="3600" dirty="0" smtClean="0"/>
              <a:t> Selection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Second question must be a self-contained structure with one entry and exit point</a:t>
            </a:r>
          </a:p>
          <a:p>
            <a:pPr eaLnBrk="1" hangingPunct="1"/>
            <a:r>
              <a:rPr lang="en-US" dirty="0" smtClean="0"/>
              <a:t>Request for A </a:t>
            </a:r>
            <a:r>
              <a:rPr lang="en-US" i="1" dirty="0" smtClean="0"/>
              <a:t>and</a:t>
            </a:r>
            <a:r>
              <a:rPr lang="en-US" dirty="0" smtClean="0"/>
              <a:t> B in English logically means a request for A </a:t>
            </a:r>
            <a:r>
              <a:rPr lang="en-US" i="1" dirty="0" smtClean="0"/>
              <a:t>or</a:t>
            </a:r>
            <a:r>
              <a:rPr lang="en-US" dirty="0" smtClean="0"/>
              <a:t> B</a:t>
            </a:r>
          </a:p>
          <a:p>
            <a:pPr lvl="1" eaLnBrk="1" hangingPunct="1"/>
            <a:r>
              <a:rPr lang="en-US" dirty="0" smtClean="0"/>
              <a:t>Example</a:t>
            </a:r>
          </a:p>
          <a:p>
            <a:pPr lvl="2" eaLnBrk="1" hangingPunct="1"/>
            <a:r>
              <a:rPr lang="en-US" dirty="0" smtClean="0"/>
              <a:t>“Add $20 to the bill of anyone who makes more than 100 calls and to anyone who has used more than 500 minutes”</a:t>
            </a:r>
          </a:p>
          <a:p>
            <a:pPr lvl="2" eaLnBrk="1" hangingPunct="1"/>
            <a:r>
              <a:rPr lang="en-US" dirty="0" smtClean="0"/>
              <a:t>“Add $20 to the bill of anyone who has made more than 100 calls or has used more than 500 minutes”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28D6E-E94B-487A-A511-8BAA3AAAC97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514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Avoiding Common Errors in an OR Selection </a:t>
            </a:r>
            <a:r>
              <a:rPr lang="en-US" sz="3600" smtClean="0"/>
              <a:t>(cont.)</a:t>
            </a:r>
            <a:endParaRPr lang="en-US" sz="36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374C2B-B2F1-4BE1-8A2C-C71A26EA0A9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81000" y="57912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4-14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Unstructured flowchart for determining customer cell phone bill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0"/>
            <a:ext cx="5791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687" y="10236"/>
            <a:ext cx="9144000" cy="9445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Boolean Expressions and the Selection Structure</a:t>
            </a:r>
          </a:p>
        </p:txBody>
      </p:sp>
      <p:sp>
        <p:nvSpPr>
          <p:cNvPr id="15363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marL="292100" lvl="1" eaLnBrk="1" hangingPunct="1">
              <a:buFont typeface="Arial" charset="0"/>
              <a:buChar char="•"/>
            </a:pPr>
            <a:r>
              <a:rPr lang="en-US" sz="2800" dirty="0" smtClean="0"/>
              <a:t>Boolean expressions can be </a:t>
            </a:r>
            <a:r>
              <a:rPr lang="en-US" sz="2800" b="1" u="sng" dirty="0"/>
              <a:t>only t</a:t>
            </a:r>
            <a:r>
              <a:rPr lang="en-US" sz="2800" b="1" u="sng" dirty="0" smtClean="0"/>
              <a:t>rue or false</a:t>
            </a:r>
          </a:p>
          <a:p>
            <a:pPr marL="292100" lvl="1" eaLnBrk="1" hangingPunct="1">
              <a:buFont typeface="Arial" charset="0"/>
              <a:buChar char="•"/>
            </a:pPr>
            <a:r>
              <a:rPr lang="en-US" sz="2800" dirty="0" smtClean="0"/>
              <a:t>Every computer decision yields a true-or-false, yes-or-no, 1-or-0 result</a:t>
            </a:r>
          </a:p>
          <a:p>
            <a:pPr marL="292100" lvl="1" eaLnBrk="1" hangingPunct="1">
              <a:buFont typeface="Arial" charset="0"/>
              <a:buChar char="•"/>
            </a:pPr>
            <a:r>
              <a:rPr lang="en-US" sz="2800" dirty="0" smtClean="0"/>
              <a:t>Used in every selection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E2B1FB-4B07-4D55-A7F5-04A47730A8E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59111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Avoiding Common Errors </a:t>
            </a:r>
            <a:br>
              <a:rPr lang="en-US" dirty="0" smtClean="0"/>
            </a:br>
            <a:r>
              <a:rPr lang="en-US" dirty="0" smtClean="0"/>
              <a:t>in an OR Selection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0BF76-0300-4BBC-ADA1-5625B3159C5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0" y="57912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4-15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Incorrect logic that attempts to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provide a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discount for young and old movie patrons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Avoiding Common Errors </a:t>
            </a:r>
            <a:br>
              <a:rPr lang="en-US" dirty="0" smtClean="0"/>
            </a:br>
            <a:r>
              <a:rPr lang="en-US" dirty="0" smtClean="0"/>
              <a:t>in an OR Selection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CED360-0D74-4A6B-A274-0BA058B7DF8F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0" y="5867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4-16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Correct logic that provides a discount for young and old movie patrons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967537" cy="422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0"/>
            <a:ext cx="5638800" cy="423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Avoiding Common Errors </a:t>
            </a:r>
            <a:br>
              <a:rPr lang="en-US" dirty="0" smtClean="0"/>
            </a:br>
            <a:r>
              <a:rPr lang="en-US" dirty="0" smtClean="0"/>
              <a:t>in an OR Selection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D2B8C-6B70-470D-9011-4EB0EC994E8D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04800" y="57150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4-17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Incorrect logic that attempts to charge full price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patrons whose age is over 12 and under 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881812" cy="423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Avoiding Common Errors </a:t>
            </a:r>
            <a:br>
              <a:rPr lang="en-US" dirty="0" smtClean="0"/>
            </a:br>
            <a:r>
              <a:rPr lang="en-US" dirty="0" smtClean="0"/>
              <a:t>in an OR Selection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DE9396-CBA1-464B-945E-33DD2F53771D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0" y="58674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4-18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Correct logic that charges full price for patrons whose age is over 12 and under 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Selections within Ranges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b="1" dirty="0" smtClean="0"/>
              <a:t>Range check</a:t>
            </a:r>
          </a:p>
          <a:p>
            <a:pPr lvl="1" eaLnBrk="1" hangingPunct="1"/>
            <a:r>
              <a:rPr lang="en-US" dirty="0" smtClean="0"/>
              <a:t>Compare a variable to a series of values between limits</a:t>
            </a:r>
          </a:p>
          <a:p>
            <a:pPr eaLnBrk="1" hangingPunct="1"/>
            <a:r>
              <a:rPr lang="en-US" dirty="0" smtClean="0"/>
              <a:t>Use the lowest or highest value in each range</a:t>
            </a:r>
          </a:p>
          <a:p>
            <a:pPr eaLnBrk="1" hangingPunct="1"/>
            <a:r>
              <a:rPr lang="en-US" dirty="0" smtClean="0"/>
              <a:t>Adjust the question logic when using highest versus lowest values</a:t>
            </a:r>
          </a:p>
          <a:p>
            <a:pPr eaLnBrk="1" hangingPunct="1"/>
            <a:r>
              <a:rPr lang="en-US" dirty="0" smtClean="0"/>
              <a:t>Should end points of the range be included?</a:t>
            </a:r>
          </a:p>
          <a:p>
            <a:pPr lvl="1" eaLnBrk="1" hangingPunct="1"/>
            <a:r>
              <a:rPr lang="en-US" dirty="0" smtClean="0"/>
              <a:t>Yes: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</a:p>
          <a:p>
            <a:pPr lvl="1" eaLnBrk="1" hangingPunct="1"/>
            <a:r>
              <a:rPr lang="en-US" dirty="0" smtClean="0"/>
              <a:t>No: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62C4F-F702-4CD4-9178-CD4370EE0C37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371600"/>
          </a:xfrm>
        </p:spPr>
        <p:txBody>
          <a:bodyPr/>
          <a:lstStyle/>
          <a:p>
            <a:pPr eaLnBrk="1" hangingPunct="1"/>
            <a:r>
              <a:rPr lang="en-US" smtClean="0"/>
              <a:t>Making Selections within Ranges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B58E4B-5592-4C86-BF33-43EEF85814E4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57200" y="54864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4-19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Discount rates based on items ordered</a:t>
            </a: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752600"/>
            <a:ext cx="2838450" cy="362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0"/>
            <a:ext cx="5497413" cy="60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436661-E1DA-4C93-9B84-39756083B79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0" y="59436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4-20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of logic that selects correct discount based on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447800"/>
          </a:xfrm>
        </p:spPr>
        <p:txBody>
          <a:bodyPr/>
          <a:lstStyle/>
          <a:p>
            <a:pPr eaLnBrk="1" hangingPunct="1"/>
            <a:r>
              <a:rPr lang="en-US" smtClean="0"/>
              <a:t>Avoiding Common Errors When Using Range Checks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Avoid a </a:t>
            </a:r>
            <a:r>
              <a:rPr lang="en-US" b="1" dirty="0" smtClean="0"/>
              <a:t>dead </a:t>
            </a:r>
            <a:r>
              <a:rPr lang="en-US" dirty="0" smtClean="0"/>
              <a:t>or </a:t>
            </a:r>
            <a:r>
              <a:rPr lang="en-US" b="1" dirty="0" smtClean="0"/>
              <a:t>unreachable path</a:t>
            </a:r>
          </a:p>
          <a:p>
            <a:pPr lvl="1" eaLnBrk="1" hangingPunct="1"/>
            <a:r>
              <a:rPr lang="en-US" dirty="0" smtClean="0"/>
              <a:t>Don’t check for values that can never occur</a:t>
            </a:r>
          </a:p>
          <a:p>
            <a:pPr lvl="1" eaLnBrk="1" hangingPunct="1"/>
            <a:r>
              <a:rPr lang="en-US" dirty="0" smtClean="0"/>
              <a:t>Requires some prior knowledge of the data</a:t>
            </a:r>
          </a:p>
          <a:p>
            <a:pPr eaLnBrk="1" hangingPunct="1"/>
            <a:r>
              <a:rPr lang="en-US" dirty="0" smtClean="0"/>
              <a:t>Never ask a question if there is only one possible outcome</a:t>
            </a:r>
          </a:p>
          <a:p>
            <a:pPr eaLnBrk="1" hangingPunct="1"/>
            <a:r>
              <a:rPr lang="en-US" dirty="0" smtClean="0"/>
              <a:t>Avoid asking a question when the logic has already determined the outcome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AA174D-0844-4295-890E-DDB399BED6C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 smtClean="0"/>
              <a:t>Programming Logic and Design, Seventh Edition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Precedence When Combining </a:t>
            </a:r>
            <a:r>
              <a:rPr lang="en-US" sz="4000" dirty="0" smtClean="0">
                <a:latin typeface="Courier New" pitchFamily="49" charset="0"/>
              </a:rPr>
              <a:t>AND</a:t>
            </a:r>
            <a:r>
              <a:rPr lang="en-US" sz="4000" dirty="0" smtClean="0"/>
              <a:t> </a:t>
            </a:r>
            <a:r>
              <a:rPr lang="en-US" sz="4000" dirty="0" err="1" smtClean="0"/>
              <a:t>and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Courier New" pitchFamily="49" charset="0"/>
              </a:rPr>
              <a:t>OR</a:t>
            </a:r>
            <a:r>
              <a:rPr lang="en-US" sz="4000" dirty="0" smtClean="0"/>
              <a:t> Operators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572000"/>
          </a:xfrm>
        </p:spPr>
        <p:txBody>
          <a:bodyPr/>
          <a:lstStyle/>
          <a:p>
            <a:pPr eaLnBrk="1" hangingPunct="1"/>
            <a:r>
              <a:rPr lang="en-US" smtClean="0"/>
              <a:t>Combine multiple </a:t>
            </a:r>
            <a:r>
              <a:rPr lang="en-US" smtClean="0">
                <a:latin typeface="Courier New" pitchFamily="49" charset="0"/>
              </a:rPr>
              <a:t>AND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OR</a:t>
            </a:r>
            <a:r>
              <a:rPr lang="en-US" smtClean="0"/>
              <a:t> operators in an expression</a:t>
            </a:r>
          </a:p>
          <a:p>
            <a:pPr eaLnBrk="1" hangingPunct="1"/>
            <a:r>
              <a:rPr lang="en-US" smtClean="0"/>
              <a:t>When multiple conditions must all be true, use multiple </a:t>
            </a:r>
            <a:r>
              <a:rPr lang="en-US" smtClean="0">
                <a:latin typeface="Courier New" pitchFamily="49" charset="0"/>
              </a:rPr>
              <a:t>AND</a:t>
            </a:r>
            <a:r>
              <a:rPr lang="en-US" smtClean="0"/>
              <a:t>s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if score1 &gt;= MIN_SCORE AND score2 &gt;= MIN_SCORE AND score 3 &gt;= MIN_SCORE then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classGrade = "Pass"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else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classGrade = "Fail"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endif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D507E-11EB-445C-ACC0-38292076B93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Precedence When Combining </a:t>
            </a:r>
            <a:r>
              <a:rPr lang="en-US" sz="4000" dirty="0" smtClean="0">
                <a:latin typeface="Courier New" pitchFamily="49" charset="0"/>
              </a:rPr>
              <a:t>AND</a:t>
            </a:r>
            <a:r>
              <a:rPr lang="en-US" sz="4000" dirty="0" smtClean="0"/>
              <a:t> </a:t>
            </a:r>
            <a:r>
              <a:rPr lang="en-US" sz="4000" dirty="0" err="1" smtClean="0"/>
              <a:t>and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Courier New" pitchFamily="49" charset="0"/>
              </a:rPr>
              <a:t>OR</a:t>
            </a:r>
            <a:r>
              <a:rPr lang="en-US" sz="4000" dirty="0" smtClean="0"/>
              <a:t> Operators (cont’d)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 smtClean="0"/>
              <a:t>When only one of multiple conditions must be true, use multiple </a:t>
            </a:r>
            <a:r>
              <a:rPr lang="en-US" smtClean="0">
                <a:latin typeface="Courier New" pitchFamily="49" charset="0"/>
              </a:rPr>
              <a:t>OR</a:t>
            </a:r>
            <a:r>
              <a:rPr lang="en-US" smtClean="0"/>
              <a:t>s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if score1 &gt;= MIN_SCORE OR score2 &gt;= MIN_SCORE OR score3 &gt;= MIN_SCORE then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classGrade = "Pass"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else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classGrade = "Fail"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endif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FC6534-29E4-48A2-A7D3-2675ABD42456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602163"/>
          </a:xfrm>
        </p:spPr>
        <p:txBody>
          <a:bodyPr/>
          <a:lstStyle/>
          <a:p>
            <a:pPr eaLnBrk="1" hangingPunct="1"/>
            <a:r>
              <a:rPr lang="en-US" dirty="0" smtClean="0"/>
              <a:t>Dual-alternative (or binary) selection structure</a:t>
            </a:r>
          </a:p>
          <a:p>
            <a:pPr lvl="1" eaLnBrk="1" hangingPunct="1"/>
            <a:r>
              <a:rPr lang="en-US" dirty="0" smtClean="0"/>
              <a:t>Provides an action for each of two possible outcomes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A854-3FAF-424C-A317-AA235A03443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0" y="60340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4-1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The dual-alternative selection structure</a:t>
            </a: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971800"/>
            <a:ext cx="3715059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445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Boolean Expressions and the Selection Structure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 smtClean="0"/>
              <a:t>When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mtClean="0"/>
              <a:t> operators are combined in the same statement,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 operators are evaluated first</a:t>
            </a:r>
          </a:p>
          <a:p>
            <a:pPr lvl="1" eaLnBrk="1" hangingPunct="1">
              <a:buFontTx/>
              <a:buNone/>
            </a:pPr>
            <a:r>
              <a:rPr lang="en-US" sz="2200" smtClean="0">
                <a:latin typeface="Courier New" pitchFamily="49" charset="0"/>
              </a:rPr>
              <a:t>if age &lt;= 12 OR age &gt;= 65 AND rating = "G"</a:t>
            </a:r>
          </a:p>
          <a:p>
            <a:pPr eaLnBrk="1" hangingPunct="1"/>
            <a:r>
              <a:rPr lang="en-US" smtClean="0"/>
              <a:t>Use parentheses to correct logic and force evaluations to occur in the order desired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200" smtClean="0">
                <a:latin typeface="Courier New" pitchFamily="49" charset="0"/>
              </a:rPr>
              <a:t>if (age &lt;= 12 OR age &gt;= 65) AND rating = "G"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FEBC-205C-42A4-AB40-B66C6107F460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Precedence When Combining </a:t>
            </a:r>
            <a:r>
              <a:rPr lang="en-US" sz="4000" dirty="0" smtClean="0">
                <a:latin typeface="Courier New" pitchFamily="49" charset="0"/>
              </a:rPr>
              <a:t>AND</a:t>
            </a:r>
            <a:r>
              <a:rPr lang="en-US" sz="4000" dirty="0" smtClean="0"/>
              <a:t> </a:t>
            </a:r>
            <a:r>
              <a:rPr lang="en-US" sz="4000" dirty="0" err="1" smtClean="0"/>
              <a:t>and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Courier New" pitchFamily="49" charset="0"/>
              </a:rPr>
              <a:t>OR</a:t>
            </a:r>
            <a:r>
              <a:rPr lang="en-US" sz="4000" dirty="0" smtClean="0"/>
              <a:t> Operators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467600" cy="3505200"/>
          </a:xfrm>
        </p:spPr>
        <p:txBody>
          <a:bodyPr/>
          <a:lstStyle/>
          <a:p>
            <a:pPr eaLnBrk="1" hangingPunct="1"/>
            <a:r>
              <a:rPr lang="en-US" smtClean="0"/>
              <a:t>Mixing </a:t>
            </a:r>
            <a:r>
              <a:rPr lang="en-US" smtClean="0">
                <a:latin typeface="Courier New" pitchFamily="49" charset="0"/>
              </a:rPr>
              <a:t>AND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OR</a:t>
            </a:r>
            <a:r>
              <a:rPr lang="en-US" smtClean="0"/>
              <a:t> operators makes logic more complicated</a:t>
            </a:r>
          </a:p>
          <a:p>
            <a:pPr eaLnBrk="1" hangingPunct="1"/>
            <a:r>
              <a:rPr lang="en-US" smtClean="0"/>
              <a:t>Can avoid mixing AND and OR decisions by nesting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 statements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54614-40AA-4466-9691-4E6ED6850188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Precedence When Combining </a:t>
            </a:r>
            <a:r>
              <a:rPr lang="en-US" sz="4000" dirty="0" smtClean="0">
                <a:latin typeface="Courier New" pitchFamily="49" charset="0"/>
              </a:rPr>
              <a:t>AND</a:t>
            </a:r>
            <a:r>
              <a:rPr lang="en-US" sz="4000" dirty="0" smtClean="0"/>
              <a:t> </a:t>
            </a:r>
            <a:r>
              <a:rPr lang="en-US" sz="4000" dirty="0" err="1" smtClean="0"/>
              <a:t>and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Courier New" pitchFamily="49" charset="0"/>
              </a:rPr>
              <a:t>OR</a:t>
            </a:r>
            <a:r>
              <a:rPr lang="en-US" sz="4000" dirty="0" smtClean="0"/>
              <a:t> Operators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2D46CC-2A48-4EDD-B400-C20B6988674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0" y="5867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4-23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Nested decisions that determine movie patron discount</a:t>
            </a:r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0"/>
            <a:ext cx="580606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smtClean="0"/>
              <a:t>Decisions involve evaluating Boolean expressions</a:t>
            </a:r>
          </a:p>
          <a:p>
            <a:pPr eaLnBrk="1" hangingPunct="1"/>
            <a:r>
              <a:rPr lang="en-US" smtClean="0"/>
              <a:t>Use relational operators to compare values</a:t>
            </a:r>
          </a:p>
          <a:p>
            <a:pPr eaLnBrk="1" hangingPunct="1">
              <a:buFont typeface="Arial Unicode MS" pitchFamily="34" charset="-128"/>
              <a:buChar char="•"/>
            </a:pPr>
            <a:r>
              <a:rPr lang="en-US" smtClean="0"/>
              <a:t>An AND decision requires that both conditions be true to produce a true result</a:t>
            </a:r>
          </a:p>
          <a:p>
            <a:pPr eaLnBrk="1" hangingPunct="1"/>
            <a:r>
              <a:rPr lang="en-US" smtClean="0"/>
              <a:t>In an AND decision, first ask the question that is less likely to be true</a:t>
            </a:r>
          </a:p>
          <a:p>
            <a:pPr eaLnBrk="1" hangingPunct="1">
              <a:buFont typeface="Arial Unicode MS" pitchFamily="34" charset="-128"/>
              <a:buChar char="•"/>
            </a:pPr>
            <a:r>
              <a:rPr lang="en-US" smtClean="0"/>
              <a:t>An OR decision requires that either of the conditions be true to produce a true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931D16-3DE4-4C2A-AA5D-8D588ED2774F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smtClean="0"/>
              <a:t>In an </a:t>
            </a:r>
            <a:r>
              <a:rPr lang="en-US" smtClean="0">
                <a:cs typeface="Courier New" pitchFamily="49" charset="0"/>
              </a:rPr>
              <a:t>OR</a:t>
            </a:r>
            <a:r>
              <a:rPr lang="en-US" smtClean="0"/>
              <a:t> decision, first ask the question that is more likely to be true</a:t>
            </a:r>
          </a:p>
          <a:p>
            <a:pPr eaLnBrk="1" hangingPunct="1"/>
            <a:r>
              <a:rPr lang="en-US" smtClean="0"/>
              <a:t>For a range check:</a:t>
            </a:r>
          </a:p>
          <a:p>
            <a:pPr lvl="1" eaLnBrk="1" hangingPunct="1"/>
            <a:r>
              <a:rPr lang="en-US" smtClean="0"/>
              <a:t>Make comparisons with the highest or lowest values in each range</a:t>
            </a:r>
          </a:p>
          <a:p>
            <a:pPr lvl="1" eaLnBrk="1" hangingPunct="1"/>
            <a:r>
              <a:rPr lang="en-US" smtClean="0"/>
              <a:t>Eliminate unnecessary or previously answered questions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mtClean="0"/>
              <a:t> operator takes precedence over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mtClean="0"/>
              <a:t> operator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20972-57BE-42A2-9985-86708C151789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4613"/>
          </a:xfrm>
        </p:spPr>
        <p:txBody>
          <a:bodyPr/>
          <a:lstStyle/>
          <a:p>
            <a:r>
              <a:rPr lang="en-US" sz="2300" b="1" dirty="0"/>
              <a:t>In this Program, you’ll learn how to Reverse a Sentence </a:t>
            </a:r>
            <a:r>
              <a:rPr lang="en-US" sz="2300" b="1" dirty="0" smtClean="0"/>
              <a:t>Using Recursion.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381001"/>
            <a:ext cx="5365844" cy="645994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To </a:t>
            </a:r>
            <a:r>
              <a:rPr lang="en-US" sz="1800" b="1" dirty="0"/>
              <a:t>properly understand this Program to Reverse a Sentence Using Recursion you should know the following:</a:t>
            </a:r>
          </a:p>
          <a:p>
            <a:r>
              <a:rPr lang="en-US" sz="1800" dirty="0"/>
              <a:t>C </a:t>
            </a:r>
            <a:r>
              <a:rPr lang="en-US" sz="1800" dirty="0" smtClean="0"/>
              <a:t>Functions; C </a:t>
            </a:r>
            <a:r>
              <a:rPr lang="en-US" sz="1800" dirty="0"/>
              <a:t>User-defined </a:t>
            </a:r>
            <a:r>
              <a:rPr lang="en-US" sz="1800" dirty="0" smtClean="0"/>
              <a:t>functions; C </a:t>
            </a:r>
            <a:r>
              <a:rPr lang="en-US" sz="1800" dirty="0"/>
              <a:t>Recursion</a:t>
            </a:r>
          </a:p>
          <a:p>
            <a:r>
              <a:rPr lang="en-US" sz="1800" dirty="0"/>
              <a:t>The below Program takes the input from the user and displays it in reverse order.</a:t>
            </a:r>
          </a:p>
          <a:p>
            <a:pPr marL="0" indent="0">
              <a:buNone/>
            </a:pPr>
            <a:r>
              <a:rPr lang="en-US" sz="1800" b="1" dirty="0"/>
              <a:t>Program to Reverse a Sentence Using Recursion</a:t>
            </a:r>
          </a:p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/>
              <a:t>reverse();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/>
              <a:t>main()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("Please enter a sentence: ");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reverse</a:t>
            </a:r>
            <a:r>
              <a:rPr lang="en-US" sz="1400" dirty="0"/>
              <a:t>();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} </a:t>
            </a:r>
          </a:p>
          <a:p>
            <a:pPr marL="0" indent="0">
              <a:buNone/>
            </a:pPr>
            <a:r>
              <a:rPr lang="en-US" sz="1400" dirty="0" smtClean="0"/>
              <a:t>	void </a:t>
            </a:r>
            <a:r>
              <a:rPr lang="en-US" sz="1400" dirty="0"/>
              <a:t>reverse()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{ </a:t>
            </a:r>
          </a:p>
          <a:p>
            <a:pPr marL="0" indent="0">
              <a:buNone/>
            </a:pPr>
            <a:r>
              <a:rPr lang="en-US" sz="1400" dirty="0" smtClean="0"/>
              <a:t>	char </a:t>
            </a:r>
            <a:r>
              <a:rPr lang="en-US" sz="1400" dirty="0"/>
              <a:t>c;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scanf</a:t>
            </a:r>
            <a:r>
              <a:rPr lang="en-US" sz="1400" dirty="0"/>
              <a:t>("%c", &amp;c);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if </a:t>
            </a:r>
            <a:r>
              <a:rPr lang="en-US" sz="1400" dirty="0"/>
              <a:t>(c != '\n')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reverse</a:t>
            </a:r>
            <a:r>
              <a:rPr lang="en-US" sz="1400" dirty="0"/>
              <a:t>();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printf</a:t>
            </a:r>
            <a:r>
              <a:rPr lang="en-US" sz="1400" dirty="0"/>
              <a:t>("%c", c);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} 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514532"/>
            <a:ext cx="381000" cy="365125"/>
          </a:xfrm>
        </p:spPr>
        <p:txBody>
          <a:bodyPr/>
          <a:lstStyle/>
          <a:p>
            <a:pPr>
              <a:defRPr/>
            </a:pPr>
            <a:fld id="{7DC1CB35-E9A1-4C21-BF5A-D607729E02F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</a:t>
            </a:r>
            <a:endParaRPr lang="en-US" dirty="0"/>
          </a:p>
        </p:txBody>
      </p:sp>
      <p:pic>
        <p:nvPicPr>
          <p:cNvPr id="1026" name="Picture 2" descr="https://ecp.yusercontent.com/mail?url=https%3A%2F%2Fi.pinimg.com%2F474x%2F1d%2F2c%2Fd5%2F1d2cd524de978366b797d51b4971fb20.jpg&amp;t=1575453088&amp;ymreqid=09cdf6b5-e75d-af6c-1c82-3800ff015300&amp;sig=ID2XKkoUVxnKWH7pv5Rilw--~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4613"/>
            <a:ext cx="3581401" cy="63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6347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77"/>
            <a:ext cx="9144000" cy="574623"/>
          </a:xfrm>
        </p:spPr>
        <p:txBody>
          <a:bodyPr/>
          <a:lstStyle/>
          <a:p>
            <a:r>
              <a:rPr lang="en-US" sz="3200" b="1" dirty="0"/>
              <a:t>C Program to Print an Integer in Just 3 Lines of </a:t>
            </a:r>
            <a:r>
              <a:rPr lang="en-US" sz="3200" b="1" dirty="0" smtClean="0"/>
              <a:t>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variable is displayed on the screen using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 ) function.</a:t>
            </a:r>
          </a:p>
          <a:p>
            <a:pPr marL="0" indent="0">
              <a:buNone/>
            </a:pPr>
            <a:r>
              <a:rPr lang="en-US" sz="2400" b="1" dirty="0" smtClean="0"/>
              <a:t>Data types in C language: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b="1" u="sng" dirty="0" smtClean="0"/>
              <a:t>integers</a:t>
            </a:r>
            <a:r>
              <a:rPr lang="en-US" sz="2400" dirty="0" smtClean="0"/>
              <a:t>, it is </a:t>
            </a:r>
            <a:r>
              <a:rPr lang="en-US" sz="2400" b="1" u="sng" dirty="0" err="1" smtClean="0"/>
              <a:t>int</a:t>
            </a:r>
            <a:r>
              <a:rPr lang="en-US" sz="2400" dirty="0" smtClean="0"/>
              <a:t>, for </a:t>
            </a:r>
            <a:r>
              <a:rPr lang="en-US" sz="2400" b="1" u="sng" dirty="0" smtClean="0"/>
              <a:t>characters</a:t>
            </a:r>
            <a:r>
              <a:rPr lang="en-US" sz="2400" dirty="0" smtClean="0"/>
              <a:t> it is </a:t>
            </a:r>
            <a:r>
              <a:rPr lang="en-US" sz="2400" b="1" u="sng" dirty="0" smtClean="0"/>
              <a:t>char</a:t>
            </a:r>
            <a:r>
              <a:rPr lang="en-US" sz="2400" dirty="0" smtClean="0"/>
              <a:t>, for </a:t>
            </a:r>
            <a:r>
              <a:rPr lang="en-US" sz="2400" b="1" u="sng" dirty="0" smtClean="0"/>
              <a:t>floating point </a:t>
            </a:r>
            <a:r>
              <a:rPr lang="en-US" sz="2400" dirty="0" smtClean="0"/>
              <a:t>data it’s </a:t>
            </a:r>
            <a:r>
              <a:rPr lang="en-US" sz="2400" b="1" u="sng" dirty="0" smtClean="0"/>
              <a:t>float</a:t>
            </a:r>
            <a:r>
              <a:rPr lang="en-US" sz="2400" dirty="0" smtClean="0"/>
              <a:t> and so on. For </a:t>
            </a:r>
            <a:r>
              <a:rPr lang="en-US" sz="2400" b="1" u="sng" dirty="0" smtClean="0"/>
              <a:t>large integers</a:t>
            </a:r>
            <a:r>
              <a:rPr lang="en-US" sz="2400" dirty="0" smtClean="0"/>
              <a:t>, you can use </a:t>
            </a:r>
            <a:r>
              <a:rPr lang="en-US" sz="2400" b="1" u="sng" dirty="0" smtClean="0"/>
              <a:t>long or long </a:t>
            </a:r>
            <a:r>
              <a:rPr lang="en-US" sz="2400" b="1" u="sng" dirty="0" err="1" smtClean="0"/>
              <a:t>long</a:t>
            </a:r>
            <a:r>
              <a:rPr lang="en-US" sz="2400" b="1" u="sng" dirty="0" smtClean="0"/>
              <a:t> data </a:t>
            </a:r>
            <a:r>
              <a:rPr lang="en-US" sz="2400" dirty="0" smtClean="0"/>
              <a:t>type. To store </a:t>
            </a:r>
            <a:r>
              <a:rPr lang="en-US" sz="2400" b="1" u="sng" dirty="0" smtClean="0"/>
              <a:t>integers</a:t>
            </a:r>
            <a:r>
              <a:rPr lang="en-US" sz="2400" dirty="0" smtClean="0"/>
              <a:t> which are </a:t>
            </a:r>
            <a:r>
              <a:rPr lang="en-US" sz="2400" b="1" u="sng" dirty="0" smtClean="0"/>
              <a:t>larger than (2^18-1) </a:t>
            </a:r>
            <a:r>
              <a:rPr lang="en-US" sz="2400" dirty="0" smtClean="0"/>
              <a:t>which is the range of </a:t>
            </a:r>
            <a:r>
              <a:rPr lang="en-US" sz="2400" b="1" u="sng" dirty="0" smtClean="0"/>
              <a:t>long </a:t>
            </a:r>
            <a:r>
              <a:rPr lang="en-US" sz="2400" b="1" u="sng" dirty="0" err="1" smtClean="0"/>
              <a:t>long</a:t>
            </a:r>
            <a:r>
              <a:rPr lang="en-US" sz="2400" dirty="0" smtClean="0"/>
              <a:t> data type you may use </a:t>
            </a:r>
            <a:r>
              <a:rPr lang="en-US" sz="2400" b="1" u="sng" dirty="0" smtClean="0"/>
              <a:t>strings</a:t>
            </a:r>
            <a:r>
              <a:rPr lang="en-US" sz="2400" dirty="0" smtClean="0"/>
              <a:t>. In the below program we store an integer in a string and then display it.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 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</a:t>
            </a:r>
          </a:p>
          <a:p>
            <a:pPr marL="0" indent="0">
              <a:buNone/>
            </a:pPr>
            <a:r>
              <a:rPr lang="en-US" sz="2000" dirty="0" smtClean="0"/>
              <a:t>{ 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number; 	//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 </a:t>
            </a:r>
            <a:r>
              <a:rPr lang="en-US" sz="2000" dirty="0" err="1" smtClean="0"/>
              <a:t>dislpays</a:t>
            </a:r>
            <a:r>
              <a:rPr lang="en-US" sz="2000" dirty="0" smtClean="0"/>
              <a:t> the formatted output </a:t>
            </a:r>
          </a:p>
          <a:p>
            <a:pPr marL="0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("Enter an integer: ");         // </a:t>
            </a:r>
            <a:r>
              <a:rPr lang="en-US" sz="2000" dirty="0" err="1" smtClean="0"/>
              <a:t>scanf</a:t>
            </a:r>
            <a:r>
              <a:rPr lang="en-US" sz="2000" dirty="0" smtClean="0"/>
              <a:t>() reads the formatted input and stores them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&amp;number); 		//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 displays the formatted output </a:t>
            </a:r>
          </a:p>
          <a:p>
            <a:pPr marL="0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("You entered: %d", number); </a:t>
            </a:r>
          </a:p>
          <a:p>
            <a:pPr marL="0" indent="0">
              <a:buNone/>
            </a:pPr>
            <a:r>
              <a:rPr lang="en-US" sz="2000" dirty="0" smtClean="0"/>
              <a:t>return 0; 				</a:t>
            </a:r>
            <a:r>
              <a:rPr lang="en-US" sz="2000" b="1" dirty="0" smtClean="0">
                <a:solidFill>
                  <a:srgbClr val="FF0000"/>
                </a:solidFill>
              </a:rPr>
              <a:t>Output:    </a:t>
            </a:r>
            <a:r>
              <a:rPr lang="en-US" sz="2000" dirty="0" smtClean="0">
                <a:solidFill>
                  <a:srgbClr val="FF0000"/>
                </a:solidFill>
              </a:rPr>
              <a:t>Enter </a:t>
            </a:r>
            <a:r>
              <a:rPr lang="en-US" sz="2000" dirty="0">
                <a:solidFill>
                  <a:srgbClr val="FF0000"/>
                </a:solidFill>
              </a:rPr>
              <a:t>a integer: 35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}			</a:t>
            </a:r>
            <a:r>
              <a:rPr lang="en-US" sz="2000" dirty="0"/>
              <a:t>			  </a:t>
            </a:r>
            <a:r>
              <a:rPr lang="en-US" sz="2000" dirty="0">
                <a:solidFill>
                  <a:srgbClr val="FF0000"/>
                </a:solidFill>
              </a:rPr>
              <a:t>You entered: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799" y="6525355"/>
            <a:ext cx="449705" cy="332646"/>
          </a:xfrm>
        </p:spPr>
        <p:txBody>
          <a:bodyPr/>
          <a:lstStyle/>
          <a:p>
            <a:pPr>
              <a:defRPr/>
            </a:pPr>
            <a:fld id="{7DC1CB35-E9A1-4C21-BF5A-D607729E02F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657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138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b="1" dirty="0"/>
              <a:t>C Programming Language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 Programming </a:t>
            </a:r>
            <a:r>
              <a:rPr lang="en-US" b="1" dirty="0" smtClean="0"/>
              <a:t>Language: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The course materials can be found on the: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://devdocs.io/c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1CB35-E9A1-4C21-BF5A-D607729E02F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Logic and Design, Seventh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Single-alternative (or unary) selection structure</a:t>
            </a:r>
          </a:p>
          <a:p>
            <a:pPr lvl="1" eaLnBrk="1" hangingPunct="1"/>
            <a:r>
              <a:rPr lang="en-US" dirty="0" smtClean="0"/>
              <a:t>Action is provided for only one outcome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</a:t>
            </a:r>
          </a:p>
          <a:p>
            <a:pPr marL="6350" lvl="1" indent="0" eaLnBrk="1" hangingPunct="1">
              <a:buNone/>
            </a:pPr>
            <a:r>
              <a:rPr lang="en-US" sz="2800" b="1" dirty="0" smtClean="0"/>
              <a:t>General Syntax of “if statement”: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if </a:t>
            </a:r>
            <a:r>
              <a:rPr lang="en-US" dirty="0"/>
              <a:t>(condition) </a:t>
            </a:r>
            <a:endParaRPr lang="en-US" dirty="0" smtClean="0"/>
          </a:p>
          <a:p>
            <a:pPr marL="6350" lvl="1" indent="0" eaLnBrk="1" hangingPunct="1">
              <a:buNone/>
            </a:pPr>
            <a:r>
              <a:rPr lang="en-US" dirty="0" smtClean="0"/>
              <a:t>{ 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//</a:t>
            </a:r>
            <a:r>
              <a:rPr lang="en-US" dirty="0"/>
              <a:t>Block of C statements here </a:t>
            </a:r>
            <a:endParaRPr lang="en-US" dirty="0" smtClean="0"/>
          </a:p>
          <a:p>
            <a:pPr marL="457200" lvl="1" indent="0" eaLnBrk="1" hangingPunct="1">
              <a:buNone/>
            </a:pPr>
            <a:r>
              <a:rPr lang="en-US" dirty="0" smtClean="0"/>
              <a:t>//</a:t>
            </a:r>
            <a:r>
              <a:rPr lang="en-US" dirty="0"/>
              <a:t>These statements will only execute if the condition is true </a:t>
            </a:r>
            <a:endParaRPr lang="en-US" dirty="0" smtClean="0"/>
          </a:p>
          <a:p>
            <a:pPr marL="6350" lvl="1" indent="0" eaLnBrk="1" hangingPunct="1">
              <a:buNone/>
            </a:pPr>
            <a:r>
              <a:rPr lang="en-US" dirty="0" smtClean="0"/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A9A62-BDAC-46B4-A68F-1EFF5BF6717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275" y="6456979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61313" y="5105400"/>
            <a:ext cx="2438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4-2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The single-alternative selection structure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8469" y="1828800"/>
            <a:ext cx="2819400" cy="265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445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Boolean Expressions and the Selection Structure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0D1D76AC-AD6C-4AC8-9BE6-9D449DDEF64E}" type="slidenum">
              <a:rPr lang="en-US">
                <a:latin typeface="+mn-lt"/>
              </a:rPr>
              <a:pPr>
                <a:defRPr/>
              </a:pPr>
              <a:t>6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21609" y="6456481"/>
            <a:ext cx="3331191" cy="365125"/>
          </a:xfrm>
        </p:spPr>
        <p:txBody>
          <a:bodyPr/>
          <a:lstStyle/>
          <a:p>
            <a:pPr>
              <a:defRPr/>
            </a:pPr>
            <a:r>
              <a:rPr lang="en-US" i="0" dirty="0">
                <a:latin typeface="+mn-lt"/>
              </a:rPr>
              <a:t>Programming Logic and Design, Seventh Edition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2000" y="3276600"/>
            <a:ext cx="22842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Figure 4-3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Flowchart and pseudocode for overtime payroll program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39200" y="6470129"/>
            <a:ext cx="304800" cy="365125"/>
          </a:xfrm>
        </p:spPr>
        <p:txBody>
          <a:bodyPr/>
          <a:lstStyle/>
          <a:p>
            <a:pPr>
              <a:defRPr/>
            </a:pPr>
            <a:fld id="{D41C6EF2-F506-4662-A871-CD8F513D409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511072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3483573"/>
            <a:ext cx="2819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Figure 4-3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Flowchart and pseudocode for overtime payroll program (continued)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52279"/>
            <a:ext cx="5638800" cy="684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26940" cy="838200"/>
          </a:xfrm>
        </p:spPr>
        <p:txBody>
          <a:bodyPr/>
          <a:lstStyle/>
          <a:p>
            <a:pPr eaLnBrk="1" hangingPunct="1"/>
            <a:r>
              <a:rPr lang="en-US" sz="3100" dirty="0" smtClean="0"/>
              <a:t>Boolean Expressions and the Selection Structure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4114800" cy="419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b="1" dirty="0" smtClean="0"/>
              <a:t> decision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</a:t>
            </a:r>
            <a:r>
              <a:rPr lang="en-US" b="1" dirty="0" smtClean="0"/>
              <a:t> clause</a:t>
            </a:r>
          </a:p>
          <a:p>
            <a:pPr lvl="2" eaLnBrk="1" hangingPunct="1"/>
            <a:r>
              <a:rPr lang="en-US" dirty="0" smtClean="0"/>
              <a:t>Holds the action or actions that execute when the tested condition in the decision is true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/>
              <a:t> clause</a:t>
            </a:r>
          </a:p>
          <a:p>
            <a:pPr lvl="2" eaLnBrk="1" hangingPunct="1"/>
            <a:r>
              <a:rPr lang="en-US" dirty="0" smtClean="0"/>
              <a:t>Executes only when the tested condition in the decision is false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8DA9E-4BB9-4EC6-85DD-7A14FABD5C3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8580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If Statement Example: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include 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 ()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  /* local variable definition */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 = 10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  /* check the </a:t>
            </a:r>
            <a:r>
              <a:rPr lang="en-US" sz="1600" dirty="0" smtClean="0">
                <a:solidFill>
                  <a:srgbClr val="FF0000"/>
                </a:solidFill>
              </a:rPr>
              <a:t>Boolean </a:t>
            </a:r>
            <a:r>
              <a:rPr lang="en-US" sz="1600" dirty="0">
                <a:solidFill>
                  <a:srgbClr val="FF0000"/>
                </a:solidFill>
              </a:rPr>
              <a:t>condition using if statement </a:t>
            </a:r>
            <a:r>
              <a:rPr lang="en-US" sz="1600" dirty="0" smtClean="0">
                <a:solidFill>
                  <a:srgbClr val="FF000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if( a &lt; 20 )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/* if condition is true then print the following */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("a is less than 20\n" );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("value of a is : %d\n", a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return 0;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816179"/>
            <a:ext cx="266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 is less than 20                                                </a:t>
            </a:r>
          </a:p>
          <a:p>
            <a:r>
              <a:rPr lang="en-US" b="1" dirty="0">
                <a:solidFill>
                  <a:schemeClr val="tx1"/>
                </a:solidFill>
              </a:rPr>
              <a:t>value of a is : 10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Using Relational  Comparison Operators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 smtClean="0"/>
              <a:t>Relational comparison operators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Six types supported by all modern programming languages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Two values compared can be either variables or constants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 smtClean="0"/>
              <a:t>Trivial expressions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Will always evaluate to the same result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Examples: 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>
                <a:cs typeface="Courier New" pitchFamily="49" charset="0"/>
              </a:rPr>
              <a:t>t</a:t>
            </a:r>
            <a:r>
              <a:rPr lang="en-US" dirty="0" smtClean="0">
                <a:cs typeface="Courier New" pitchFamily="49" charset="0"/>
              </a:rPr>
              <a:t>rue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 = 20?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>
                <a:cs typeface="Courier New" pitchFamily="49" charset="0"/>
              </a:rPr>
              <a:t>f</a:t>
            </a:r>
            <a:r>
              <a:rPr lang="en-US" dirty="0" smtClean="0">
                <a:cs typeface="Courier New" pitchFamily="49" charset="0"/>
              </a:rPr>
              <a:t>alse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30 = 40?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5275" y="6492875"/>
            <a:ext cx="381000" cy="365125"/>
          </a:xfrm>
        </p:spPr>
        <p:txBody>
          <a:bodyPr/>
          <a:lstStyle/>
          <a:p>
            <a:pPr>
              <a:defRPr/>
            </a:pPr>
            <a:fld id="{900C551B-CEB5-4D77-A6DF-0852B56BF7E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87" y="6497424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i="0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2356</Words>
  <Application>Microsoft Office PowerPoint</Application>
  <PresentationFormat>On-screen Show (4:3)</PresentationFormat>
  <Paragraphs>422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1_Farrell_PLD</vt:lpstr>
      <vt:lpstr>Programming Logic and Design Seventh Edition</vt:lpstr>
      <vt:lpstr>Objectives</vt:lpstr>
      <vt:lpstr>Boolean Expressions and the Selection Structure</vt:lpstr>
      <vt:lpstr>Boolean Expressions and the Selection Structure (cont.)</vt:lpstr>
      <vt:lpstr>Boolean Expressions and the Selection Structure (cont.)</vt:lpstr>
      <vt:lpstr>Slide 6</vt:lpstr>
      <vt:lpstr>Slide 7</vt:lpstr>
      <vt:lpstr>Boolean Expressions and the Selection Structure (cont.)</vt:lpstr>
      <vt:lpstr>Using Relational  Comparison Operators </vt:lpstr>
      <vt:lpstr>Slide 10</vt:lpstr>
      <vt:lpstr>Using Relational Comparison Operators (cont.)</vt:lpstr>
      <vt:lpstr>Using Relational Comparison Operators (cont.)</vt:lpstr>
      <vt:lpstr>Using Relational Comparison Operators (continued)</vt:lpstr>
      <vt:lpstr>Avoiding a Common Error with Relational Operators</vt:lpstr>
      <vt:lpstr>Understanding AND Logic</vt:lpstr>
      <vt:lpstr>Slide 16</vt:lpstr>
      <vt:lpstr>Slide 17</vt:lpstr>
      <vt:lpstr>Nesting AND Decisions for Efficiency</vt:lpstr>
      <vt:lpstr>Using the AND Operator</vt:lpstr>
      <vt:lpstr>Using the AND Operator (continued)</vt:lpstr>
      <vt:lpstr>Slide 21</vt:lpstr>
      <vt:lpstr>Avoiding Common Errors  in an AND Selection</vt:lpstr>
      <vt:lpstr>Understanding OR Logic</vt:lpstr>
      <vt:lpstr>Writing OR Decisions for Efficiency</vt:lpstr>
      <vt:lpstr>Using the OR Operator</vt:lpstr>
      <vt:lpstr>Using the OR Operator (continued)</vt:lpstr>
      <vt:lpstr>Slide 27</vt:lpstr>
      <vt:lpstr>Avoiding Common Errors in an OR Selection</vt:lpstr>
      <vt:lpstr>Avoiding Common Errors in an OR Selection (cont.)</vt:lpstr>
      <vt:lpstr>Avoiding Common Errors  in an OR Selection (continued)</vt:lpstr>
      <vt:lpstr>Avoiding Common Errors  in an OR Selection (continued)</vt:lpstr>
      <vt:lpstr>Avoiding Common Errors  in an OR Selection (continued)</vt:lpstr>
      <vt:lpstr>Avoiding Common Errors  in an OR Selection (continued)</vt:lpstr>
      <vt:lpstr>Making Selections within Ranges</vt:lpstr>
      <vt:lpstr>Making Selections within Ranges (continued)</vt:lpstr>
      <vt:lpstr>Slide 36</vt:lpstr>
      <vt:lpstr>Avoiding Common Errors When Using Range Checks</vt:lpstr>
      <vt:lpstr>Understanding Precedence When Combining AND and OR Operators</vt:lpstr>
      <vt:lpstr>Understanding Precedence When Combining AND and OR Operators (cont’d)</vt:lpstr>
      <vt:lpstr>Understanding Precedence When Combining AND and OR Operators (cont’d)</vt:lpstr>
      <vt:lpstr>Understanding Precedence When Combining AND and OR Operators (cont’d)</vt:lpstr>
      <vt:lpstr>Slide 42</vt:lpstr>
      <vt:lpstr>Summary</vt:lpstr>
      <vt:lpstr>Summary (continued)</vt:lpstr>
      <vt:lpstr>In this Program, you’ll learn how to Reverse a Sentence Using Recursion.</vt:lpstr>
      <vt:lpstr>C Program to Print an Integer in Just 3 Lines of Code</vt:lpstr>
      <vt:lpstr>C Programming Language: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451</cp:revision>
  <dcterms:created xsi:type="dcterms:W3CDTF">2002-09-27T23:29:22Z</dcterms:created>
  <dcterms:modified xsi:type="dcterms:W3CDTF">2022-12-30T18:55:37Z</dcterms:modified>
</cp:coreProperties>
</file>